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86662" y="2353437"/>
            <a:ext cx="6770674" cy="100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4015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4015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4015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4015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11044" y="1673691"/>
            <a:ext cx="2711450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085850"/>
            <a:ext cx="8304530" cy="156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48990" y="6520477"/>
            <a:ext cx="244602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345931" y="6503245"/>
            <a:ext cx="274954" cy="17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#</a:t>
            </a:fld>
            <a:endParaRPr sz="1000"/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5.jpg"/><Relationship Id="rId3" Type="http://schemas.openxmlformats.org/officeDocument/2006/relationships/image" Target="../media/image686.jp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7.jpg"/><Relationship Id="rId3" Type="http://schemas.openxmlformats.org/officeDocument/2006/relationships/image" Target="../media/image688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9.jpg"/><Relationship Id="rId3" Type="http://schemas.openxmlformats.org/officeDocument/2006/relationships/image" Target="../media/image690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1.jpg"/><Relationship Id="rId3" Type="http://schemas.openxmlformats.org/officeDocument/2006/relationships/image" Target="../media/image692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3.jpg"/><Relationship Id="rId3" Type="http://schemas.openxmlformats.org/officeDocument/2006/relationships/image" Target="../media/image694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5.jpg"/><Relationship Id="rId3" Type="http://schemas.openxmlformats.org/officeDocument/2006/relationships/image" Target="../media/image696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7.jpg"/><Relationship Id="rId3" Type="http://schemas.openxmlformats.org/officeDocument/2006/relationships/image" Target="../media/image698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9.jpg"/><Relationship Id="rId3" Type="http://schemas.openxmlformats.org/officeDocument/2006/relationships/image" Target="../media/image700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1.jpg"/><Relationship Id="rId3" Type="http://schemas.openxmlformats.org/officeDocument/2006/relationships/image" Target="../media/image702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3.jpg"/><Relationship Id="rId3" Type="http://schemas.openxmlformats.org/officeDocument/2006/relationships/image" Target="../media/image704.jpg"/><Relationship Id="rId4" Type="http://schemas.openxmlformats.org/officeDocument/2006/relationships/image" Target="../media/image705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jpg"/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6.jpg"/><Relationship Id="rId3" Type="http://schemas.openxmlformats.org/officeDocument/2006/relationships/image" Target="../media/image707.jpg"/><Relationship Id="rId4" Type="http://schemas.openxmlformats.org/officeDocument/2006/relationships/image" Target="../media/image708.png"/><Relationship Id="rId5" Type="http://schemas.openxmlformats.org/officeDocument/2006/relationships/image" Target="../media/image709.png"/><Relationship Id="rId6" Type="http://schemas.openxmlformats.org/officeDocument/2006/relationships/image" Target="../media/image710.png"/><Relationship Id="rId7" Type="http://schemas.openxmlformats.org/officeDocument/2006/relationships/image" Target="../media/image711.png"/><Relationship Id="rId8" Type="http://schemas.openxmlformats.org/officeDocument/2006/relationships/image" Target="../media/image712.png"/><Relationship Id="rId9" Type="http://schemas.openxmlformats.org/officeDocument/2006/relationships/image" Target="../media/image713.png"/><Relationship Id="rId10" Type="http://schemas.openxmlformats.org/officeDocument/2006/relationships/image" Target="../media/image714.png"/><Relationship Id="rId11" Type="http://schemas.openxmlformats.org/officeDocument/2006/relationships/image" Target="../media/image715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6.jpg"/><Relationship Id="rId3" Type="http://schemas.openxmlformats.org/officeDocument/2006/relationships/image" Target="../media/image717.jpg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8.jpg"/><Relationship Id="rId3" Type="http://schemas.openxmlformats.org/officeDocument/2006/relationships/image" Target="../media/image719.jp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0.jpg"/><Relationship Id="rId3" Type="http://schemas.openxmlformats.org/officeDocument/2006/relationships/image" Target="../media/image721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2.jpg"/><Relationship Id="rId3" Type="http://schemas.openxmlformats.org/officeDocument/2006/relationships/image" Target="../media/image723.jpg"/><Relationship Id="rId4" Type="http://schemas.openxmlformats.org/officeDocument/2006/relationships/image" Target="../media/image724.jpg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5.jpg"/><Relationship Id="rId3" Type="http://schemas.openxmlformats.org/officeDocument/2006/relationships/image" Target="../media/image726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7.jpg"/><Relationship Id="rId3" Type="http://schemas.openxmlformats.org/officeDocument/2006/relationships/image" Target="../media/image728.jpg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9.jpg"/><Relationship Id="rId3" Type="http://schemas.openxmlformats.org/officeDocument/2006/relationships/image" Target="../media/image730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1.jpg"/><Relationship Id="rId3" Type="http://schemas.openxmlformats.org/officeDocument/2006/relationships/image" Target="../media/image732.jpg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3.jpg"/><Relationship Id="rId3" Type="http://schemas.openxmlformats.org/officeDocument/2006/relationships/image" Target="../media/image73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5.jpg"/><Relationship Id="rId3" Type="http://schemas.openxmlformats.org/officeDocument/2006/relationships/image" Target="../media/image736.jpg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7.jpg"/><Relationship Id="rId3" Type="http://schemas.openxmlformats.org/officeDocument/2006/relationships/image" Target="../media/image738.jpg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9.jpg"/><Relationship Id="rId3" Type="http://schemas.openxmlformats.org/officeDocument/2006/relationships/image" Target="../media/image740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1.jpg"/><Relationship Id="rId3" Type="http://schemas.openxmlformats.org/officeDocument/2006/relationships/image" Target="../media/image742.jpg"/><Relationship Id="rId4" Type="http://schemas.openxmlformats.org/officeDocument/2006/relationships/image" Target="../media/image743.jpg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4.jpg"/><Relationship Id="rId3" Type="http://schemas.openxmlformats.org/officeDocument/2006/relationships/image" Target="../media/image745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6.jpg"/><Relationship Id="rId3" Type="http://schemas.openxmlformats.org/officeDocument/2006/relationships/image" Target="../media/image747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8.jpg"/><Relationship Id="rId3" Type="http://schemas.openxmlformats.org/officeDocument/2006/relationships/image" Target="../media/image749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0.jpg"/><Relationship Id="rId3" Type="http://schemas.openxmlformats.org/officeDocument/2006/relationships/image" Target="../media/image751.jpg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2.jpg"/><Relationship Id="rId3" Type="http://schemas.openxmlformats.org/officeDocument/2006/relationships/image" Target="../media/image753.jpg"/><Relationship Id="rId4" Type="http://schemas.openxmlformats.org/officeDocument/2006/relationships/image" Target="../media/image754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5.jpg"/><Relationship Id="rId3" Type="http://schemas.openxmlformats.org/officeDocument/2006/relationships/image" Target="../media/image756.jpg"/><Relationship Id="rId4" Type="http://schemas.openxmlformats.org/officeDocument/2006/relationships/image" Target="../media/image75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jp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Relationship Id="rId26" Type="http://schemas.openxmlformats.org/officeDocument/2006/relationships/image" Target="../media/image96.png"/><Relationship Id="rId27" Type="http://schemas.openxmlformats.org/officeDocument/2006/relationships/image" Target="../media/image97.png"/><Relationship Id="rId28" Type="http://schemas.openxmlformats.org/officeDocument/2006/relationships/image" Target="../media/image98.png"/><Relationship Id="rId29" Type="http://schemas.openxmlformats.org/officeDocument/2006/relationships/image" Target="../media/image99.png"/><Relationship Id="rId30" Type="http://schemas.openxmlformats.org/officeDocument/2006/relationships/image" Target="../media/image100.png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8.jpg"/><Relationship Id="rId3" Type="http://schemas.openxmlformats.org/officeDocument/2006/relationships/image" Target="../media/image759.jpg"/><Relationship Id="rId4" Type="http://schemas.openxmlformats.org/officeDocument/2006/relationships/image" Target="../media/image760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1.jpg"/><Relationship Id="rId3" Type="http://schemas.openxmlformats.org/officeDocument/2006/relationships/image" Target="../media/image762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3.jpg"/><Relationship Id="rId3" Type="http://schemas.openxmlformats.org/officeDocument/2006/relationships/image" Target="../media/image764.jpg"/><Relationship Id="rId4" Type="http://schemas.openxmlformats.org/officeDocument/2006/relationships/image" Target="../media/image76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jp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Relationship Id="rId3" Type="http://schemas.openxmlformats.org/officeDocument/2006/relationships/image" Target="../media/image124.jp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Relationship Id="rId3" Type="http://schemas.openxmlformats.org/officeDocument/2006/relationships/image" Target="../media/image145.jp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Relationship Id="rId10" Type="http://schemas.openxmlformats.org/officeDocument/2006/relationships/image" Target="../media/image152.png"/><Relationship Id="rId11" Type="http://schemas.openxmlformats.org/officeDocument/2006/relationships/image" Target="../media/image15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5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g"/><Relationship Id="rId3" Type="http://schemas.openxmlformats.org/officeDocument/2006/relationships/image" Target="../media/image158.jpg"/><Relationship Id="rId4" Type="http://schemas.openxmlformats.org/officeDocument/2006/relationships/image" Target="../media/image159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jpg"/><Relationship Id="rId3" Type="http://schemas.openxmlformats.org/officeDocument/2006/relationships/image" Target="../media/image161.jp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g"/><Relationship Id="rId3" Type="http://schemas.openxmlformats.org/officeDocument/2006/relationships/image" Target="../media/image172.jpg"/><Relationship Id="rId4" Type="http://schemas.openxmlformats.org/officeDocument/2006/relationships/image" Target="../media/image17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g"/><Relationship Id="rId3" Type="http://schemas.openxmlformats.org/officeDocument/2006/relationships/image" Target="../media/image175.jpg"/><Relationship Id="rId4" Type="http://schemas.openxmlformats.org/officeDocument/2006/relationships/image" Target="../media/image17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g"/><Relationship Id="rId3" Type="http://schemas.openxmlformats.org/officeDocument/2006/relationships/image" Target="../media/image178.jpg"/><Relationship Id="rId4" Type="http://schemas.openxmlformats.org/officeDocument/2006/relationships/image" Target="../media/image17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jpg"/><Relationship Id="rId3" Type="http://schemas.openxmlformats.org/officeDocument/2006/relationships/image" Target="../media/image181.jpg"/><Relationship Id="rId4" Type="http://schemas.openxmlformats.org/officeDocument/2006/relationships/image" Target="../media/image18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jpg"/><Relationship Id="rId3" Type="http://schemas.openxmlformats.org/officeDocument/2006/relationships/image" Target="../media/image184.jpg"/><Relationship Id="rId4" Type="http://schemas.openxmlformats.org/officeDocument/2006/relationships/image" Target="../media/image18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jpg"/><Relationship Id="rId3" Type="http://schemas.openxmlformats.org/officeDocument/2006/relationships/image" Target="../media/image187.jpg"/><Relationship Id="rId4" Type="http://schemas.openxmlformats.org/officeDocument/2006/relationships/image" Target="../media/image188.png"/><Relationship Id="rId5" Type="http://schemas.openxmlformats.org/officeDocument/2006/relationships/image" Target="../media/image189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0.jpg"/><Relationship Id="rId3" Type="http://schemas.openxmlformats.org/officeDocument/2006/relationships/image" Target="../media/image191.jpg"/><Relationship Id="rId4" Type="http://schemas.openxmlformats.org/officeDocument/2006/relationships/image" Target="../media/image19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jpg"/><Relationship Id="rId3" Type="http://schemas.openxmlformats.org/officeDocument/2006/relationships/image" Target="../media/image194.jp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jpg"/><Relationship Id="rId3" Type="http://schemas.openxmlformats.org/officeDocument/2006/relationships/image" Target="../media/image212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jpg"/><Relationship Id="rId3" Type="http://schemas.openxmlformats.org/officeDocument/2006/relationships/image" Target="../media/image214.jpg"/><Relationship Id="rId4" Type="http://schemas.openxmlformats.org/officeDocument/2006/relationships/image" Target="../media/image21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image" Target="../media/image217.jpg"/><Relationship Id="rId4" Type="http://schemas.openxmlformats.org/officeDocument/2006/relationships/image" Target="../media/image218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9.jpg"/><Relationship Id="rId3" Type="http://schemas.openxmlformats.org/officeDocument/2006/relationships/image" Target="../media/image220.jpg"/><Relationship Id="rId4" Type="http://schemas.openxmlformats.org/officeDocument/2006/relationships/image" Target="../media/image22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jpg"/><Relationship Id="rId3" Type="http://schemas.openxmlformats.org/officeDocument/2006/relationships/image" Target="../media/image223.jp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6.jpg"/><Relationship Id="rId3" Type="http://schemas.openxmlformats.org/officeDocument/2006/relationships/image" Target="../media/image227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jpg"/><Relationship Id="rId3" Type="http://schemas.openxmlformats.org/officeDocument/2006/relationships/image" Target="../media/image229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jpg"/><Relationship Id="rId3" Type="http://schemas.openxmlformats.org/officeDocument/2006/relationships/image" Target="../media/image23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jpg"/><Relationship Id="rId3" Type="http://schemas.openxmlformats.org/officeDocument/2006/relationships/image" Target="../media/image233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Relationship Id="rId3" Type="http://schemas.openxmlformats.org/officeDocument/2006/relationships/image" Target="../media/image23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jpg"/><Relationship Id="rId3" Type="http://schemas.openxmlformats.org/officeDocument/2006/relationships/image" Target="../media/image237.jpg"/><Relationship Id="rId4" Type="http://schemas.openxmlformats.org/officeDocument/2006/relationships/image" Target="../media/image238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jpg"/><Relationship Id="rId3" Type="http://schemas.openxmlformats.org/officeDocument/2006/relationships/image" Target="../media/image240.jpg"/><Relationship Id="rId4" Type="http://schemas.openxmlformats.org/officeDocument/2006/relationships/image" Target="../media/image241.png"/><Relationship Id="rId5" Type="http://schemas.openxmlformats.org/officeDocument/2006/relationships/image" Target="../media/image24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jpg"/><Relationship Id="rId3" Type="http://schemas.openxmlformats.org/officeDocument/2006/relationships/image" Target="../media/image244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jpg"/><Relationship Id="rId3" Type="http://schemas.openxmlformats.org/officeDocument/2006/relationships/image" Target="../media/image246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jpg"/><Relationship Id="rId3" Type="http://schemas.openxmlformats.org/officeDocument/2006/relationships/image" Target="../media/image248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jpg"/><Relationship Id="rId3" Type="http://schemas.openxmlformats.org/officeDocument/2006/relationships/image" Target="../media/image250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jpg"/><Relationship Id="rId3" Type="http://schemas.openxmlformats.org/officeDocument/2006/relationships/image" Target="../media/image252.jp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Relationship Id="rId9" Type="http://schemas.openxmlformats.org/officeDocument/2006/relationships/image" Target="../media/image258.png"/><Relationship Id="rId10" Type="http://schemas.openxmlformats.org/officeDocument/2006/relationships/image" Target="../media/image259.png"/><Relationship Id="rId11" Type="http://schemas.openxmlformats.org/officeDocument/2006/relationships/image" Target="../media/image260.png"/><Relationship Id="rId12" Type="http://schemas.openxmlformats.org/officeDocument/2006/relationships/image" Target="../media/image261.png"/><Relationship Id="rId13" Type="http://schemas.openxmlformats.org/officeDocument/2006/relationships/image" Target="../media/image262.png"/><Relationship Id="rId14" Type="http://schemas.openxmlformats.org/officeDocument/2006/relationships/image" Target="../media/image263.png"/><Relationship Id="rId15" Type="http://schemas.openxmlformats.org/officeDocument/2006/relationships/image" Target="../media/image264.png"/><Relationship Id="rId16" Type="http://schemas.openxmlformats.org/officeDocument/2006/relationships/image" Target="../media/image265.png"/><Relationship Id="rId17" Type="http://schemas.openxmlformats.org/officeDocument/2006/relationships/image" Target="../media/image266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275.png"/><Relationship Id="rId27" Type="http://schemas.openxmlformats.org/officeDocument/2006/relationships/image" Target="../media/image276.png"/><Relationship Id="rId28" Type="http://schemas.openxmlformats.org/officeDocument/2006/relationships/image" Target="../media/image277.png"/><Relationship Id="rId29" Type="http://schemas.openxmlformats.org/officeDocument/2006/relationships/image" Target="../media/image27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jpg"/><Relationship Id="rId3" Type="http://schemas.openxmlformats.org/officeDocument/2006/relationships/image" Target="../media/image280.jp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297.png"/><Relationship Id="rId21" Type="http://schemas.openxmlformats.org/officeDocument/2006/relationships/image" Target="../media/image298.png"/><Relationship Id="rId22" Type="http://schemas.openxmlformats.org/officeDocument/2006/relationships/image" Target="../media/image299.png"/><Relationship Id="rId23" Type="http://schemas.openxmlformats.org/officeDocument/2006/relationships/image" Target="../media/image300.png"/><Relationship Id="rId24" Type="http://schemas.openxmlformats.org/officeDocument/2006/relationships/image" Target="../media/image301.png"/><Relationship Id="rId25" Type="http://schemas.openxmlformats.org/officeDocument/2006/relationships/image" Target="../media/image302.png"/><Relationship Id="rId26" Type="http://schemas.openxmlformats.org/officeDocument/2006/relationships/image" Target="../media/image303.png"/><Relationship Id="rId27" Type="http://schemas.openxmlformats.org/officeDocument/2006/relationships/image" Target="../media/image30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jpg"/><Relationship Id="rId3" Type="http://schemas.openxmlformats.org/officeDocument/2006/relationships/image" Target="../media/image306.jp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Relationship Id="rId7" Type="http://schemas.openxmlformats.org/officeDocument/2006/relationships/image" Target="../media/image310.png"/><Relationship Id="rId8" Type="http://schemas.openxmlformats.org/officeDocument/2006/relationships/image" Target="../media/image311.png"/><Relationship Id="rId9" Type="http://schemas.openxmlformats.org/officeDocument/2006/relationships/image" Target="../media/image312.png"/><Relationship Id="rId10" Type="http://schemas.openxmlformats.org/officeDocument/2006/relationships/image" Target="../media/image313.png"/><Relationship Id="rId11" Type="http://schemas.openxmlformats.org/officeDocument/2006/relationships/image" Target="../media/image314.png"/><Relationship Id="rId12" Type="http://schemas.openxmlformats.org/officeDocument/2006/relationships/image" Target="../media/image315.png"/><Relationship Id="rId13" Type="http://schemas.openxmlformats.org/officeDocument/2006/relationships/image" Target="../media/image316.png"/><Relationship Id="rId14" Type="http://schemas.openxmlformats.org/officeDocument/2006/relationships/image" Target="../media/image317.png"/><Relationship Id="rId15" Type="http://schemas.openxmlformats.org/officeDocument/2006/relationships/image" Target="../media/image318.png"/><Relationship Id="rId16" Type="http://schemas.openxmlformats.org/officeDocument/2006/relationships/image" Target="../media/image319.png"/><Relationship Id="rId17" Type="http://schemas.openxmlformats.org/officeDocument/2006/relationships/image" Target="../media/image320.png"/><Relationship Id="rId18" Type="http://schemas.openxmlformats.org/officeDocument/2006/relationships/image" Target="../media/image321.png"/><Relationship Id="rId19" Type="http://schemas.openxmlformats.org/officeDocument/2006/relationships/image" Target="../media/image322.png"/><Relationship Id="rId20" Type="http://schemas.openxmlformats.org/officeDocument/2006/relationships/image" Target="../media/image32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jpg"/><Relationship Id="rId3" Type="http://schemas.openxmlformats.org/officeDocument/2006/relationships/image" Target="../media/image32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jpg"/><Relationship Id="rId3" Type="http://schemas.openxmlformats.org/officeDocument/2006/relationships/image" Target="../media/image327.jp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Relationship Id="rId16" Type="http://schemas.openxmlformats.org/officeDocument/2006/relationships/image" Target="../media/image340.png"/><Relationship Id="rId17" Type="http://schemas.openxmlformats.org/officeDocument/2006/relationships/image" Target="../media/image341.png"/><Relationship Id="rId18" Type="http://schemas.openxmlformats.org/officeDocument/2006/relationships/image" Target="../media/image342.png"/><Relationship Id="rId19" Type="http://schemas.openxmlformats.org/officeDocument/2006/relationships/image" Target="../media/image343.png"/><Relationship Id="rId20" Type="http://schemas.openxmlformats.org/officeDocument/2006/relationships/image" Target="../media/image344.png"/><Relationship Id="rId21" Type="http://schemas.openxmlformats.org/officeDocument/2006/relationships/image" Target="../media/image345.png"/><Relationship Id="rId22" Type="http://schemas.openxmlformats.org/officeDocument/2006/relationships/image" Target="../media/image346.png"/><Relationship Id="rId23" Type="http://schemas.openxmlformats.org/officeDocument/2006/relationships/image" Target="../media/image347.png"/><Relationship Id="rId24" Type="http://schemas.openxmlformats.org/officeDocument/2006/relationships/image" Target="../media/image348.png"/><Relationship Id="rId25" Type="http://schemas.openxmlformats.org/officeDocument/2006/relationships/image" Target="../media/image349.png"/><Relationship Id="rId26" Type="http://schemas.openxmlformats.org/officeDocument/2006/relationships/image" Target="../media/image35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jpg"/><Relationship Id="rId3" Type="http://schemas.openxmlformats.org/officeDocument/2006/relationships/image" Target="../media/image352.jp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image" Target="../media/image362.png"/><Relationship Id="rId14" Type="http://schemas.openxmlformats.org/officeDocument/2006/relationships/image" Target="../media/image363.png"/><Relationship Id="rId15" Type="http://schemas.openxmlformats.org/officeDocument/2006/relationships/image" Target="../media/image364.png"/><Relationship Id="rId16" Type="http://schemas.openxmlformats.org/officeDocument/2006/relationships/image" Target="../media/image365.png"/><Relationship Id="rId17" Type="http://schemas.openxmlformats.org/officeDocument/2006/relationships/image" Target="../media/image366.png"/><Relationship Id="rId18" Type="http://schemas.openxmlformats.org/officeDocument/2006/relationships/image" Target="../media/image367.png"/><Relationship Id="rId19" Type="http://schemas.openxmlformats.org/officeDocument/2006/relationships/image" Target="../media/image368.png"/><Relationship Id="rId20" Type="http://schemas.openxmlformats.org/officeDocument/2006/relationships/image" Target="../media/image369.png"/><Relationship Id="rId21" Type="http://schemas.openxmlformats.org/officeDocument/2006/relationships/image" Target="../media/image370.png"/><Relationship Id="rId22" Type="http://schemas.openxmlformats.org/officeDocument/2006/relationships/image" Target="../media/image371.png"/><Relationship Id="rId23" Type="http://schemas.openxmlformats.org/officeDocument/2006/relationships/image" Target="../media/image372.png"/><Relationship Id="rId24" Type="http://schemas.openxmlformats.org/officeDocument/2006/relationships/image" Target="../media/image373.png"/><Relationship Id="rId25" Type="http://schemas.openxmlformats.org/officeDocument/2006/relationships/image" Target="../media/image374.png"/><Relationship Id="rId26" Type="http://schemas.openxmlformats.org/officeDocument/2006/relationships/image" Target="../media/image375.png"/><Relationship Id="rId27" Type="http://schemas.openxmlformats.org/officeDocument/2006/relationships/image" Target="../media/image376.png"/><Relationship Id="rId28" Type="http://schemas.openxmlformats.org/officeDocument/2006/relationships/image" Target="../media/image377.png"/><Relationship Id="rId29" Type="http://schemas.openxmlformats.org/officeDocument/2006/relationships/image" Target="../media/image378.png"/><Relationship Id="rId30" Type="http://schemas.openxmlformats.org/officeDocument/2006/relationships/image" Target="../media/image379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jpg"/><Relationship Id="rId3" Type="http://schemas.openxmlformats.org/officeDocument/2006/relationships/image" Target="../media/image381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jpg"/><Relationship Id="rId3" Type="http://schemas.openxmlformats.org/officeDocument/2006/relationships/image" Target="../media/image383.jpg"/><Relationship Id="rId4" Type="http://schemas.openxmlformats.org/officeDocument/2006/relationships/image" Target="../media/image384.png"/><Relationship Id="rId5" Type="http://schemas.openxmlformats.org/officeDocument/2006/relationships/image" Target="../media/image385.jp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Relationship Id="rId9" Type="http://schemas.openxmlformats.org/officeDocument/2006/relationships/image" Target="../media/image389.png"/><Relationship Id="rId10" Type="http://schemas.openxmlformats.org/officeDocument/2006/relationships/image" Target="../media/image390.png"/><Relationship Id="rId11" Type="http://schemas.openxmlformats.org/officeDocument/2006/relationships/image" Target="../media/image391.jpg"/><Relationship Id="rId12" Type="http://schemas.openxmlformats.org/officeDocument/2006/relationships/image" Target="../media/image392.png"/><Relationship Id="rId13" Type="http://schemas.openxmlformats.org/officeDocument/2006/relationships/image" Target="../media/image393.png"/><Relationship Id="rId14" Type="http://schemas.openxmlformats.org/officeDocument/2006/relationships/image" Target="../media/image394.png"/><Relationship Id="rId15" Type="http://schemas.openxmlformats.org/officeDocument/2006/relationships/image" Target="../media/image395.png"/><Relationship Id="rId16" Type="http://schemas.openxmlformats.org/officeDocument/2006/relationships/image" Target="../media/image396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7.jpg"/><Relationship Id="rId3" Type="http://schemas.openxmlformats.org/officeDocument/2006/relationships/image" Target="../media/image398.jpg"/><Relationship Id="rId4" Type="http://schemas.openxmlformats.org/officeDocument/2006/relationships/image" Target="../media/image399.jpg"/><Relationship Id="rId5" Type="http://schemas.openxmlformats.org/officeDocument/2006/relationships/image" Target="../media/image400.png"/><Relationship Id="rId6" Type="http://schemas.openxmlformats.org/officeDocument/2006/relationships/image" Target="../media/image401.jp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Relationship Id="rId13" Type="http://schemas.openxmlformats.org/officeDocument/2006/relationships/image" Target="../media/image408.png"/><Relationship Id="rId14" Type="http://schemas.openxmlformats.org/officeDocument/2006/relationships/image" Target="../media/image409.png"/><Relationship Id="rId15" Type="http://schemas.openxmlformats.org/officeDocument/2006/relationships/image" Target="../media/image410.png"/><Relationship Id="rId16" Type="http://schemas.openxmlformats.org/officeDocument/2006/relationships/image" Target="../media/image411.png"/><Relationship Id="rId17" Type="http://schemas.openxmlformats.org/officeDocument/2006/relationships/image" Target="../media/image412.png"/><Relationship Id="rId18" Type="http://schemas.openxmlformats.org/officeDocument/2006/relationships/image" Target="../media/image413.png"/><Relationship Id="rId19" Type="http://schemas.openxmlformats.org/officeDocument/2006/relationships/image" Target="../media/image414.png"/><Relationship Id="rId20" Type="http://schemas.openxmlformats.org/officeDocument/2006/relationships/image" Target="../media/image415.png"/><Relationship Id="rId21" Type="http://schemas.openxmlformats.org/officeDocument/2006/relationships/image" Target="../media/image416.png"/><Relationship Id="rId22" Type="http://schemas.openxmlformats.org/officeDocument/2006/relationships/image" Target="../media/image417.png"/><Relationship Id="rId23" Type="http://schemas.openxmlformats.org/officeDocument/2006/relationships/image" Target="../media/image418.png"/><Relationship Id="rId24" Type="http://schemas.openxmlformats.org/officeDocument/2006/relationships/image" Target="../media/image419.png"/><Relationship Id="rId25" Type="http://schemas.openxmlformats.org/officeDocument/2006/relationships/image" Target="../media/image420.png"/><Relationship Id="rId26" Type="http://schemas.openxmlformats.org/officeDocument/2006/relationships/image" Target="../media/image421.png"/><Relationship Id="rId27" Type="http://schemas.openxmlformats.org/officeDocument/2006/relationships/image" Target="../media/image42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3.jpg"/><Relationship Id="rId3" Type="http://schemas.openxmlformats.org/officeDocument/2006/relationships/image" Target="../media/image424.jpg"/><Relationship Id="rId4" Type="http://schemas.openxmlformats.org/officeDocument/2006/relationships/image" Target="../media/image425.png"/><Relationship Id="rId5" Type="http://schemas.openxmlformats.org/officeDocument/2006/relationships/image" Target="../media/image426.png"/><Relationship Id="rId6" Type="http://schemas.openxmlformats.org/officeDocument/2006/relationships/image" Target="../media/image427.png"/><Relationship Id="rId7" Type="http://schemas.openxmlformats.org/officeDocument/2006/relationships/image" Target="../media/image428.png"/><Relationship Id="rId8" Type="http://schemas.openxmlformats.org/officeDocument/2006/relationships/image" Target="../media/image429.png"/><Relationship Id="rId9" Type="http://schemas.openxmlformats.org/officeDocument/2006/relationships/image" Target="../media/image430.jpg"/><Relationship Id="rId10" Type="http://schemas.openxmlformats.org/officeDocument/2006/relationships/image" Target="../media/image431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2.jpg"/><Relationship Id="rId3" Type="http://schemas.openxmlformats.org/officeDocument/2006/relationships/image" Target="../media/image433.jpg"/><Relationship Id="rId4" Type="http://schemas.openxmlformats.org/officeDocument/2006/relationships/image" Target="../media/image434.jpg"/><Relationship Id="rId5" Type="http://schemas.openxmlformats.org/officeDocument/2006/relationships/image" Target="../media/image435.jpg"/><Relationship Id="rId6" Type="http://schemas.openxmlformats.org/officeDocument/2006/relationships/image" Target="../media/image436.jpg"/><Relationship Id="rId7" Type="http://schemas.openxmlformats.org/officeDocument/2006/relationships/image" Target="../media/image437.jp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Relationship Id="rId17" Type="http://schemas.openxmlformats.org/officeDocument/2006/relationships/image" Target="../media/image447.png"/><Relationship Id="rId18" Type="http://schemas.openxmlformats.org/officeDocument/2006/relationships/image" Target="../media/image448.png"/><Relationship Id="rId19" Type="http://schemas.openxmlformats.org/officeDocument/2006/relationships/image" Target="../media/image449.png"/><Relationship Id="rId20" Type="http://schemas.openxmlformats.org/officeDocument/2006/relationships/image" Target="../media/image450.png"/><Relationship Id="rId21" Type="http://schemas.openxmlformats.org/officeDocument/2006/relationships/image" Target="../media/image451.png"/><Relationship Id="rId22" Type="http://schemas.openxmlformats.org/officeDocument/2006/relationships/image" Target="../media/image452.jpg"/><Relationship Id="rId23" Type="http://schemas.openxmlformats.org/officeDocument/2006/relationships/image" Target="../media/image453.png"/><Relationship Id="rId24" Type="http://schemas.openxmlformats.org/officeDocument/2006/relationships/image" Target="../media/image454.png"/><Relationship Id="rId25" Type="http://schemas.openxmlformats.org/officeDocument/2006/relationships/image" Target="../media/image455.jpg"/><Relationship Id="rId26" Type="http://schemas.openxmlformats.org/officeDocument/2006/relationships/image" Target="../media/image456.jpg"/><Relationship Id="rId27" Type="http://schemas.openxmlformats.org/officeDocument/2006/relationships/image" Target="../media/image457.png"/><Relationship Id="rId28" Type="http://schemas.openxmlformats.org/officeDocument/2006/relationships/image" Target="../media/image458.png"/><Relationship Id="rId29" Type="http://schemas.openxmlformats.org/officeDocument/2006/relationships/image" Target="../media/image459.png"/><Relationship Id="rId30" Type="http://schemas.openxmlformats.org/officeDocument/2006/relationships/image" Target="../media/image460.png"/><Relationship Id="rId31" Type="http://schemas.openxmlformats.org/officeDocument/2006/relationships/image" Target="../media/image461.jpg"/><Relationship Id="rId32" Type="http://schemas.openxmlformats.org/officeDocument/2006/relationships/image" Target="../media/image462.jpg"/><Relationship Id="rId33" Type="http://schemas.openxmlformats.org/officeDocument/2006/relationships/image" Target="../media/image463.png"/><Relationship Id="rId34" Type="http://schemas.openxmlformats.org/officeDocument/2006/relationships/image" Target="../media/image464.png"/><Relationship Id="rId35" Type="http://schemas.openxmlformats.org/officeDocument/2006/relationships/image" Target="../media/image465.png"/><Relationship Id="rId36" Type="http://schemas.openxmlformats.org/officeDocument/2006/relationships/image" Target="../media/image466.png"/><Relationship Id="rId37" Type="http://schemas.openxmlformats.org/officeDocument/2006/relationships/image" Target="../media/image467.png"/><Relationship Id="rId38" Type="http://schemas.openxmlformats.org/officeDocument/2006/relationships/image" Target="../media/image468.png"/><Relationship Id="rId39" Type="http://schemas.openxmlformats.org/officeDocument/2006/relationships/image" Target="../media/image469.png"/><Relationship Id="rId40" Type="http://schemas.openxmlformats.org/officeDocument/2006/relationships/image" Target="../media/image470.png"/><Relationship Id="rId41" Type="http://schemas.openxmlformats.org/officeDocument/2006/relationships/image" Target="../media/image47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2.jpg"/><Relationship Id="rId3" Type="http://schemas.openxmlformats.org/officeDocument/2006/relationships/image" Target="../media/image473.jpg"/><Relationship Id="rId4" Type="http://schemas.openxmlformats.org/officeDocument/2006/relationships/image" Target="../media/image474.jpg"/><Relationship Id="rId5" Type="http://schemas.openxmlformats.org/officeDocument/2006/relationships/image" Target="../media/image475.jp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jp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84.jpg"/><Relationship Id="rId15" Type="http://schemas.openxmlformats.org/officeDocument/2006/relationships/image" Target="../media/image485.jpg"/><Relationship Id="rId16" Type="http://schemas.openxmlformats.org/officeDocument/2006/relationships/image" Target="../media/image486.jpg"/><Relationship Id="rId17" Type="http://schemas.openxmlformats.org/officeDocument/2006/relationships/image" Target="../media/image487.jpg"/><Relationship Id="rId18" Type="http://schemas.openxmlformats.org/officeDocument/2006/relationships/image" Target="../media/image488.png"/><Relationship Id="rId19" Type="http://schemas.openxmlformats.org/officeDocument/2006/relationships/image" Target="../media/image489.png"/><Relationship Id="rId20" Type="http://schemas.openxmlformats.org/officeDocument/2006/relationships/image" Target="../media/image490.jpg"/><Relationship Id="rId21" Type="http://schemas.openxmlformats.org/officeDocument/2006/relationships/image" Target="../media/image491.png"/><Relationship Id="rId22" Type="http://schemas.openxmlformats.org/officeDocument/2006/relationships/image" Target="../media/image492.png"/><Relationship Id="rId23" Type="http://schemas.openxmlformats.org/officeDocument/2006/relationships/image" Target="../media/image493.jpg"/><Relationship Id="rId24" Type="http://schemas.openxmlformats.org/officeDocument/2006/relationships/image" Target="../media/image494.png"/><Relationship Id="rId25" Type="http://schemas.openxmlformats.org/officeDocument/2006/relationships/image" Target="../media/image495.png"/><Relationship Id="rId26" Type="http://schemas.openxmlformats.org/officeDocument/2006/relationships/image" Target="../media/image496.png"/><Relationship Id="rId27" Type="http://schemas.openxmlformats.org/officeDocument/2006/relationships/image" Target="../media/image497.png"/><Relationship Id="rId28" Type="http://schemas.openxmlformats.org/officeDocument/2006/relationships/image" Target="../media/image498.png"/><Relationship Id="rId29" Type="http://schemas.openxmlformats.org/officeDocument/2006/relationships/image" Target="../media/image499.png"/><Relationship Id="rId30" Type="http://schemas.openxmlformats.org/officeDocument/2006/relationships/image" Target="../media/image500.png"/><Relationship Id="rId31" Type="http://schemas.openxmlformats.org/officeDocument/2006/relationships/image" Target="../media/image501.png"/><Relationship Id="rId32" Type="http://schemas.openxmlformats.org/officeDocument/2006/relationships/image" Target="../media/image502.png"/><Relationship Id="rId33" Type="http://schemas.openxmlformats.org/officeDocument/2006/relationships/image" Target="../media/image503.png"/><Relationship Id="rId34" Type="http://schemas.openxmlformats.org/officeDocument/2006/relationships/image" Target="../media/image504.png"/><Relationship Id="rId35" Type="http://schemas.openxmlformats.org/officeDocument/2006/relationships/image" Target="../media/image505.png"/><Relationship Id="rId36" Type="http://schemas.openxmlformats.org/officeDocument/2006/relationships/image" Target="../media/image50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7.jpg"/><Relationship Id="rId3" Type="http://schemas.openxmlformats.org/officeDocument/2006/relationships/image" Target="../media/image508.jpg"/><Relationship Id="rId4" Type="http://schemas.openxmlformats.org/officeDocument/2006/relationships/image" Target="../media/image509.png"/><Relationship Id="rId5" Type="http://schemas.openxmlformats.org/officeDocument/2006/relationships/image" Target="../media/image510.png"/><Relationship Id="rId6" Type="http://schemas.openxmlformats.org/officeDocument/2006/relationships/image" Target="../media/image511.png"/><Relationship Id="rId7" Type="http://schemas.openxmlformats.org/officeDocument/2006/relationships/image" Target="../media/image512.png"/><Relationship Id="rId8" Type="http://schemas.openxmlformats.org/officeDocument/2006/relationships/image" Target="../media/image513.png"/><Relationship Id="rId9" Type="http://schemas.openxmlformats.org/officeDocument/2006/relationships/image" Target="../media/image514.png"/><Relationship Id="rId10" Type="http://schemas.openxmlformats.org/officeDocument/2006/relationships/image" Target="../media/image515.png"/><Relationship Id="rId11" Type="http://schemas.openxmlformats.org/officeDocument/2006/relationships/image" Target="../media/image516.png"/><Relationship Id="rId12" Type="http://schemas.openxmlformats.org/officeDocument/2006/relationships/image" Target="../media/image517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8.jpg"/><Relationship Id="rId3" Type="http://schemas.openxmlformats.org/officeDocument/2006/relationships/image" Target="../media/image51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0.jpg"/><Relationship Id="rId3" Type="http://schemas.openxmlformats.org/officeDocument/2006/relationships/image" Target="../media/image521.jpg"/><Relationship Id="rId4" Type="http://schemas.openxmlformats.org/officeDocument/2006/relationships/image" Target="../media/image522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3.jpg"/><Relationship Id="rId3" Type="http://schemas.openxmlformats.org/officeDocument/2006/relationships/image" Target="../media/image524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5.jpg"/><Relationship Id="rId3" Type="http://schemas.openxmlformats.org/officeDocument/2006/relationships/image" Target="../media/image526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7.jpg"/><Relationship Id="rId3" Type="http://schemas.openxmlformats.org/officeDocument/2006/relationships/image" Target="../media/image528.jpg"/><Relationship Id="rId4" Type="http://schemas.openxmlformats.org/officeDocument/2006/relationships/image" Target="../media/image529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0.jpg"/><Relationship Id="rId3" Type="http://schemas.openxmlformats.org/officeDocument/2006/relationships/image" Target="../media/image531.jpg"/><Relationship Id="rId4" Type="http://schemas.openxmlformats.org/officeDocument/2006/relationships/image" Target="../media/image532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3.jpg"/><Relationship Id="rId3" Type="http://schemas.openxmlformats.org/officeDocument/2006/relationships/image" Target="../media/image534.jpg"/><Relationship Id="rId4" Type="http://schemas.openxmlformats.org/officeDocument/2006/relationships/image" Target="../media/image53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6.jpg"/><Relationship Id="rId3" Type="http://schemas.openxmlformats.org/officeDocument/2006/relationships/image" Target="../media/image537.jpg"/><Relationship Id="rId4" Type="http://schemas.openxmlformats.org/officeDocument/2006/relationships/image" Target="../media/image538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9.jpg"/><Relationship Id="rId3" Type="http://schemas.openxmlformats.org/officeDocument/2006/relationships/image" Target="../media/image540.jpg"/><Relationship Id="rId4" Type="http://schemas.openxmlformats.org/officeDocument/2006/relationships/image" Target="../media/image541.jpg"/><Relationship Id="rId5" Type="http://schemas.openxmlformats.org/officeDocument/2006/relationships/image" Target="../media/image542.jpg"/><Relationship Id="rId6" Type="http://schemas.openxmlformats.org/officeDocument/2006/relationships/image" Target="../media/image543.jpg"/><Relationship Id="rId7" Type="http://schemas.openxmlformats.org/officeDocument/2006/relationships/image" Target="../media/image544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5.jpg"/><Relationship Id="rId3" Type="http://schemas.openxmlformats.org/officeDocument/2006/relationships/image" Target="../media/image546.jpg"/><Relationship Id="rId4" Type="http://schemas.openxmlformats.org/officeDocument/2006/relationships/image" Target="../media/image547.jpg"/><Relationship Id="rId5" Type="http://schemas.openxmlformats.org/officeDocument/2006/relationships/image" Target="../media/image548.png"/><Relationship Id="rId6" Type="http://schemas.openxmlformats.org/officeDocument/2006/relationships/image" Target="../media/image549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jpg"/><Relationship Id="rId3" Type="http://schemas.openxmlformats.org/officeDocument/2006/relationships/image" Target="../media/image551.jpg"/><Relationship Id="rId4" Type="http://schemas.openxmlformats.org/officeDocument/2006/relationships/image" Target="../media/image552.jpg"/><Relationship Id="rId5" Type="http://schemas.openxmlformats.org/officeDocument/2006/relationships/image" Target="../media/image553.png"/><Relationship Id="rId6" Type="http://schemas.openxmlformats.org/officeDocument/2006/relationships/image" Target="../media/image554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5.jpg"/><Relationship Id="rId3" Type="http://schemas.openxmlformats.org/officeDocument/2006/relationships/image" Target="../media/image556.jpg"/><Relationship Id="rId4" Type="http://schemas.openxmlformats.org/officeDocument/2006/relationships/image" Target="../media/image557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8.jpg"/><Relationship Id="rId3" Type="http://schemas.openxmlformats.org/officeDocument/2006/relationships/image" Target="../media/image559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0.jpg"/><Relationship Id="rId3" Type="http://schemas.openxmlformats.org/officeDocument/2006/relationships/image" Target="../media/image561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2.jpg"/><Relationship Id="rId3" Type="http://schemas.openxmlformats.org/officeDocument/2006/relationships/image" Target="../media/image563.jpg"/><Relationship Id="rId4" Type="http://schemas.openxmlformats.org/officeDocument/2006/relationships/image" Target="../media/image564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5.jpg"/><Relationship Id="rId3" Type="http://schemas.openxmlformats.org/officeDocument/2006/relationships/image" Target="../media/image566.jpg"/><Relationship Id="rId4" Type="http://schemas.openxmlformats.org/officeDocument/2006/relationships/image" Target="../media/image567.png"/><Relationship Id="rId5" Type="http://schemas.openxmlformats.org/officeDocument/2006/relationships/image" Target="../media/image568.png"/><Relationship Id="rId6" Type="http://schemas.openxmlformats.org/officeDocument/2006/relationships/image" Target="../media/image569.png"/><Relationship Id="rId7" Type="http://schemas.openxmlformats.org/officeDocument/2006/relationships/image" Target="../media/image570.png"/><Relationship Id="rId8" Type="http://schemas.openxmlformats.org/officeDocument/2006/relationships/image" Target="../media/image571.png"/><Relationship Id="rId9" Type="http://schemas.openxmlformats.org/officeDocument/2006/relationships/image" Target="../media/image572.png"/><Relationship Id="rId10" Type="http://schemas.openxmlformats.org/officeDocument/2006/relationships/image" Target="../media/image573.png"/><Relationship Id="rId11" Type="http://schemas.openxmlformats.org/officeDocument/2006/relationships/image" Target="../media/image574.png"/><Relationship Id="rId12" Type="http://schemas.openxmlformats.org/officeDocument/2006/relationships/image" Target="../media/image575.png"/><Relationship Id="rId13" Type="http://schemas.openxmlformats.org/officeDocument/2006/relationships/image" Target="../media/image576.png"/><Relationship Id="rId14" Type="http://schemas.openxmlformats.org/officeDocument/2006/relationships/image" Target="../media/image577.png"/><Relationship Id="rId15" Type="http://schemas.openxmlformats.org/officeDocument/2006/relationships/image" Target="../media/image578.png"/><Relationship Id="rId16" Type="http://schemas.openxmlformats.org/officeDocument/2006/relationships/image" Target="../media/image579.png"/><Relationship Id="rId17" Type="http://schemas.openxmlformats.org/officeDocument/2006/relationships/image" Target="../media/image580.png"/><Relationship Id="rId18" Type="http://schemas.openxmlformats.org/officeDocument/2006/relationships/image" Target="../media/image581.png"/><Relationship Id="rId19" Type="http://schemas.openxmlformats.org/officeDocument/2006/relationships/image" Target="../media/image582.png"/><Relationship Id="rId20" Type="http://schemas.openxmlformats.org/officeDocument/2006/relationships/image" Target="../media/image583.png"/><Relationship Id="rId21" Type="http://schemas.openxmlformats.org/officeDocument/2006/relationships/image" Target="../media/image584.png"/><Relationship Id="rId22" Type="http://schemas.openxmlformats.org/officeDocument/2006/relationships/image" Target="../media/image585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6.jpg"/><Relationship Id="rId3" Type="http://schemas.openxmlformats.org/officeDocument/2006/relationships/image" Target="../media/image587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8.jpg"/><Relationship Id="rId3" Type="http://schemas.openxmlformats.org/officeDocument/2006/relationships/image" Target="../media/image589.jpg"/><Relationship Id="rId4" Type="http://schemas.openxmlformats.org/officeDocument/2006/relationships/image" Target="../media/image590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jpg"/><Relationship Id="rId3" Type="http://schemas.openxmlformats.org/officeDocument/2006/relationships/image" Target="../media/image592.jpg"/><Relationship Id="rId4" Type="http://schemas.openxmlformats.org/officeDocument/2006/relationships/image" Target="../media/image593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4.jpg"/><Relationship Id="rId3" Type="http://schemas.openxmlformats.org/officeDocument/2006/relationships/image" Target="../media/image595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6.jpg"/><Relationship Id="rId3" Type="http://schemas.openxmlformats.org/officeDocument/2006/relationships/image" Target="../media/image597.jpg"/><Relationship Id="rId4" Type="http://schemas.openxmlformats.org/officeDocument/2006/relationships/image" Target="../media/image59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9.jpg"/><Relationship Id="rId3" Type="http://schemas.openxmlformats.org/officeDocument/2006/relationships/image" Target="../media/image600.jpg"/><Relationship Id="rId4" Type="http://schemas.openxmlformats.org/officeDocument/2006/relationships/image" Target="../media/image601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2.jpg"/><Relationship Id="rId3" Type="http://schemas.openxmlformats.org/officeDocument/2006/relationships/image" Target="../media/image603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4.jpg"/><Relationship Id="rId3" Type="http://schemas.openxmlformats.org/officeDocument/2006/relationships/image" Target="../media/image605.jpg"/><Relationship Id="rId4" Type="http://schemas.openxmlformats.org/officeDocument/2006/relationships/image" Target="../media/image606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7.jpg"/><Relationship Id="rId3" Type="http://schemas.openxmlformats.org/officeDocument/2006/relationships/image" Target="../media/image608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jpg"/><Relationship Id="rId3" Type="http://schemas.openxmlformats.org/officeDocument/2006/relationships/image" Target="../media/image610.jpg"/><Relationship Id="rId4" Type="http://schemas.openxmlformats.org/officeDocument/2006/relationships/image" Target="../media/image611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2.jpg"/><Relationship Id="rId3" Type="http://schemas.openxmlformats.org/officeDocument/2006/relationships/image" Target="../media/image613.jpg"/><Relationship Id="rId4" Type="http://schemas.openxmlformats.org/officeDocument/2006/relationships/image" Target="../media/image614.png"/><Relationship Id="rId5" Type="http://schemas.openxmlformats.org/officeDocument/2006/relationships/image" Target="../media/image615.png"/><Relationship Id="rId6" Type="http://schemas.openxmlformats.org/officeDocument/2006/relationships/image" Target="../media/image616.png"/><Relationship Id="rId7" Type="http://schemas.openxmlformats.org/officeDocument/2006/relationships/image" Target="../media/image617.png"/><Relationship Id="rId8" Type="http://schemas.openxmlformats.org/officeDocument/2006/relationships/image" Target="../media/image618.png"/><Relationship Id="rId9" Type="http://schemas.openxmlformats.org/officeDocument/2006/relationships/image" Target="../media/image619.jpg"/><Relationship Id="rId10" Type="http://schemas.openxmlformats.org/officeDocument/2006/relationships/image" Target="../media/image620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1.jpg"/><Relationship Id="rId3" Type="http://schemas.openxmlformats.org/officeDocument/2006/relationships/image" Target="../media/image622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3.jpg"/><Relationship Id="rId3" Type="http://schemas.openxmlformats.org/officeDocument/2006/relationships/image" Target="../media/image624.jpg"/><Relationship Id="rId4" Type="http://schemas.openxmlformats.org/officeDocument/2006/relationships/image" Target="../media/image625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6.jpg"/><Relationship Id="rId3" Type="http://schemas.openxmlformats.org/officeDocument/2006/relationships/image" Target="../media/image627.jpg"/><Relationship Id="rId4" Type="http://schemas.openxmlformats.org/officeDocument/2006/relationships/image" Target="../media/image628.jpg"/><Relationship Id="rId5" Type="http://schemas.openxmlformats.org/officeDocument/2006/relationships/image" Target="../media/image629.jpg"/><Relationship Id="rId6" Type="http://schemas.openxmlformats.org/officeDocument/2006/relationships/image" Target="../media/image630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1.jpg"/><Relationship Id="rId3" Type="http://schemas.openxmlformats.org/officeDocument/2006/relationships/image" Target="../media/image632.jpg"/><Relationship Id="rId4" Type="http://schemas.openxmlformats.org/officeDocument/2006/relationships/image" Target="../media/image633.png"/><Relationship Id="rId5" Type="http://schemas.openxmlformats.org/officeDocument/2006/relationships/image" Target="../media/image63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5.jpg"/><Relationship Id="rId3" Type="http://schemas.openxmlformats.org/officeDocument/2006/relationships/image" Target="../media/image636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7.jpg"/><Relationship Id="rId3" Type="http://schemas.openxmlformats.org/officeDocument/2006/relationships/image" Target="../media/image638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9.jpg"/><Relationship Id="rId3" Type="http://schemas.openxmlformats.org/officeDocument/2006/relationships/image" Target="../media/image640.jpg"/><Relationship Id="rId4" Type="http://schemas.openxmlformats.org/officeDocument/2006/relationships/image" Target="../media/image641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2.jpg"/><Relationship Id="rId3" Type="http://schemas.openxmlformats.org/officeDocument/2006/relationships/image" Target="../media/image643.jpg"/><Relationship Id="rId4" Type="http://schemas.openxmlformats.org/officeDocument/2006/relationships/image" Target="../media/image644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5.jpg"/><Relationship Id="rId3" Type="http://schemas.openxmlformats.org/officeDocument/2006/relationships/image" Target="../media/image646.jpg"/><Relationship Id="rId4" Type="http://schemas.openxmlformats.org/officeDocument/2006/relationships/image" Target="../media/image647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8.jpg"/><Relationship Id="rId3" Type="http://schemas.openxmlformats.org/officeDocument/2006/relationships/image" Target="../media/image649.jpg"/><Relationship Id="rId4" Type="http://schemas.openxmlformats.org/officeDocument/2006/relationships/image" Target="../media/image650.png"/><Relationship Id="rId5" Type="http://schemas.openxmlformats.org/officeDocument/2006/relationships/image" Target="../media/image651.png"/><Relationship Id="rId6" Type="http://schemas.openxmlformats.org/officeDocument/2006/relationships/image" Target="../media/image652.png"/><Relationship Id="rId7" Type="http://schemas.openxmlformats.org/officeDocument/2006/relationships/image" Target="../media/image653.png"/><Relationship Id="rId8" Type="http://schemas.openxmlformats.org/officeDocument/2006/relationships/image" Target="../media/image654.png"/><Relationship Id="rId9" Type="http://schemas.openxmlformats.org/officeDocument/2006/relationships/image" Target="../media/image655.png"/><Relationship Id="rId10" Type="http://schemas.openxmlformats.org/officeDocument/2006/relationships/image" Target="../media/image656.png"/><Relationship Id="rId11" Type="http://schemas.openxmlformats.org/officeDocument/2006/relationships/image" Target="../media/image657.png"/><Relationship Id="rId12" Type="http://schemas.openxmlformats.org/officeDocument/2006/relationships/image" Target="../media/image658.png"/><Relationship Id="rId13" Type="http://schemas.openxmlformats.org/officeDocument/2006/relationships/image" Target="../media/image659.png"/><Relationship Id="rId14" Type="http://schemas.openxmlformats.org/officeDocument/2006/relationships/image" Target="../media/image660.png"/><Relationship Id="rId15" Type="http://schemas.openxmlformats.org/officeDocument/2006/relationships/image" Target="../media/image661.png"/><Relationship Id="rId16" Type="http://schemas.openxmlformats.org/officeDocument/2006/relationships/image" Target="../media/image662.png"/><Relationship Id="rId17" Type="http://schemas.openxmlformats.org/officeDocument/2006/relationships/image" Target="../media/image663.png"/><Relationship Id="rId18" Type="http://schemas.openxmlformats.org/officeDocument/2006/relationships/image" Target="../media/image664.png"/><Relationship Id="rId19" Type="http://schemas.openxmlformats.org/officeDocument/2006/relationships/image" Target="../media/image665.png"/><Relationship Id="rId20" Type="http://schemas.openxmlformats.org/officeDocument/2006/relationships/image" Target="../media/image666.png"/><Relationship Id="rId21" Type="http://schemas.openxmlformats.org/officeDocument/2006/relationships/image" Target="../media/image667.png"/><Relationship Id="rId22" Type="http://schemas.openxmlformats.org/officeDocument/2006/relationships/image" Target="../media/image668.png"/><Relationship Id="rId23" Type="http://schemas.openxmlformats.org/officeDocument/2006/relationships/image" Target="../media/image669.png"/><Relationship Id="rId24" Type="http://schemas.openxmlformats.org/officeDocument/2006/relationships/image" Target="../media/image670.png"/><Relationship Id="rId25" Type="http://schemas.openxmlformats.org/officeDocument/2006/relationships/image" Target="../media/image671.png"/><Relationship Id="rId26" Type="http://schemas.openxmlformats.org/officeDocument/2006/relationships/image" Target="../media/image672.png"/><Relationship Id="rId27" Type="http://schemas.openxmlformats.org/officeDocument/2006/relationships/image" Target="../media/image673.png"/><Relationship Id="rId28" Type="http://schemas.openxmlformats.org/officeDocument/2006/relationships/image" Target="../media/image674.png"/><Relationship Id="rId29" Type="http://schemas.openxmlformats.org/officeDocument/2006/relationships/image" Target="../media/image675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6.jpg"/><Relationship Id="rId3" Type="http://schemas.openxmlformats.org/officeDocument/2006/relationships/image" Target="../media/image677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8.jpg"/><Relationship Id="rId3" Type="http://schemas.openxmlformats.org/officeDocument/2006/relationships/image" Target="../media/image679.jpg"/><Relationship Id="rId4" Type="http://schemas.openxmlformats.org/officeDocument/2006/relationships/image" Target="../media/image680.jp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1.jpg"/><Relationship Id="rId3" Type="http://schemas.openxmlformats.org/officeDocument/2006/relationships/image" Target="../media/image682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3.jpg"/><Relationship Id="rId3" Type="http://schemas.openxmlformats.org/officeDocument/2006/relationships/image" Target="../media/image684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909066"/>
            <a:ext cx="1447800" cy="45720"/>
          </a:xfrm>
          <a:custGeom>
            <a:avLst/>
            <a:gdLst/>
            <a:ahLst/>
            <a:cxnLst/>
            <a:rect l="l" t="t" r="r" b="b"/>
            <a:pathLst>
              <a:path w="1447800" h="45719">
                <a:moveTo>
                  <a:pt x="0" y="45720"/>
                </a:moveTo>
                <a:lnTo>
                  <a:pt x="1447800" y="45720"/>
                </a:lnTo>
                <a:lnTo>
                  <a:pt x="1447800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512556" y="6508495"/>
            <a:ext cx="95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43025" y="2046858"/>
            <a:ext cx="6457950" cy="148907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2008505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CanSat </a:t>
            </a:r>
            <a:r>
              <a:rPr dirty="0" sz="3200" spc="-10" b="1">
                <a:solidFill>
                  <a:srgbClr val="333399"/>
                </a:solidFill>
                <a:latin typeface="Arial"/>
                <a:cs typeface="Arial"/>
              </a:rPr>
              <a:t>2018  </a:t>
            </a: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Preliminary Design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Review</a:t>
            </a:r>
            <a:r>
              <a:rPr dirty="0" sz="320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(PDR)</a:t>
            </a:r>
            <a:endParaRPr sz="32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Outline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43478" y="3510152"/>
            <a:ext cx="2258060" cy="16795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333399"/>
                </a:solidFill>
                <a:latin typeface="Arial"/>
                <a:cs typeface="Arial"/>
              </a:rPr>
              <a:t>Version</a:t>
            </a:r>
            <a:r>
              <a:rPr dirty="0" sz="3200" spc="-85" b="1" i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5" b="1" i="1">
                <a:solidFill>
                  <a:srgbClr val="333399"/>
                </a:solidFill>
                <a:latin typeface="Arial"/>
                <a:cs typeface="Arial"/>
              </a:rPr>
              <a:t>1.2</a:t>
            </a:r>
            <a:endParaRPr sz="3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  <a:spcBef>
                <a:spcPts val="2920"/>
              </a:spcBef>
            </a:pPr>
            <a:r>
              <a:rPr dirty="0" sz="2400" spc="-5" b="1">
                <a:latin typeface="Arial"/>
                <a:cs typeface="Arial"/>
              </a:rPr>
              <a:t>#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4128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400" spc="-5" b="1">
                <a:latin typeface="Arial"/>
                <a:cs typeface="Arial"/>
              </a:rPr>
              <a:t>TEAM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CERVOS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389" y="44957"/>
            <a:ext cx="1548765" cy="864235"/>
          </a:xfrm>
          <a:custGeom>
            <a:avLst/>
            <a:gdLst/>
            <a:ahLst/>
            <a:cxnLst/>
            <a:rect l="l" t="t" r="r" b="b"/>
            <a:pathLst>
              <a:path w="1548765" h="864235">
                <a:moveTo>
                  <a:pt x="0" y="864108"/>
                </a:moveTo>
                <a:lnTo>
                  <a:pt x="1548384" y="864108"/>
                </a:lnTo>
                <a:lnTo>
                  <a:pt x="154838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389" y="44957"/>
            <a:ext cx="1548765" cy="864235"/>
          </a:xfrm>
          <a:custGeom>
            <a:avLst/>
            <a:gdLst/>
            <a:ahLst/>
            <a:cxnLst/>
            <a:rect l="l" t="t" r="r" b="b"/>
            <a:pathLst>
              <a:path w="1548765" h="864235">
                <a:moveTo>
                  <a:pt x="0" y="864108"/>
                </a:moveTo>
                <a:lnTo>
                  <a:pt x="1548384" y="864108"/>
                </a:lnTo>
                <a:lnTo>
                  <a:pt x="1548384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6511" y="178307"/>
            <a:ext cx="2667000" cy="729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1936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Level CanSat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08148" y="3861815"/>
            <a:ext cx="1798320" cy="2290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37859" y="1450975"/>
            <a:ext cx="676910" cy="0"/>
          </a:xfrm>
          <a:custGeom>
            <a:avLst/>
            <a:gdLst/>
            <a:ahLst/>
            <a:cxnLst/>
            <a:rect l="l" t="t" r="r" b="b"/>
            <a:pathLst>
              <a:path w="676910" h="0">
                <a:moveTo>
                  <a:pt x="0" y="0"/>
                </a:moveTo>
                <a:lnTo>
                  <a:pt x="676656" y="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32296" y="3902075"/>
            <a:ext cx="760730" cy="0"/>
          </a:xfrm>
          <a:custGeom>
            <a:avLst/>
            <a:gdLst/>
            <a:ahLst/>
            <a:cxnLst/>
            <a:rect l="l" t="t" r="r" b="b"/>
            <a:pathLst>
              <a:path w="760729" h="0">
                <a:moveTo>
                  <a:pt x="0" y="0"/>
                </a:moveTo>
                <a:lnTo>
                  <a:pt x="760476" y="0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4904" y="1235963"/>
            <a:ext cx="2139696" cy="4867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394075" y="1085850"/>
            <a:ext cx="5383530" cy="519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255">
              <a:lnSpc>
                <a:spcPts val="2845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Special protection part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electronic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part.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It </a:t>
            </a:r>
            <a:r>
              <a:rPr dirty="0" sz="2400" spc="-5">
                <a:latin typeface="Arial"/>
                <a:cs typeface="Arial"/>
              </a:rPr>
              <a:t>is durable </a:t>
            </a:r>
            <a:r>
              <a:rPr dirty="0" sz="2400">
                <a:latin typeface="Arial"/>
                <a:cs typeface="Arial"/>
              </a:rPr>
              <a:t>thanks to </a:t>
            </a:r>
            <a:r>
              <a:rPr dirty="0" sz="2400" spc="-5">
                <a:latin typeface="Arial"/>
                <a:cs typeface="Arial"/>
              </a:rPr>
              <a:t>carbon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rods.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Easy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acces electronic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part.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Light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weight</a:t>
            </a:r>
            <a:endParaRPr sz="2400">
              <a:latin typeface="Arial"/>
              <a:cs typeface="Arial"/>
            </a:endParaRPr>
          </a:p>
          <a:p>
            <a:pPr marL="3039110">
              <a:lnSpc>
                <a:spcPts val="2845"/>
              </a:lnSpc>
              <a:spcBef>
                <a:spcPts val="2095"/>
              </a:spcBef>
            </a:pPr>
            <a:r>
              <a:rPr dirty="0" sz="2400" spc="-5" b="1">
                <a:latin typeface="Arial"/>
                <a:cs typeface="Arial"/>
              </a:rPr>
              <a:t>Cons</a:t>
            </a:r>
            <a:endParaRPr sz="2400">
              <a:latin typeface="Arial"/>
              <a:cs typeface="Arial"/>
            </a:endParaRPr>
          </a:p>
          <a:p>
            <a:pPr lvl="1" marL="1943100" indent="-457200">
              <a:lnSpc>
                <a:spcPts val="2845"/>
              </a:lnSpc>
              <a:buChar char="•"/>
              <a:tabLst>
                <a:tab pos="1943100" algn="l"/>
                <a:tab pos="1943735" algn="l"/>
              </a:tabLst>
            </a:pPr>
            <a:r>
              <a:rPr dirty="0" sz="2400" spc="-5">
                <a:latin typeface="Arial"/>
                <a:cs typeface="Arial"/>
              </a:rPr>
              <a:t>Thinner side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faces.</a:t>
            </a:r>
            <a:endParaRPr sz="2400">
              <a:latin typeface="Arial"/>
              <a:cs typeface="Arial"/>
            </a:endParaRPr>
          </a:p>
          <a:p>
            <a:pPr lvl="1" marL="1943100" indent="-457200">
              <a:lnSpc>
                <a:spcPct val="100000"/>
              </a:lnSpc>
              <a:buChar char="•"/>
              <a:tabLst>
                <a:tab pos="1943100" algn="l"/>
                <a:tab pos="1943735" algn="l"/>
              </a:tabLst>
            </a:pPr>
            <a:r>
              <a:rPr dirty="0" sz="2400" spc="-5">
                <a:latin typeface="Arial"/>
                <a:cs typeface="Arial"/>
              </a:rPr>
              <a:t>There is more glue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use.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Times New Roman"/>
              <a:cs typeface="Times New Roman"/>
            </a:endParaRPr>
          </a:p>
          <a:p>
            <a:pPr marL="1777364">
              <a:lnSpc>
                <a:spcPct val="100000"/>
              </a:lnSpc>
            </a:pPr>
            <a:r>
              <a:rPr dirty="0" u="heavy" sz="200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SELECTED</a:t>
            </a:r>
            <a:r>
              <a:rPr dirty="0" u="heavy" sz="2000" spc="-2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  <a:p>
            <a:pPr marL="1777364" marR="5080" indent="34861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More </a:t>
            </a:r>
            <a:r>
              <a:rPr dirty="0" sz="2000" spc="-5">
                <a:latin typeface="Arial"/>
                <a:cs typeface="Arial"/>
              </a:rPr>
              <a:t>effective </a:t>
            </a:r>
            <a:r>
              <a:rPr dirty="0" sz="2000">
                <a:latin typeface="Arial"/>
                <a:cs typeface="Arial"/>
              </a:rPr>
              <a:t>solution,  robust frame. Easy to access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  of 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parts.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67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Subsystem Level Testing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  <a:r>
              <a:rPr dirty="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1159" y="1225118"/>
            <a:ext cx="529018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ELECTRONICS TESTING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PLAN: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We divided electronics subsystems testing in </a:t>
            </a:r>
            <a:r>
              <a:rPr dirty="0" sz="1600" spc="-10">
                <a:latin typeface="Arial"/>
                <a:cs typeface="Arial"/>
              </a:rPr>
              <a:t>two</a:t>
            </a:r>
            <a:r>
              <a:rPr dirty="0" sz="1600" spc="1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sections.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19237" y="2200084"/>
          <a:ext cx="6110605" cy="334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8036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Communication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6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Hardware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Range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Communication Test with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XBEE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Strength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RF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Module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(Bonus</a:t>
                      </a:r>
                      <a:r>
                        <a:rPr dirty="0" sz="14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Mission)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Vibration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Thermal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Stability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Regulator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Sensors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67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Subsystem Level Testing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  <a:r>
              <a:rPr dirty="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19237" y="2200084"/>
          <a:ext cx="6110605" cy="260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80365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GCS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FSW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RF Communication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Loss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Reset Status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Reset Status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State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CSV File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Generating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Thread Process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Serial Communication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Initialization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Mapping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Data Sending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Multi-Threading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Video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Recording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91159" y="1225118"/>
            <a:ext cx="50888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SOFTWARE </a:t>
            </a:r>
            <a:r>
              <a:rPr dirty="0" sz="1600" spc="-5" b="1">
                <a:latin typeface="Arial"/>
                <a:cs typeface="Arial"/>
              </a:rPr>
              <a:t>TESTING</a:t>
            </a:r>
            <a:r>
              <a:rPr dirty="0" sz="1600" spc="70" b="1">
                <a:latin typeface="Arial"/>
                <a:cs typeface="Arial"/>
              </a:rPr>
              <a:t> </a:t>
            </a:r>
            <a:r>
              <a:rPr dirty="0" sz="1600" spc="-15" b="1">
                <a:latin typeface="Arial"/>
                <a:cs typeface="Arial"/>
              </a:rPr>
              <a:t>PLAN: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We divided software subsystems testing in </a:t>
            </a:r>
            <a:r>
              <a:rPr dirty="0" sz="1600" spc="-10">
                <a:latin typeface="Arial"/>
                <a:cs typeface="Arial"/>
              </a:rPr>
              <a:t>two</a:t>
            </a:r>
            <a:r>
              <a:rPr dirty="0" sz="1600" spc="1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sections.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41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984630"/>
            <a:ext cx="12547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Probe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Tests: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6350" y="1334388"/>
          <a:ext cx="9163050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860"/>
                <a:gridCol w="2011680"/>
                <a:gridCol w="5076825"/>
              </a:tblGrid>
              <a:tr h="370205">
                <a:tc gridSpan="3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Drop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Low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≤10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nearly ground</a:t>
                      </a:r>
                      <a:r>
                        <a:rPr dirty="0" sz="14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level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10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apartment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level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High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25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drone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6350" y="2918586"/>
          <a:ext cx="9163050" cy="697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0480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Egg Protect. Case</a:t>
                      </a:r>
                      <a:r>
                        <a:rPr dirty="0" sz="14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Similary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Drop Test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during drop</a:t>
                      </a:r>
                      <a:r>
                        <a:rPr dirty="0" sz="1400" spc="-1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1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6350" y="3708019"/>
          <a:ext cx="9163050" cy="66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04800"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aircraft(uav)</a:t>
                      </a:r>
                      <a:r>
                        <a:rPr dirty="0" sz="14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catapult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4559553"/>
          <a:ext cx="9158605" cy="746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020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Stability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solidFill>
                      <a:srgbClr val="3333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 observing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while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running drop</a:t>
                      </a:r>
                      <a:r>
                        <a:rPr dirty="0" sz="14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623" y="5438902"/>
          <a:ext cx="9137650" cy="753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7965"/>
              </a:tblGrid>
              <a:tr h="370205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measuring speed of probe during drop</a:t>
                      </a:r>
                      <a:r>
                        <a:rPr dirty="0" sz="1400" spc="-2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4241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984630"/>
            <a:ext cx="17862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Heat </a:t>
            </a:r>
            <a:r>
              <a:rPr dirty="0" sz="1600" spc="-5" b="1">
                <a:latin typeface="Arial"/>
                <a:cs typeface="Arial"/>
              </a:rPr>
              <a:t>Shield</a:t>
            </a:r>
            <a:r>
              <a:rPr dirty="0" sz="1600" spc="-1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Tests: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6350" y="1334388"/>
          <a:ext cx="9163050" cy="149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860"/>
                <a:gridCol w="2011680"/>
                <a:gridCol w="5076825"/>
              </a:tblGrid>
              <a:tr h="370205">
                <a:tc gridSpan="3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Drop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Low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≤10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nearly ground</a:t>
                      </a:r>
                      <a:r>
                        <a:rPr dirty="0" sz="14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level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Mid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10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apartment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level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High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Altutde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25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–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drone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4762" y="2920174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Deploying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observed with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camera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during drop</a:t>
                      </a:r>
                      <a:r>
                        <a:rPr dirty="0" sz="14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4762" y="3709606"/>
          <a:ext cx="9158605" cy="66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2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aircraft(uav)</a:t>
                      </a:r>
                      <a:r>
                        <a:rPr dirty="0" sz="14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catapult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4554791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Shield Releasing</a:t>
                      </a:r>
                      <a:r>
                        <a:rPr dirty="0" sz="1400" spc="-9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observed by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using binocular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while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running drop</a:t>
                      </a:r>
                      <a:r>
                        <a:rPr dirty="0" sz="14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-4762" y="5440489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measuring speed of probe during drop</a:t>
                      </a:r>
                      <a:r>
                        <a:rPr dirty="0" sz="1400" spc="-2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4241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1078483"/>
            <a:ext cx="27654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Communication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Tests: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4742116"/>
          <a:ext cx="9158605" cy="92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466725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RF Module </a:t>
                      </a:r>
                      <a:r>
                        <a:rPr dirty="0" sz="2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 (Bonus</a:t>
                      </a:r>
                      <a:r>
                        <a:rPr dirty="0" sz="24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Mission)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270"/>
                        </a:spcBef>
                        <a:tabLst>
                          <a:tab pos="4857750" algn="l"/>
                        </a:tabLst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Will be performed</a:t>
                      </a:r>
                      <a:r>
                        <a:rPr dirty="0" sz="24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24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programming	</a:t>
                      </a:r>
                      <a:r>
                        <a:rPr dirty="0" sz="2400">
                          <a:latin typeface="Arial"/>
                          <a:cs typeface="Arial"/>
                        </a:rPr>
                        <a:t>transmitter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receiver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429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4762" y="1568005"/>
          <a:ext cx="9158605" cy="128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46672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Range</a:t>
                      </a:r>
                      <a:r>
                        <a:rPr dirty="0" sz="24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817880">
                <a:tc>
                  <a:txBody>
                    <a:bodyPr/>
                    <a:lstStyle/>
                    <a:p>
                      <a:pPr marL="3128645" marR="144145" indent="-296799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Will be performed with XBEE modules </a:t>
                      </a:r>
                      <a:r>
                        <a:rPr dirty="0" sz="2400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long distance (Drone,  Car </a:t>
                      </a:r>
                      <a:r>
                        <a:rPr dirty="0" sz="2400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moving</a:t>
                      </a:r>
                      <a:r>
                        <a:rPr dirty="0" sz="24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away)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4762" y="3229927"/>
          <a:ext cx="9158605" cy="92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46672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2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Communication Test </a:t>
                      </a:r>
                      <a:r>
                        <a:rPr dirty="0" sz="24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2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XBEE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2568575" algn="l"/>
                        </a:tabLst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2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2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>
                          <a:latin typeface="Arial"/>
                          <a:cs typeface="Arial"/>
                        </a:rPr>
                        <a:t>performed	by using XCTU</a:t>
                      </a:r>
                      <a:r>
                        <a:rPr dirty="0" sz="24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>
                          <a:latin typeface="Arial"/>
                          <a:cs typeface="Arial"/>
                        </a:rPr>
                        <a:t>Interface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4241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9" name="object 19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984630"/>
            <a:ext cx="26447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Electronic </a:t>
            </a:r>
            <a:r>
              <a:rPr dirty="0" sz="1600" b="1">
                <a:latin typeface="Arial"/>
                <a:cs typeface="Arial"/>
              </a:rPr>
              <a:t>Hardware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Tests: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3316160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Regulator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4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19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Regulation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be observed while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each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component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drawing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its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maximum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currents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4762" y="5418899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Sensors</a:t>
                      </a:r>
                      <a:r>
                        <a:rPr dirty="0" sz="1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Each sensors stability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be observed while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they are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working</a:t>
                      </a:r>
                      <a:r>
                        <a:rPr dirty="0" sz="14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properly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4762" y="1299908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performed together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with mechanical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4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2272093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Stability</a:t>
                      </a:r>
                      <a:r>
                        <a:rPr dirty="0" sz="1400" spc="-4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508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Wires,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sensors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soldered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parts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observed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after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every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situation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face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-4762" y="4360354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Work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duration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be observed when our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circuit is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worked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unitl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400" spc="-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capacity.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4241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984630"/>
            <a:ext cx="11296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FSW</a:t>
            </a:r>
            <a:r>
              <a:rPr dirty="0" sz="1600" spc="-6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Tests: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2992183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Thread</a:t>
                      </a:r>
                      <a:r>
                        <a:rPr dirty="0" sz="14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19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Software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thread that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used, checked for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all software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combination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20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configuration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4762" y="4792408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8036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Sending</a:t>
                      </a:r>
                      <a:r>
                        <a:rPr dirty="0" sz="14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check sending data package</a:t>
                      </a:r>
                      <a:r>
                        <a:rPr dirty="0" sz="14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correctly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4762" y="1299908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Reset Status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10">
                          <a:latin typeface="Arial"/>
                          <a:cs typeface="Arial"/>
                        </a:rPr>
                        <a:t>We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tested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continuity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every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possible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reset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condition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2128075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State</a:t>
                      </a:r>
                      <a:r>
                        <a:rPr dirty="0" sz="1400" spc="1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Every systems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state tested at different scaled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level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400" spc="-1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-4762" y="3856291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Initialization</a:t>
                      </a:r>
                      <a:r>
                        <a:rPr dirty="0" sz="14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Offset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value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data tested to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make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sure if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mistake</a:t>
                      </a:r>
                      <a:r>
                        <a:rPr dirty="0" sz="1400" spc="-2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occurs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-4762" y="5634888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Video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Recording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After probe landed,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check micro SD card for decent</a:t>
                      </a:r>
                      <a:r>
                        <a:rPr dirty="0" sz="1400" spc="-20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video.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54241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Integrated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Level Functional Test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20" name="object 20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984630"/>
            <a:ext cx="10610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latin typeface="Arial"/>
                <a:cs typeface="Arial"/>
              </a:rPr>
              <a:t>G</a:t>
            </a:r>
            <a:r>
              <a:rPr dirty="0" sz="1600" spc="-5" b="1">
                <a:latin typeface="Arial"/>
                <a:cs typeface="Arial"/>
              </a:rPr>
              <a:t>CSTest</a:t>
            </a:r>
            <a:r>
              <a:rPr dirty="0" sz="1600" spc="-10" b="1">
                <a:latin typeface="Arial"/>
                <a:cs typeface="Arial"/>
              </a:rPr>
              <a:t>s</a:t>
            </a:r>
            <a:r>
              <a:rPr dirty="0" sz="1600" spc="-5" b="1"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2992183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CSV File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Generating</a:t>
                      </a:r>
                      <a:r>
                        <a:rPr dirty="0" sz="1400" spc="-7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719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 works properly,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checked cvs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file of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-4762" y="4792408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8036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Mapping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While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are making drop test,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checked GPS data for plotting</a:t>
                      </a:r>
                      <a:r>
                        <a:rPr dirty="0" sz="1400" spc="-2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on map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-4762" y="1299908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RF Communication Loss</a:t>
                      </a:r>
                      <a:r>
                        <a:rPr dirty="0" sz="1400" spc="-6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disconnected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connection rapidly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looked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GCS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program for graphs</a:t>
                      </a:r>
                      <a:r>
                        <a:rPr dirty="0" sz="1400" spc="-2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2128075"/>
          <a:ext cx="9158605" cy="69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14325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GCS 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Reset Status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74015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400" spc="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tested operation of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GCS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especially plotting graphs, for reset status of</a:t>
                      </a:r>
                      <a:r>
                        <a:rPr dirty="0" sz="14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FSW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-4762" y="3856291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Serial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Communication</a:t>
                      </a:r>
                      <a:r>
                        <a:rPr dirty="0" sz="1400" spc="-7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 spc="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checked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communication between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XBEE and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GCS software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UART</a:t>
                      </a:r>
                      <a:r>
                        <a:rPr dirty="0" sz="14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protocol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-4762" y="5634888"/>
          <a:ext cx="915860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0"/>
              </a:tblGrid>
              <a:tr h="37973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Multi-Threading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While GCS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software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is mapping, data plotting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communicating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etc.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checked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any slowdown on</a:t>
                      </a:r>
                      <a:r>
                        <a:rPr dirty="0" sz="14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sofware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9215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5814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Environmental Test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74370" y="1436573"/>
            <a:ext cx="7962900" cy="4293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65760">
              <a:lnSpc>
                <a:spcPct val="100000"/>
              </a:lnSpc>
              <a:spcBef>
                <a:spcPts val="95"/>
              </a:spcBef>
              <a:tabLst>
                <a:tab pos="5392420" algn="l"/>
              </a:tabLst>
            </a:pPr>
            <a:r>
              <a:rPr dirty="0" sz="2800" spc="-5" b="1">
                <a:latin typeface="Arial"/>
                <a:cs typeface="Arial"/>
              </a:rPr>
              <a:t>Drop Test: </a:t>
            </a:r>
            <a:r>
              <a:rPr dirty="0" sz="2800" spc="-5">
                <a:latin typeface="Arial"/>
                <a:cs typeface="Arial"/>
              </a:rPr>
              <a:t>With the </a:t>
            </a:r>
            <a:r>
              <a:rPr dirty="0" sz="2800">
                <a:latin typeface="Arial"/>
                <a:cs typeface="Arial"/>
              </a:rPr>
              <a:t>help of </a:t>
            </a:r>
            <a:r>
              <a:rPr dirty="0" sz="2800" spc="-5">
                <a:latin typeface="Arial"/>
                <a:cs typeface="Arial"/>
              </a:rPr>
              <a:t>unmanned arieal  </a:t>
            </a:r>
            <a:r>
              <a:rPr dirty="0" sz="2800">
                <a:latin typeface="Arial"/>
                <a:cs typeface="Arial"/>
              </a:rPr>
              <a:t>vehicles, </a:t>
            </a:r>
            <a:r>
              <a:rPr dirty="0" sz="2800" spc="-10">
                <a:latin typeface="Arial"/>
                <a:cs typeface="Arial"/>
              </a:rPr>
              <a:t>we </a:t>
            </a:r>
            <a:r>
              <a:rPr dirty="0" sz="2800" spc="-5">
                <a:latin typeface="Arial"/>
                <a:cs typeface="Arial"/>
              </a:rPr>
              <a:t>will drop</a:t>
            </a:r>
            <a:r>
              <a:rPr dirty="0" sz="2800" spc="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our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 spc="-5">
                <a:latin typeface="Arial"/>
                <a:cs typeface="Arial"/>
              </a:rPr>
              <a:t>system	at three  </a:t>
            </a:r>
            <a:r>
              <a:rPr dirty="0" sz="2800">
                <a:latin typeface="Arial"/>
                <a:cs typeface="Arial"/>
              </a:rPr>
              <a:t>different </a:t>
            </a:r>
            <a:r>
              <a:rPr dirty="0" sz="2800" spc="-5">
                <a:latin typeface="Arial"/>
                <a:cs typeface="Arial"/>
              </a:rPr>
              <a:t>altitudes low, middle and </a:t>
            </a:r>
            <a:r>
              <a:rPr dirty="0" sz="2800">
                <a:latin typeface="Arial"/>
                <a:cs typeface="Arial"/>
              </a:rPr>
              <a:t>exact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altitude.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368300">
              <a:lnSpc>
                <a:spcPct val="100000"/>
              </a:lnSpc>
            </a:pPr>
            <a:r>
              <a:rPr dirty="0" sz="2800" spc="-5" b="1">
                <a:latin typeface="Arial"/>
                <a:cs typeface="Arial"/>
              </a:rPr>
              <a:t>Thermal Test: </a:t>
            </a:r>
            <a:r>
              <a:rPr dirty="0" sz="2800" spc="-5">
                <a:latin typeface="Arial"/>
                <a:cs typeface="Arial"/>
              </a:rPr>
              <a:t>System will exposed to </a:t>
            </a:r>
            <a:r>
              <a:rPr dirty="0" sz="2800">
                <a:latin typeface="Arial"/>
                <a:cs typeface="Arial"/>
              </a:rPr>
              <a:t>heat </a:t>
            </a:r>
            <a:r>
              <a:rPr dirty="0" sz="2800" spc="-5">
                <a:latin typeface="Arial"/>
                <a:cs typeface="Arial"/>
              </a:rPr>
              <a:t>with  the </a:t>
            </a:r>
            <a:r>
              <a:rPr dirty="0" sz="2800">
                <a:latin typeface="Arial"/>
                <a:cs typeface="Arial"/>
              </a:rPr>
              <a:t>proper </a:t>
            </a:r>
            <a:r>
              <a:rPr dirty="0" sz="2800" spc="-5">
                <a:latin typeface="Arial"/>
                <a:cs typeface="Arial"/>
              </a:rPr>
              <a:t>thermal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surrounding.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algn="just" marL="12700" marR="5080">
              <a:lnSpc>
                <a:spcPct val="100000"/>
              </a:lnSpc>
            </a:pPr>
            <a:r>
              <a:rPr dirty="0" sz="2800" spc="-5" b="1">
                <a:latin typeface="Arial"/>
                <a:cs typeface="Arial"/>
              </a:rPr>
              <a:t>Vibration Test: </a:t>
            </a:r>
            <a:r>
              <a:rPr dirty="0" sz="2800" spc="-5">
                <a:latin typeface="Arial"/>
                <a:cs typeface="Arial"/>
              </a:rPr>
              <a:t>With the </a:t>
            </a:r>
            <a:r>
              <a:rPr dirty="0" sz="2800">
                <a:latin typeface="Arial"/>
                <a:cs typeface="Arial"/>
              </a:rPr>
              <a:t>help </a:t>
            </a:r>
            <a:r>
              <a:rPr dirty="0" sz="2800" spc="-5">
                <a:latin typeface="Arial"/>
                <a:cs typeface="Arial"/>
              </a:rPr>
              <a:t>of </a:t>
            </a:r>
            <a:r>
              <a:rPr dirty="0" sz="2800">
                <a:latin typeface="Arial"/>
                <a:cs typeface="Arial"/>
              </a:rPr>
              <a:t>vibration gadgets  </a:t>
            </a:r>
            <a:r>
              <a:rPr dirty="0" sz="2800" spc="-5">
                <a:latin typeface="Arial"/>
                <a:cs typeface="Arial"/>
              </a:rPr>
              <a:t>system will </a:t>
            </a:r>
            <a:r>
              <a:rPr dirty="0" sz="2800">
                <a:latin typeface="Arial"/>
                <a:cs typeface="Arial"/>
              </a:rPr>
              <a:t>exposed </a:t>
            </a:r>
            <a:r>
              <a:rPr dirty="0" sz="2800" spc="-5">
                <a:latin typeface="Arial"/>
                <a:cs typeface="Arial"/>
              </a:rPr>
              <a:t>to </a:t>
            </a:r>
            <a:r>
              <a:rPr dirty="0" sz="2800">
                <a:latin typeface="Arial"/>
                <a:cs typeface="Arial"/>
              </a:rPr>
              <a:t>vibration, different </a:t>
            </a:r>
            <a:r>
              <a:rPr dirty="0" sz="2800" spc="-5">
                <a:latin typeface="Arial"/>
                <a:cs typeface="Arial"/>
              </a:rPr>
              <a:t>vibration  levels will be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tested.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72347" y="650849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109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2292" y="2597276"/>
            <a:ext cx="59804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Mission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Operations &amp;</a:t>
            </a:r>
            <a:r>
              <a:rPr dirty="0" sz="3200" spc="-1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0409" y="4369689"/>
            <a:ext cx="2580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Mustafa </a:t>
            </a:r>
            <a:r>
              <a:rPr dirty="0" sz="2400" spc="-5" b="1">
                <a:latin typeface="Arial"/>
                <a:cs typeface="Arial"/>
              </a:rPr>
              <a:t>Anıl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Yiğit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21741" y="1618588"/>
            <a:ext cx="1978858" cy="1761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3412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Physical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Layout</a:t>
            </a:r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20139" y="1459991"/>
            <a:ext cx="2375916" cy="4785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13432" y="2066556"/>
            <a:ext cx="1418844" cy="793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55723" y="2167635"/>
            <a:ext cx="1260475" cy="635635"/>
          </a:xfrm>
          <a:custGeom>
            <a:avLst/>
            <a:gdLst/>
            <a:ahLst/>
            <a:cxnLst/>
            <a:rect l="l" t="t" r="r" b="b"/>
            <a:pathLst>
              <a:path w="1260475" h="635635">
                <a:moveTo>
                  <a:pt x="1184777" y="23271"/>
                </a:moveTo>
                <a:lnTo>
                  <a:pt x="0" y="612013"/>
                </a:lnTo>
                <a:lnTo>
                  <a:pt x="11429" y="635253"/>
                </a:lnTo>
                <a:lnTo>
                  <a:pt x="1196266" y="46420"/>
                </a:lnTo>
                <a:lnTo>
                  <a:pt x="1184777" y="23271"/>
                </a:lnTo>
                <a:close/>
              </a:path>
              <a:path w="1260475" h="635635">
                <a:moveTo>
                  <a:pt x="1247060" y="17525"/>
                </a:moveTo>
                <a:lnTo>
                  <a:pt x="1196339" y="17525"/>
                </a:lnTo>
                <a:lnTo>
                  <a:pt x="1207897" y="40639"/>
                </a:lnTo>
                <a:lnTo>
                  <a:pt x="1196266" y="46420"/>
                </a:lnTo>
                <a:lnTo>
                  <a:pt x="1207769" y="69596"/>
                </a:lnTo>
                <a:lnTo>
                  <a:pt x="1247060" y="17525"/>
                </a:lnTo>
                <a:close/>
              </a:path>
              <a:path w="1260475" h="635635">
                <a:moveTo>
                  <a:pt x="1196339" y="17525"/>
                </a:moveTo>
                <a:lnTo>
                  <a:pt x="1184777" y="23271"/>
                </a:lnTo>
                <a:lnTo>
                  <a:pt x="1196266" y="46420"/>
                </a:lnTo>
                <a:lnTo>
                  <a:pt x="1207897" y="40639"/>
                </a:lnTo>
                <a:lnTo>
                  <a:pt x="1196339" y="17525"/>
                </a:lnTo>
                <a:close/>
              </a:path>
              <a:path w="1260475" h="635635">
                <a:moveTo>
                  <a:pt x="1173226" y="0"/>
                </a:moveTo>
                <a:lnTo>
                  <a:pt x="1184777" y="23271"/>
                </a:lnTo>
                <a:lnTo>
                  <a:pt x="1196339" y="17525"/>
                </a:lnTo>
                <a:lnTo>
                  <a:pt x="1247060" y="17525"/>
                </a:lnTo>
                <a:lnTo>
                  <a:pt x="1260093" y="253"/>
                </a:lnTo>
                <a:lnTo>
                  <a:pt x="117322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18588" y="3425926"/>
            <a:ext cx="1485900" cy="3505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61767" y="3448939"/>
            <a:ext cx="1327150" cy="219075"/>
          </a:xfrm>
          <a:custGeom>
            <a:avLst/>
            <a:gdLst/>
            <a:ahLst/>
            <a:cxnLst/>
            <a:rect l="l" t="t" r="r" b="b"/>
            <a:pathLst>
              <a:path w="1327150" h="219075">
                <a:moveTo>
                  <a:pt x="1248032" y="193097"/>
                </a:moveTo>
                <a:lnTo>
                  <a:pt x="1244599" y="218821"/>
                </a:lnTo>
                <a:lnTo>
                  <a:pt x="1314554" y="194818"/>
                </a:lnTo>
                <a:lnTo>
                  <a:pt x="1260856" y="194818"/>
                </a:lnTo>
                <a:lnTo>
                  <a:pt x="1248032" y="193097"/>
                </a:lnTo>
                <a:close/>
              </a:path>
              <a:path w="1327150" h="219075">
                <a:moveTo>
                  <a:pt x="1251456" y="167442"/>
                </a:moveTo>
                <a:lnTo>
                  <a:pt x="1248032" y="193097"/>
                </a:lnTo>
                <a:lnTo>
                  <a:pt x="1260856" y="194818"/>
                </a:lnTo>
                <a:lnTo>
                  <a:pt x="1264284" y="169163"/>
                </a:lnTo>
                <a:lnTo>
                  <a:pt x="1251456" y="167442"/>
                </a:lnTo>
                <a:close/>
              </a:path>
              <a:path w="1327150" h="219075">
                <a:moveTo>
                  <a:pt x="1254886" y="141732"/>
                </a:moveTo>
                <a:lnTo>
                  <a:pt x="1251456" y="167442"/>
                </a:lnTo>
                <a:lnTo>
                  <a:pt x="1264284" y="169163"/>
                </a:lnTo>
                <a:lnTo>
                  <a:pt x="1260856" y="194818"/>
                </a:lnTo>
                <a:lnTo>
                  <a:pt x="1314554" y="194818"/>
                </a:lnTo>
                <a:lnTo>
                  <a:pt x="1326769" y="190627"/>
                </a:lnTo>
                <a:lnTo>
                  <a:pt x="1254886" y="141732"/>
                </a:lnTo>
                <a:close/>
              </a:path>
              <a:path w="1327150" h="219075">
                <a:moveTo>
                  <a:pt x="3556" y="0"/>
                </a:moveTo>
                <a:lnTo>
                  <a:pt x="0" y="25653"/>
                </a:lnTo>
                <a:lnTo>
                  <a:pt x="1248032" y="193097"/>
                </a:lnTo>
                <a:lnTo>
                  <a:pt x="1251456" y="167442"/>
                </a:lnTo>
                <a:lnTo>
                  <a:pt x="355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17064" y="3805415"/>
            <a:ext cx="1676400" cy="5974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59989" y="3828796"/>
            <a:ext cx="1517015" cy="455295"/>
          </a:xfrm>
          <a:custGeom>
            <a:avLst/>
            <a:gdLst/>
            <a:ahLst/>
            <a:cxnLst/>
            <a:rect l="l" t="t" r="r" b="b"/>
            <a:pathLst>
              <a:path w="1517014" h="455295">
                <a:moveTo>
                  <a:pt x="1438195" y="429833"/>
                </a:moveTo>
                <a:lnTo>
                  <a:pt x="1431163" y="454786"/>
                </a:lnTo>
                <a:lnTo>
                  <a:pt x="1516507" y="438403"/>
                </a:lnTo>
                <a:lnTo>
                  <a:pt x="1510919" y="433323"/>
                </a:lnTo>
                <a:lnTo>
                  <a:pt x="1450594" y="433323"/>
                </a:lnTo>
                <a:lnTo>
                  <a:pt x="1438195" y="429833"/>
                </a:lnTo>
                <a:close/>
              </a:path>
              <a:path w="1517014" h="455295">
                <a:moveTo>
                  <a:pt x="1445218" y="404915"/>
                </a:moveTo>
                <a:lnTo>
                  <a:pt x="1438195" y="429833"/>
                </a:lnTo>
                <a:lnTo>
                  <a:pt x="1450594" y="433323"/>
                </a:lnTo>
                <a:lnTo>
                  <a:pt x="1457706" y="408431"/>
                </a:lnTo>
                <a:lnTo>
                  <a:pt x="1445218" y="404915"/>
                </a:lnTo>
                <a:close/>
              </a:path>
              <a:path w="1517014" h="455295">
                <a:moveTo>
                  <a:pt x="1452245" y="379983"/>
                </a:moveTo>
                <a:lnTo>
                  <a:pt x="1445218" y="404915"/>
                </a:lnTo>
                <a:lnTo>
                  <a:pt x="1457706" y="408431"/>
                </a:lnTo>
                <a:lnTo>
                  <a:pt x="1450594" y="433323"/>
                </a:lnTo>
                <a:lnTo>
                  <a:pt x="1510919" y="433323"/>
                </a:lnTo>
                <a:lnTo>
                  <a:pt x="1452245" y="379983"/>
                </a:lnTo>
                <a:close/>
              </a:path>
              <a:path w="1517014" h="455295">
                <a:moveTo>
                  <a:pt x="7112" y="0"/>
                </a:moveTo>
                <a:lnTo>
                  <a:pt x="0" y="24891"/>
                </a:lnTo>
                <a:lnTo>
                  <a:pt x="1438195" y="429833"/>
                </a:lnTo>
                <a:lnTo>
                  <a:pt x="1445218" y="404915"/>
                </a:lnTo>
                <a:lnTo>
                  <a:pt x="711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97835" y="4265650"/>
            <a:ext cx="1168895" cy="8046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40380" y="4289044"/>
            <a:ext cx="1010919" cy="645795"/>
          </a:xfrm>
          <a:custGeom>
            <a:avLst/>
            <a:gdLst/>
            <a:ahLst/>
            <a:cxnLst/>
            <a:rect l="l" t="t" r="r" b="b"/>
            <a:pathLst>
              <a:path w="1010920" h="645795">
                <a:moveTo>
                  <a:pt x="938132" y="615128"/>
                </a:moveTo>
                <a:lnTo>
                  <a:pt x="924306" y="637031"/>
                </a:lnTo>
                <a:lnTo>
                  <a:pt x="1010793" y="645667"/>
                </a:lnTo>
                <a:lnTo>
                  <a:pt x="996523" y="622045"/>
                </a:lnTo>
                <a:lnTo>
                  <a:pt x="949070" y="622045"/>
                </a:lnTo>
                <a:lnTo>
                  <a:pt x="938132" y="615128"/>
                </a:lnTo>
                <a:close/>
              </a:path>
              <a:path w="1010920" h="645795">
                <a:moveTo>
                  <a:pt x="951994" y="593170"/>
                </a:moveTo>
                <a:lnTo>
                  <a:pt x="938132" y="615128"/>
                </a:lnTo>
                <a:lnTo>
                  <a:pt x="949070" y="622045"/>
                </a:lnTo>
                <a:lnTo>
                  <a:pt x="962914" y="600074"/>
                </a:lnTo>
                <a:lnTo>
                  <a:pt x="951994" y="593170"/>
                </a:lnTo>
                <a:close/>
              </a:path>
              <a:path w="1010920" h="645795">
                <a:moveTo>
                  <a:pt x="965834" y="571245"/>
                </a:moveTo>
                <a:lnTo>
                  <a:pt x="951994" y="593170"/>
                </a:lnTo>
                <a:lnTo>
                  <a:pt x="962914" y="600074"/>
                </a:lnTo>
                <a:lnTo>
                  <a:pt x="949070" y="622045"/>
                </a:lnTo>
                <a:lnTo>
                  <a:pt x="996523" y="622045"/>
                </a:lnTo>
                <a:lnTo>
                  <a:pt x="965834" y="571245"/>
                </a:lnTo>
                <a:close/>
              </a:path>
              <a:path w="1010920" h="645795">
                <a:moveTo>
                  <a:pt x="13969" y="0"/>
                </a:moveTo>
                <a:lnTo>
                  <a:pt x="0" y="21843"/>
                </a:lnTo>
                <a:lnTo>
                  <a:pt x="938132" y="615128"/>
                </a:lnTo>
                <a:lnTo>
                  <a:pt x="951994" y="593170"/>
                </a:lnTo>
                <a:lnTo>
                  <a:pt x="1396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34411" y="5780532"/>
            <a:ext cx="1525524" cy="237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77592" y="5844844"/>
            <a:ext cx="1366520" cy="82550"/>
          </a:xfrm>
          <a:custGeom>
            <a:avLst/>
            <a:gdLst/>
            <a:ahLst/>
            <a:cxnLst/>
            <a:rect l="l" t="t" r="r" b="b"/>
            <a:pathLst>
              <a:path w="1366520" h="82550">
                <a:moveTo>
                  <a:pt x="1288118" y="25907"/>
                </a:moveTo>
                <a:lnTo>
                  <a:pt x="0" y="56095"/>
                </a:lnTo>
                <a:lnTo>
                  <a:pt x="507" y="81991"/>
                </a:lnTo>
                <a:lnTo>
                  <a:pt x="1288711" y="51804"/>
                </a:lnTo>
                <a:lnTo>
                  <a:pt x="1288118" y="25907"/>
                </a:lnTo>
                <a:close/>
              </a:path>
              <a:path w="1366520" h="82550">
                <a:moveTo>
                  <a:pt x="1341875" y="25603"/>
                </a:moveTo>
                <a:lnTo>
                  <a:pt x="1301115" y="25603"/>
                </a:lnTo>
                <a:lnTo>
                  <a:pt x="1301749" y="51498"/>
                </a:lnTo>
                <a:lnTo>
                  <a:pt x="1288711" y="51804"/>
                </a:lnTo>
                <a:lnTo>
                  <a:pt x="1289304" y="77711"/>
                </a:lnTo>
                <a:lnTo>
                  <a:pt x="1366138" y="37033"/>
                </a:lnTo>
                <a:lnTo>
                  <a:pt x="1341875" y="25603"/>
                </a:lnTo>
                <a:close/>
              </a:path>
              <a:path w="1366520" h="82550">
                <a:moveTo>
                  <a:pt x="1301115" y="25603"/>
                </a:moveTo>
                <a:lnTo>
                  <a:pt x="1288118" y="25907"/>
                </a:lnTo>
                <a:lnTo>
                  <a:pt x="1288711" y="51804"/>
                </a:lnTo>
                <a:lnTo>
                  <a:pt x="1301749" y="51498"/>
                </a:lnTo>
                <a:lnTo>
                  <a:pt x="1301115" y="25603"/>
                </a:lnTo>
                <a:close/>
              </a:path>
              <a:path w="1366520" h="82550">
                <a:moveTo>
                  <a:pt x="1287525" y="0"/>
                </a:moveTo>
                <a:lnTo>
                  <a:pt x="1288118" y="25907"/>
                </a:lnTo>
                <a:lnTo>
                  <a:pt x="1301115" y="25603"/>
                </a:lnTo>
                <a:lnTo>
                  <a:pt x="1341875" y="25603"/>
                </a:lnTo>
                <a:lnTo>
                  <a:pt x="128752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80872" y="3256826"/>
            <a:ext cx="851928" cy="237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02030" y="3322065"/>
            <a:ext cx="692150" cy="78105"/>
          </a:xfrm>
          <a:custGeom>
            <a:avLst/>
            <a:gdLst/>
            <a:ahLst/>
            <a:cxnLst/>
            <a:rect l="l" t="t" r="r" b="b"/>
            <a:pathLst>
              <a:path w="692150" h="78104">
                <a:moveTo>
                  <a:pt x="79070" y="0"/>
                </a:moveTo>
                <a:lnTo>
                  <a:pt x="0" y="36068"/>
                </a:lnTo>
                <a:lnTo>
                  <a:pt x="76276" y="77724"/>
                </a:lnTo>
                <a:lnTo>
                  <a:pt x="77209" y="51772"/>
                </a:lnTo>
                <a:lnTo>
                  <a:pt x="64261" y="51308"/>
                </a:lnTo>
                <a:lnTo>
                  <a:pt x="65189" y="25400"/>
                </a:lnTo>
                <a:lnTo>
                  <a:pt x="78157" y="25400"/>
                </a:lnTo>
                <a:lnTo>
                  <a:pt x="79070" y="0"/>
                </a:lnTo>
                <a:close/>
              </a:path>
              <a:path w="692150" h="78104">
                <a:moveTo>
                  <a:pt x="78140" y="25864"/>
                </a:moveTo>
                <a:lnTo>
                  <a:pt x="77209" y="51772"/>
                </a:lnTo>
                <a:lnTo>
                  <a:pt x="691261" y="73787"/>
                </a:lnTo>
                <a:lnTo>
                  <a:pt x="692150" y="47879"/>
                </a:lnTo>
                <a:lnTo>
                  <a:pt x="78140" y="25864"/>
                </a:lnTo>
                <a:close/>
              </a:path>
              <a:path w="692150" h="78104">
                <a:moveTo>
                  <a:pt x="65189" y="25400"/>
                </a:moveTo>
                <a:lnTo>
                  <a:pt x="64261" y="51308"/>
                </a:lnTo>
                <a:lnTo>
                  <a:pt x="77209" y="51772"/>
                </a:lnTo>
                <a:lnTo>
                  <a:pt x="78140" y="25864"/>
                </a:lnTo>
                <a:lnTo>
                  <a:pt x="65189" y="25400"/>
                </a:lnTo>
                <a:close/>
              </a:path>
              <a:path w="692150" h="78104">
                <a:moveTo>
                  <a:pt x="78157" y="25400"/>
                </a:moveTo>
                <a:lnTo>
                  <a:pt x="65189" y="25400"/>
                </a:lnTo>
                <a:lnTo>
                  <a:pt x="78140" y="25864"/>
                </a:lnTo>
                <a:lnTo>
                  <a:pt x="78157" y="254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72668" y="5558028"/>
            <a:ext cx="1274064" cy="5181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93825" y="5645454"/>
            <a:ext cx="1114425" cy="373380"/>
          </a:xfrm>
          <a:custGeom>
            <a:avLst/>
            <a:gdLst/>
            <a:ahLst/>
            <a:cxnLst/>
            <a:rect l="l" t="t" r="r" b="b"/>
            <a:pathLst>
              <a:path w="1114425" h="373379">
                <a:moveTo>
                  <a:pt x="78050" y="24728"/>
                </a:moveTo>
                <a:lnTo>
                  <a:pt x="70326" y="49455"/>
                </a:lnTo>
                <a:lnTo>
                  <a:pt x="1106678" y="373202"/>
                </a:lnTo>
                <a:lnTo>
                  <a:pt x="1114425" y="348462"/>
                </a:lnTo>
                <a:lnTo>
                  <a:pt x="78050" y="24728"/>
                </a:lnTo>
                <a:close/>
              </a:path>
              <a:path w="1114425" h="373379">
                <a:moveTo>
                  <a:pt x="85775" y="0"/>
                </a:moveTo>
                <a:lnTo>
                  <a:pt x="0" y="13919"/>
                </a:lnTo>
                <a:lnTo>
                  <a:pt x="62598" y="74193"/>
                </a:lnTo>
                <a:lnTo>
                  <a:pt x="70326" y="49455"/>
                </a:lnTo>
                <a:lnTo>
                  <a:pt x="57962" y="45593"/>
                </a:lnTo>
                <a:lnTo>
                  <a:pt x="65684" y="20866"/>
                </a:lnTo>
                <a:lnTo>
                  <a:pt x="79257" y="20866"/>
                </a:lnTo>
                <a:lnTo>
                  <a:pt x="85775" y="0"/>
                </a:lnTo>
                <a:close/>
              </a:path>
              <a:path w="1114425" h="373379">
                <a:moveTo>
                  <a:pt x="65684" y="20866"/>
                </a:moveTo>
                <a:lnTo>
                  <a:pt x="57962" y="45593"/>
                </a:lnTo>
                <a:lnTo>
                  <a:pt x="70326" y="49455"/>
                </a:lnTo>
                <a:lnTo>
                  <a:pt x="78050" y="24728"/>
                </a:lnTo>
                <a:lnTo>
                  <a:pt x="65684" y="20866"/>
                </a:lnTo>
                <a:close/>
              </a:path>
              <a:path w="1114425" h="373379">
                <a:moveTo>
                  <a:pt x="79257" y="20866"/>
                </a:moveTo>
                <a:lnTo>
                  <a:pt x="65684" y="20866"/>
                </a:lnTo>
                <a:lnTo>
                  <a:pt x="78050" y="24728"/>
                </a:lnTo>
                <a:lnTo>
                  <a:pt x="79257" y="2086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40308" y="2595359"/>
            <a:ext cx="972324" cy="4053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61466" y="2680970"/>
            <a:ext cx="812800" cy="262255"/>
          </a:xfrm>
          <a:custGeom>
            <a:avLst/>
            <a:gdLst/>
            <a:ahLst/>
            <a:cxnLst/>
            <a:rect l="l" t="t" r="r" b="b"/>
            <a:pathLst>
              <a:path w="812800" h="262255">
                <a:moveTo>
                  <a:pt x="78255" y="24928"/>
                </a:moveTo>
                <a:lnTo>
                  <a:pt x="71062" y="49822"/>
                </a:lnTo>
                <a:lnTo>
                  <a:pt x="805434" y="262000"/>
                </a:lnTo>
                <a:lnTo>
                  <a:pt x="812546" y="237108"/>
                </a:lnTo>
                <a:lnTo>
                  <a:pt x="78255" y="24928"/>
                </a:lnTo>
                <a:close/>
              </a:path>
              <a:path w="812800" h="262255">
                <a:moveTo>
                  <a:pt x="85458" y="0"/>
                </a:moveTo>
                <a:lnTo>
                  <a:pt x="0" y="15747"/>
                </a:lnTo>
                <a:lnTo>
                  <a:pt x="63881" y="74675"/>
                </a:lnTo>
                <a:lnTo>
                  <a:pt x="71062" y="49822"/>
                </a:lnTo>
                <a:lnTo>
                  <a:pt x="58623" y="46227"/>
                </a:lnTo>
                <a:lnTo>
                  <a:pt x="65824" y="21335"/>
                </a:lnTo>
                <a:lnTo>
                  <a:pt x="79293" y="21335"/>
                </a:lnTo>
                <a:lnTo>
                  <a:pt x="85458" y="0"/>
                </a:lnTo>
                <a:close/>
              </a:path>
              <a:path w="812800" h="262255">
                <a:moveTo>
                  <a:pt x="65824" y="21335"/>
                </a:moveTo>
                <a:lnTo>
                  <a:pt x="58623" y="46227"/>
                </a:lnTo>
                <a:lnTo>
                  <a:pt x="71062" y="49822"/>
                </a:lnTo>
                <a:lnTo>
                  <a:pt x="78255" y="24928"/>
                </a:lnTo>
                <a:lnTo>
                  <a:pt x="65824" y="21335"/>
                </a:lnTo>
                <a:close/>
              </a:path>
              <a:path w="812800" h="262255">
                <a:moveTo>
                  <a:pt x="79293" y="21335"/>
                </a:moveTo>
                <a:lnTo>
                  <a:pt x="65824" y="21335"/>
                </a:lnTo>
                <a:lnTo>
                  <a:pt x="78255" y="24928"/>
                </a:lnTo>
                <a:lnTo>
                  <a:pt x="79293" y="2133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66644" y="2779814"/>
            <a:ext cx="961656" cy="237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09951" y="2840608"/>
            <a:ext cx="802005" cy="78105"/>
          </a:xfrm>
          <a:custGeom>
            <a:avLst/>
            <a:gdLst/>
            <a:ahLst/>
            <a:cxnLst/>
            <a:rect l="l" t="t" r="r" b="b"/>
            <a:pathLst>
              <a:path w="802004" h="78105">
                <a:moveTo>
                  <a:pt x="724408" y="0"/>
                </a:moveTo>
                <a:lnTo>
                  <a:pt x="724068" y="25972"/>
                </a:lnTo>
                <a:lnTo>
                  <a:pt x="736981" y="26162"/>
                </a:lnTo>
                <a:lnTo>
                  <a:pt x="736600" y="52069"/>
                </a:lnTo>
                <a:lnTo>
                  <a:pt x="723727" y="52069"/>
                </a:lnTo>
                <a:lnTo>
                  <a:pt x="723391" y="77724"/>
                </a:lnTo>
                <a:lnTo>
                  <a:pt x="776600" y="52069"/>
                </a:lnTo>
                <a:lnTo>
                  <a:pt x="736600" y="52069"/>
                </a:lnTo>
                <a:lnTo>
                  <a:pt x="723729" y="51881"/>
                </a:lnTo>
                <a:lnTo>
                  <a:pt x="776991" y="51881"/>
                </a:lnTo>
                <a:lnTo>
                  <a:pt x="801624" y="40004"/>
                </a:lnTo>
                <a:lnTo>
                  <a:pt x="724408" y="0"/>
                </a:lnTo>
                <a:close/>
              </a:path>
              <a:path w="802004" h="78105">
                <a:moveTo>
                  <a:pt x="724068" y="25972"/>
                </a:moveTo>
                <a:lnTo>
                  <a:pt x="723729" y="51881"/>
                </a:lnTo>
                <a:lnTo>
                  <a:pt x="736600" y="52069"/>
                </a:lnTo>
                <a:lnTo>
                  <a:pt x="736981" y="26162"/>
                </a:lnTo>
                <a:lnTo>
                  <a:pt x="724068" y="25972"/>
                </a:lnTo>
                <a:close/>
              </a:path>
              <a:path w="802004" h="78105">
                <a:moveTo>
                  <a:pt x="254" y="15366"/>
                </a:moveTo>
                <a:lnTo>
                  <a:pt x="0" y="41275"/>
                </a:lnTo>
                <a:lnTo>
                  <a:pt x="723729" y="51881"/>
                </a:lnTo>
                <a:lnTo>
                  <a:pt x="724068" y="25972"/>
                </a:lnTo>
                <a:lnTo>
                  <a:pt x="254" y="1536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694557" y="4541266"/>
            <a:ext cx="1494155" cy="175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18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Egg  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tecti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n  </a:t>
            </a:r>
            <a:r>
              <a:rPr dirty="0" sz="1800" spc="-5">
                <a:latin typeface="Arial"/>
                <a:cs typeface="Arial"/>
              </a:rPr>
              <a:t>shell</a:t>
            </a:r>
            <a:endParaRPr sz="1800">
              <a:latin typeface="Arial"/>
              <a:cs typeface="Arial"/>
            </a:endParaRPr>
          </a:p>
          <a:p>
            <a:pPr algn="just" marL="339725" marR="5080">
              <a:lnSpc>
                <a:spcPct val="100000"/>
              </a:lnSpc>
              <a:spcBef>
                <a:spcPts val="660"/>
              </a:spcBef>
            </a:pPr>
            <a:r>
              <a:rPr dirty="0" sz="1800" spc="-5">
                <a:latin typeface="Arial"/>
                <a:cs typeface="Arial"/>
              </a:rPr>
              <a:t>Heat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shield  attachment  part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2995" y="3226434"/>
            <a:ext cx="34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739" y="4179823"/>
            <a:ext cx="96393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Screw  </a:t>
            </a:r>
            <a:r>
              <a:rPr dirty="0" sz="1800" spc="-5">
                <a:latin typeface="Arial"/>
                <a:cs typeface="Arial"/>
              </a:rPr>
              <a:t>mo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nti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  </a:t>
            </a:r>
            <a:r>
              <a:rPr dirty="0" sz="1800" spc="-5">
                <a:latin typeface="Arial"/>
                <a:cs typeface="Arial"/>
              </a:rPr>
              <a:t>parts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7340" y="5317363"/>
            <a:ext cx="837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C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mera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4525" y="2242565"/>
            <a:ext cx="6680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45">
                <a:latin typeface="Arial"/>
                <a:cs typeface="Arial"/>
              </a:rPr>
              <a:t>w</a:t>
            </a:r>
            <a:r>
              <a:rPr dirty="0" sz="1800" spc="-5">
                <a:latin typeface="Arial"/>
                <a:cs typeface="Arial"/>
              </a:rPr>
              <a:t>er  s</a:t>
            </a:r>
            <a:r>
              <a:rPr dirty="0" sz="1800" spc="-45">
                <a:latin typeface="Arial"/>
                <a:cs typeface="Arial"/>
              </a:rPr>
              <a:t>w</a:t>
            </a:r>
            <a:r>
              <a:rPr dirty="0" sz="1800" spc="-5">
                <a:latin typeface="Arial"/>
                <a:cs typeface="Arial"/>
              </a:rPr>
              <a:t>itch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9244" y="4352493"/>
            <a:ext cx="827532" cy="2667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0402" y="4426330"/>
            <a:ext cx="668020" cy="134620"/>
          </a:xfrm>
          <a:custGeom>
            <a:avLst/>
            <a:gdLst/>
            <a:ahLst/>
            <a:cxnLst/>
            <a:rect l="l" t="t" r="r" b="b"/>
            <a:pathLst>
              <a:path w="668019" h="134620">
                <a:moveTo>
                  <a:pt x="78782" y="25565"/>
                </a:moveTo>
                <a:lnTo>
                  <a:pt x="75154" y="51220"/>
                </a:lnTo>
                <a:lnTo>
                  <a:pt x="664210" y="134620"/>
                </a:lnTo>
                <a:lnTo>
                  <a:pt x="667892" y="108966"/>
                </a:lnTo>
                <a:lnTo>
                  <a:pt x="78782" y="25565"/>
                </a:lnTo>
                <a:close/>
              </a:path>
              <a:path w="668019" h="134620">
                <a:moveTo>
                  <a:pt x="82397" y="0"/>
                </a:moveTo>
                <a:lnTo>
                  <a:pt x="0" y="27559"/>
                </a:lnTo>
                <a:lnTo>
                  <a:pt x="71513" y="76962"/>
                </a:lnTo>
                <a:lnTo>
                  <a:pt x="75154" y="51220"/>
                </a:lnTo>
                <a:lnTo>
                  <a:pt x="62318" y="49403"/>
                </a:lnTo>
                <a:lnTo>
                  <a:pt x="65951" y="23749"/>
                </a:lnTo>
                <a:lnTo>
                  <a:pt x="79039" y="23749"/>
                </a:lnTo>
                <a:lnTo>
                  <a:pt x="82397" y="0"/>
                </a:lnTo>
                <a:close/>
              </a:path>
              <a:path w="668019" h="134620">
                <a:moveTo>
                  <a:pt x="65951" y="23749"/>
                </a:moveTo>
                <a:lnTo>
                  <a:pt x="62318" y="49403"/>
                </a:lnTo>
                <a:lnTo>
                  <a:pt x="75154" y="51220"/>
                </a:lnTo>
                <a:lnTo>
                  <a:pt x="78782" y="25565"/>
                </a:lnTo>
                <a:lnTo>
                  <a:pt x="65951" y="23749"/>
                </a:lnTo>
                <a:close/>
              </a:path>
              <a:path w="668019" h="134620">
                <a:moveTo>
                  <a:pt x="79039" y="23749"/>
                </a:moveTo>
                <a:lnTo>
                  <a:pt x="65951" y="23749"/>
                </a:lnTo>
                <a:lnTo>
                  <a:pt x="78782" y="25565"/>
                </a:lnTo>
                <a:lnTo>
                  <a:pt x="79039" y="2374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40308" y="1615439"/>
            <a:ext cx="713257" cy="4983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61466" y="1716785"/>
            <a:ext cx="554990" cy="339725"/>
          </a:xfrm>
          <a:custGeom>
            <a:avLst/>
            <a:gdLst/>
            <a:ahLst/>
            <a:cxnLst/>
            <a:rect l="l" t="t" r="r" b="b"/>
            <a:pathLst>
              <a:path w="554990" h="339725">
                <a:moveTo>
                  <a:pt x="73375" y="28773"/>
                </a:moveTo>
                <a:lnTo>
                  <a:pt x="60011" y="51090"/>
                </a:lnTo>
                <a:lnTo>
                  <a:pt x="541274" y="339216"/>
                </a:lnTo>
                <a:lnTo>
                  <a:pt x="554609" y="316991"/>
                </a:lnTo>
                <a:lnTo>
                  <a:pt x="73375" y="28773"/>
                </a:lnTo>
                <a:close/>
              </a:path>
              <a:path w="554990" h="339725">
                <a:moveTo>
                  <a:pt x="0" y="0"/>
                </a:moveTo>
                <a:lnTo>
                  <a:pt x="46723" y="73278"/>
                </a:lnTo>
                <a:lnTo>
                  <a:pt x="60011" y="51090"/>
                </a:lnTo>
                <a:lnTo>
                  <a:pt x="48920" y="44450"/>
                </a:lnTo>
                <a:lnTo>
                  <a:pt x="62230" y="22098"/>
                </a:lnTo>
                <a:lnTo>
                  <a:pt x="77373" y="22098"/>
                </a:lnTo>
                <a:lnTo>
                  <a:pt x="86652" y="6603"/>
                </a:lnTo>
                <a:lnTo>
                  <a:pt x="0" y="0"/>
                </a:lnTo>
                <a:close/>
              </a:path>
              <a:path w="554990" h="339725">
                <a:moveTo>
                  <a:pt x="62230" y="22098"/>
                </a:moveTo>
                <a:lnTo>
                  <a:pt x="48920" y="44450"/>
                </a:lnTo>
                <a:lnTo>
                  <a:pt x="60011" y="51090"/>
                </a:lnTo>
                <a:lnTo>
                  <a:pt x="73375" y="28773"/>
                </a:lnTo>
                <a:lnTo>
                  <a:pt x="62230" y="22098"/>
                </a:lnTo>
                <a:close/>
              </a:path>
              <a:path w="554990" h="339725">
                <a:moveTo>
                  <a:pt x="77373" y="22098"/>
                </a:moveTo>
                <a:lnTo>
                  <a:pt x="62230" y="22098"/>
                </a:lnTo>
                <a:lnTo>
                  <a:pt x="73375" y="28773"/>
                </a:lnTo>
                <a:lnTo>
                  <a:pt x="77373" y="2209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01574" y="1281810"/>
            <a:ext cx="10655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rac</a:t>
            </a:r>
            <a:r>
              <a:rPr dirty="0" sz="1800" spc="-1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ute  </a:t>
            </a:r>
            <a:r>
              <a:rPr dirty="0" sz="1800" spc="-5"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73807" y="1336522"/>
            <a:ext cx="752868" cy="6599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316479" y="1437894"/>
            <a:ext cx="594360" cy="501015"/>
          </a:xfrm>
          <a:custGeom>
            <a:avLst/>
            <a:gdLst/>
            <a:ahLst/>
            <a:cxnLst/>
            <a:rect l="l" t="t" r="r" b="b"/>
            <a:pathLst>
              <a:path w="594360" h="501014">
                <a:moveTo>
                  <a:pt x="526102" y="39977"/>
                </a:moveTo>
                <a:lnTo>
                  <a:pt x="0" y="481075"/>
                </a:lnTo>
                <a:lnTo>
                  <a:pt x="16763" y="500888"/>
                </a:lnTo>
                <a:lnTo>
                  <a:pt x="542780" y="59881"/>
                </a:lnTo>
                <a:lnTo>
                  <a:pt x="526102" y="39977"/>
                </a:lnTo>
                <a:close/>
              </a:path>
              <a:path w="594360" h="501014">
                <a:moveTo>
                  <a:pt x="580359" y="31622"/>
                </a:moveTo>
                <a:lnTo>
                  <a:pt x="536067" y="31622"/>
                </a:lnTo>
                <a:lnTo>
                  <a:pt x="552703" y="51561"/>
                </a:lnTo>
                <a:lnTo>
                  <a:pt x="542780" y="59881"/>
                </a:lnTo>
                <a:lnTo>
                  <a:pt x="559434" y="79755"/>
                </a:lnTo>
                <a:lnTo>
                  <a:pt x="580359" y="31622"/>
                </a:lnTo>
                <a:close/>
              </a:path>
              <a:path w="594360" h="501014">
                <a:moveTo>
                  <a:pt x="536067" y="31622"/>
                </a:moveTo>
                <a:lnTo>
                  <a:pt x="526102" y="39977"/>
                </a:lnTo>
                <a:lnTo>
                  <a:pt x="542780" y="59881"/>
                </a:lnTo>
                <a:lnTo>
                  <a:pt x="552703" y="51561"/>
                </a:lnTo>
                <a:lnTo>
                  <a:pt x="536067" y="31622"/>
                </a:lnTo>
                <a:close/>
              </a:path>
              <a:path w="594360" h="501014">
                <a:moveTo>
                  <a:pt x="594106" y="0"/>
                </a:moveTo>
                <a:lnTo>
                  <a:pt x="509524" y="20192"/>
                </a:lnTo>
                <a:lnTo>
                  <a:pt x="526102" y="39977"/>
                </a:lnTo>
                <a:lnTo>
                  <a:pt x="536067" y="31622"/>
                </a:lnTo>
                <a:lnTo>
                  <a:pt x="580359" y="31622"/>
                </a:lnTo>
                <a:lnTo>
                  <a:pt x="59410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34411" y="3148622"/>
            <a:ext cx="1252740" cy="2378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577210" y="3186683"/>
            <a:ext cx="1094740" cy="99060"/>
          </a:xfrm>
          <a:custGeom>
            <a:avLst/>
            <a:gdLst/>
            <a:ahLst/>
            <a:cxnLst/>
            <a:rect l="l" t="t" r="r" b="b"/>
            <a:pathLst>
              <a:path w="1094739" h="99060">
                <a:moveTo>
                  <a:pt x="1018413" y="21081"/>
                </a:moveTo>
                <a:lnTo>
                  <a:pt x="1017183" y="47027"/>
                </a:lnTo>
                <a:lnTo>
                  <a:pt x="1030097" y="47625"/>
                </a:lnTo>
                <a:lnTo>
                  <a:pt x="1028953" y="73532"/>
                </a:lnTo>
                <a:lnTo>
                  <a:pt x="1015927" y="73532"/>
                </a:lnTo>
                <a:lnTo>
                  <a:pt x="1014729" y="98805"/>
                </a:lnTo>
                <a:lnTo>
                  <a:pt x="1071639" y="73532"/>
                </a:lnTo>
                <a:lnTo>
                  <a:pt x="1028953" y="73532"/>
                </a:lnTo>
                <a:lnTo>
                  <a:pt x="1015956" y="72931"/>
                </a:lnTo>
                <a:lnTo>
                  <a:pt x="1072994" y="72931"/>
                </a:lnTo>
                <a:lnTo>
                  <a:pt x="1094231" y="63500"/>
                </a:lnTo>
                <a:lnTo>
                  <a:pt x="1018413" y="21081"/>
                </a:lnTo>
                <a:close/>
              </a:path>
              <a:path w="1094739" h="99060">
                <a:moveTo>
                  <a:pt x="1017183" y="47027"/>
                </a:moveTo>
                <a:lnTo>
                  <a:pt x="1015956" y="72931"/>
                </a:lnTo>
                <a:lnTo>
                  <a:pt x="1028953" y="73532"/>
                </a:lnTo>
                <a:lnTo>
                  <a:pt x="1030097" y="47625"/>
                </a:lnTo>
                <a:lnTo>
                  <a:pt x="1017183" y="47027"/>
                </a:lnTo>
                <a:close/>
              </a:path>
              <a:path w="1094739" h="99060">
                <a:moveTo>
                  <a:pt x="1269" y="0"/>
                </a:moveTo>
                <a:lnTo>
                  <a:pt x="0" y="25907"/>
                </a:lnTo>
                <a:lnTo>
                  <a:pt x="1015956" y="72931"/>
                </a:lnTo>
                <a:lnTo>
                  <a:pt x="1017183" y="47027"/>
                </a:lnTo>
                <a:lnTo>
                  <a:pt x="126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067304" y="1110234"/>
            <a:ext cx="2764155" cy="33928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779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se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ts  </a:t>
            </a:r>
            <a:r>
              <a:rPr dirty="0" sz="1800" spc="-5">
                <a:latin typeface="Arial"/>
                <a:cs typeface="Arial"/>
              </a:rPr>
              <a:t>parachute</a:t>
            </a:r>
            <a:endParaRPr sz="1800">
              <a:latin typeface="Arial"/>
              <a:cs typeface="Arial"/>
            </a:endParaRPr>
          </a:p>
          <a:p>
            <a:pPr marL="622935" marR="957580">
              <a:lnSpc>
                <a:spcPct val="100000"/>
              </a:lnSpc>
              <a:spcBef>
                <a:spcPts val="1105"/>
              </a:spcBef>
            </a:pPr>
            <a:r>
              <a:rPr dirty="0" sz="1800" spc="-5">
                <a:latin typeface="Arial"/>
                <a:cs typeface="Arial"/>
              </a:rPr>
              <a:t>Parachute  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-35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me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t  </a:t>
            </a:r>
            <a:r>
              <a:rPr dirty="0" sz="1800" spc="-5">
                <a:latin typeface="Arial"/>
                <a:cs typeface="Arial"/>
              </a:rPr>
              <a:t>mec</a:t>
            </a:r>
            <a:r>
              <a:rPr dirty="0" sz="1800" spc="-1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ism</a:t>
            </a:r>
            <a:endParaRPr sz="1800">
              <a:latin typeface="Arial"/>
              <a:cs typeface="Arial"/>
            </a:endParaRPr>
          </a:p>
          <a:p>
            <a:pPr marL="694690" marR="789305" indent="40640">
              <a:lnSpc>
                <a:spcPct val="134700"/>
              </a:lnSpc>
              <a:spcBef>
                <a:spcPts val="40"/>
              </a:spcBef>
            </a:pPr>
            <a:r>
              <a:rPr dirty="0" sz="1800" spc="-5">
                <a:latin typeface="Arial"/>
                <a:cs typeface="Arial"/>
              </a:rPr>
              <a:t>Heat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sensor  Battery</a:t>
            </a:r>
            <a:endParaRPr sz="18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905"/>
              </a:spcBef>
            </a:pPr>
            <a:r>
              <a:rPr dirty="0" sz="1800" spc="-5">
                <a:latin typeface="Arial"/>
                <a:cs typeface="Arial"/>
              </a:rPr>
              <a:t>Electronics</a:t>
            </a:r>
            <a:endParaRPr sz="1800">
              <a:latin typeface="Arial"/>
              <a:cs typeface="Arial"/>
            </a:endParaRPr>
          </a:p>
          <a:p>
            <a:pPr marL="935355" marR="5080">
              <a:lnSpc>
                <a:spcPct val="100000"/>
              </a:lnSpc>
              <a:spcBef>
                <a:spcPts val="1365"/>
              </a:spcBef>
            </a:pPr>
            <a:r>
              <a:rPr dirty="0" sz="1800" spc="-5">
                <a:latin typeface="Arial"/>
                <a:cs typeface="Arial"/>
              </a:rPr>
              <a:t>Electronic  protection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surface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26281" y="4367957"/>
            <a:ext cx="1842169" cy="16913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456931" y="5730240"/>
            <a:ext cx="842784" cy="28503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499731" y="5753277"/>
            <a:ext cx="684530" cy="151130"/>
          </a:xfrm>
          <a:custGeom>
            <a:avLst/>
            <a:gdLst/>
            <a:ahLst/>
            <a:cxnLst/>
            <a:rect l="l" t="t" r="r" b="b"/>
            <a:pathLst>
              <a:path w="684529" h="151129">
                <a:moveTo>
                  <a:pt x="605451" y="125461"/>
                </a:moveTo>
                <a:lnTo>
                  <a:pt x="601218" y="151028"/>
                </a:lnTo>
                <a:lnTo>
                  <a:pt x="677049" y="127571"/>
                </a:lnTo>
                <a:lnTo>
                  <a:pt x="618236" y="127571"/>
                </a:lnTo>
                <a:lnTo>
                  <a:pt x="605451" y="125461"/>
                </a:lnTo>
                <a:close/>
              </a:path>
              <a:path w="684529" h="151129">
                <a:moveTo>
                  <a:pt x="609683" y="99903"/>
                </a:moveTo>
                <a:lnTo>
                  <a:pt x="605451" y="125461"/>
                </a:lnTo>
                <a:lnTo>
                  <a:pt x="618236" y="127571"/>
                </a:lnTo>
                <a:lnTo>
                  <a:pt x="622426" y="102006"/>
                </a:lnTo>
                <a:lnTo>
                  <a:pt x="609683" y="99903"/>
                </a:lnTo>
                <a:close/>
              </a:path>
              <a:path w="684529" h="151129">
                <a:moveTo>
                  <a:pt x="613918" y="74333"/>
                </a:moveTo>
                <a:lnTo>
                  <a:pt x="609683" y="99903"/>
                </a:lnTo>
                <a:lnTo>
                  <a:pt x="622426" y="102006"/>
                </a:lnTo>
                <a:lnTo>
                  <a:pt x="618236" y="127571"/>
                </a:lnTo>
                <a:lnTo>
                  <a:pt x="677049" y="127571"/>
                </a:lnTo>
                <a:lnTo>
                  <a:pt x="684276" y="125336"/>
                </a:lnTo>
                <a:lnTo>
                  <a:pt x="613918" y="74333"/>
                </a:lnTo>
                <a:close/>
              </a:path>
              <a:path w="684529" h="151129">
                <a:moveTo>
                  <a:pt x="4318" y="0"/>
                </a:moveTo>
                <a:lnTo>
                  <a:pt x="0" y="25552"/>
                </a:lnTo>
                <a:lnTo>
                  <a:pt x="605451" y="125461"/>
                </a:lnTo>
                <a:lnTo>
                  <a:pt x="609683" y="99903"/>
                </a:lnTo>
                <a:lnTo>
                  <a:pt x="431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277100" y="4261116"/>
            <a:ext cx="1193292" cy="10774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319518" y="4362450"/>
            <a:ext cx="1035050" cy="918210"/>
          </a:xfrm>
          <a:custGeom>
            <a:avLst/>
            <a:gdLst/>
            <a:ahLst/>
            <a:cxnLst/>
            <a:rect l="l" t="t" r="r" b="b"/>
            <a:pathLst>
              <a:path w="1035050" h="918210">
                <a:moveTo>
                  <a:pt x="967842" y="41840"/>
                </a:moveTo>
                <a:lnTo>
                  <a:pt x="0" y="898652"/>
                </a:lnTo>
                <a:lnTo>
                  <a:pt x="17272" y="917956"/>
                </a:lnTo>
                <a:lnTo>
                  <a:pt x="984946" y="61182"/>
                </a:lnTo>
                <a:lnTo>
                  <a:pt x="967842" y="41840"/>
                </a:lnTo>
                <a:close/>
              </a:path>
              <a:path w="1035050" h="918210">
                <a:moveTo>
                  <a:pt x="1021254" y="33274"/>
                </a:moveTo>
                <a:lnTo>
                  <a:pt x="977518" y="33274"/>
                </a:lnTo>
                <a:lnTo>
                  <a:pt x="994663" y="52577"/>
                </a:lnTo>
                <a:lnTo>
                  <a:pt x="984946" y="61182"/>
                </a:lnTo>
                <a:lnTo>
                  <a:pt x="1002156" y="80644"/>
                </a:lnTo>
                <a:lnTo>
                  <a:pt x="1021254" y="33274"/>
                </a:lnTo>
                <a:close/>
              </a:path>
              <a:path w="1035050" h="918210">
                <a:moveTo>
                  <a:pt x="977518" y="33274"/>
                </a:moveTo>
                <a:lnTo>
                  <a:pt x="967842" y="41840"/>
                </a:lnTo>
                <a:lnTo>
                  <a:pt x="984946" y="61182"/>
                </a:lnTo>
                <a:lnTo>
                  <a:pt x="994663" y="52577"/>
                </a:lnTo>
                <a:lnTo>
                  <a:pt x="977518" y="33274"/>
                </a:lnTo>
                <a:close/>
              </a:path>
              <a:path w="1035050" h="918210">
                <a:moveTo>
                  <a:pt x="1034668" y="0"/>
                </a:moveTo>
                <a:lnTo>
                  <a:pt x="950722" y="22479"/>
                </a:lnTo>
                <a:lnTo>
                  <a:pt x="967842" y="41840"/>
                </a:lnTo>
                <a:lnTo>
                  <a:pt x="977518" y="33274"/>
                </a:lnTo>
                <a:lnTo>
                  <a:pt x="1021254" y="33274"/>
                </a:lnTo>
                <a:lnTo>
                  <a:pt x="103466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13219" y="4056913"/>
            <a:ext cx="333755" cy="6293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23329" y="4158234"/>
            <a:ext cx="186055" cy="469900"/>
          </a:xfrm>
          <a:custGeom>
            <a:avLst/>
            <a:gdLst/>
            <a:ahLst/>
            <a:cxnLst/>
            <a:rect l="l" t="t" r="r" b="b"/>
            <a:pathLst>
              <a:path w="186054" h="469900">
                <a:moveTo>
                  <a:pt x="48974" y="69117"/>
                </a:moveTo>
                <a:lnTo>
                  <a:pt x="24484" y="77675"/>
                </a:lnTo>
                <a:lnTo>
                  <a:pt x="161671" y="469900"/>
                </a:lnTo>
                <a:lnTo>
                  <a:pt x="186054" y="461391"/>
                </a:lnTo>
                <a:lnTo>
                  <a:pt x="48974" y="69117"/>
                </a:lnTo>
                <a:close/>
              </a:path>
              <a:path w="186054" h="469900">
                <a:moveTo>
                  <a:pt x="11049" y="0"/>
                </a:moveTo>
                <a:lnTo>
                  <a:pt x="0" y="86233"/>
                </a:lnTo>
                <a:lnTo>
                  <a:pt x="24484" y="77675"/>
                </a:lnTo>
                <a:lnTo>
                  <a:pt x="20193" y="65405"/>
                </a:lnTo>
                <a:lnTo>
                  <a:pt x="44703" y="56896"/>
                </a:lnTo>
                <a:lnTo>
                  <a:pt x="69614" y="56896"/>
                </a:lnTo>
                <a:lnTo>
                  <a:pt x="11049" y="0"/>
                </a:lnTo>
                <a:close/>
              </a:path>
              <a:path w="186054" h="469900">
                <a:moveTo>
                  <a:pt x="44703" y="56896"/>
                </a:moveTo>
                <a:lnTo>
                  <a:pt x="20193" y="65405"/>
                </a:lnTo>
                <a:lnTo>
                  <a:pt x="24484" y="77675"/>
                </a:lnTo>
                <a:lnTo>
                  <a:pt x="48974" y="69117"/>
                </a:lnTo>
                <a:lnTo>
                  <a:pt x="44703" y="56896"/>
                </a:lnTo>
                <a:close/>
              </a:path>
              <a:path w="186054" h="469900">
                <a:moveTo>
                  <a:pt x="69614" y="56896"/>
                </a:moveTo>
                <a:lnTo>
                  <a:pt x="44703" y="56896"/>
                </a:lnTo>
                <a:lnTo>
                  <a:pt x="48974" y="69117"/>
                </a:lnTo>
                <a:lnTo>
                  <a:pt x="73405" y="60579"/>
                </a:lnTo>
                <a:lnTo>
                  <a:pt x="69614" y="5689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56119" y="1615452"/>
            <a:ext cx="1243596" cy="5090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98792" y="1702816"/>
            <a:ext cx="1085215" cy="363220"/>
          </a:xfrm>
          <a:custGeom>
            <a:avLst/>
            <a:gdLst/>
            <a:ahLst/>
            <a:cxnLst/>
            <a:rect l="l" t="t" r="r" b="b"/>
            <a:pathLst>
              <a:path w="1085215" h="363219">
                <a:moveTo>
                  <a:pt x="1006674" y="24684"/>
                </a:moveTo>
                <a:lnTo>
                  <a:pt x="0" y="338455"/>
                </a:lnTo>
                <a:lnTo>
                  <a:pt x="7619" y="363093"/>
                </a:lnTo>
                <a:lnTo>
                  <a:pt x="1014383" y="49420"/>
                </a:lnTo>
                <a:lnTo>
                  <a:pt x="1006674" y="24684"/>
                </a:lnTo>
                <a:close/>
              </a:path>
              <a:path w="1085215" h="363219">
                <a:moveTo>
                  <a:pt x="1077574" y="20828"/>
                </a:moveTo>
                <a:lnTo>
                  <a:pt x="1019048" y="20828"/>
                </a:lnTo>
                <a:lnTo>
                  <a:pt x="1026667" y="45593"/>
                </a:lnTo>
                <a:lnTo>
                  <a:pt x="1014383" y="49420"/>
                </a:lnTo>
                <a:lnTo>
                  <a:pt x="1022096" y="74168"/>
                </a:lnTo>
                <a:lnTo>
                  <a:pt x="1077574" y="20828"/>
                </a:lnTo>
                <a:close/>
              </a:path>
              <a:path w="1085215" h="363219">
                <a:moveTo>
                  <a:pt x="1019048" y="20828"/>
                </a:moveTo>
                <a:lnTo>
                  <a:pt x="1006674" y="24684"/>
                </a:lnTo>
                <a:lnTo>
                  <a:pt x="1014383" y="49420"/>
                </a:lnTo>
                <a:lnTo>
                  <a:pt x="1026667" y="45593"/>
                </a:lnTo>
                <a:lnTo>
                  <a:pt x="1019048" y="20828"/>
                </a:lnTo>
                <a:close/>
              </a:path>
              <a:path w="1085215" h="363219">
                <a:moveTo>
                  <a:pt x="998981" y="0"/>
                </a:moveTo>
                <a:lnTo>
                  <a:pt x="1006674" y="24684"/>
                </a:lnTo>
                <a:lnTo>
                  <a:pt x="1019048" y="20828"/>
                </a:lnTo>
                <a:lnTo>
                  <a:pt x="1077574" y="20828"/>
                </a:lnTo>
                <a:lnTo>
                  <a:pt x="1084706" y="13970"/>
                </a:lnTo>
                <a:lnTo>
                  <a:pt x="99898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240779" y="5583935"/>
            <a:ext cx="766559" cy="6629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361938" y="5606706"/>
            <a:ext cx="607060" cy="504190"/>
          </a:xfrm>
          <a:custGeom>
            <a:avLst/>
            <a:gdLst/>
            <a:ahLst/>
            <a:cxnLst/>
            <a:rect l="l" t="t" r="r" b="b"/>
            <a:pathLst>
              <a:path w="607059" h="504189">
                <a:moveTo>
                  <a:pt x="35178" y="424192"/>
                </a:moveTo>
                <a:lnTo>
                  <a:pt x="0" y="503631"/>
                </a:lnTo>
                <a:lnTo>
                  <a:pt x="84709" y="484149"/>
                </a:lnTo>
                <a:lnTo>
                  <a:pt x="75014" y="472414"/>
                </a:lnTo>
                <a:lnTo>
                  <a:pt x="58165" y="472414"/>
                </a:lnTo>
                <a:lnTo>
                  <a:pt x="41656" y="452424"/>
                </a:lnTo>
                <a:lnTo>
                  <a:pt x="51674" y="444161"/>
                </a:lnTo>
                <a:lnTo>
                  <a:pt x="35178" y="424192"/>
                </a:lnTo>
                <a:close/>
              </a:path>
              <a:path w="607059" h="504189">
                <a:moveTo>
                  <a:pt x="51674" y="444161"/>
                </a:moveTo>
                <a:lnTo>
                  <a:pt x="41656" y="452424"/>
                </a:lnTo>
                <a:lnTo>
                  <a:pt x="58165" y="472414"/>
                </a:lnTo>
                <a:lnTo>
                  <a:pt x="68186" y="464149"/>
                </a:lnTo>
                <a:lnTo>
                  <a:pt x="51674" y="444161"/>
                </a:lnTo>
                <a:close/>
              </a:path>
              <a:path w="607059" h="504189">
                <a:moveTo>
                  <a:pt x="68186" y="464149"/>
                </a:moveTo>
                <a:lnTo>
                  <a:pt x="58165" y="472414"/>
                </a:lnTo>
                <a:lnTo>
                  <a:pt x="75014" y="472414"/>
                </a:lnTo>
                <a:lnTo>
                  <a:pt x="68186" y="464149"/>
                </a:lnTo>
                <a:close/>
              </a:path>
              <a:path w="607059" h="504189">
                <a:moveTo>
                  <a:pt x="590168" y="0"/>
                </a:moveTo>
                <a:lnTo>
                  <a:pt x="51674" y="444161"/>
                </a:lnTo>
                <a:lnTo>
                  <a:pt x="68186" y="464149"/>
                </a:lnTo>
                <a:lnTo>
                  <a:pt x="606679" y="19989"/>
                </a:lnTo>
                <a:lnTo>
                  <a:pt x="59016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830823" y="5018494"/>
            <a:ext cx="801611" cy="5669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951982" y="5119878"/>
            <a:ext cx="642620" cy="408305"/>
          </a:xfrm>
          <a:custGeom>
            <a:avLst/>
            <a:gdLst/>
            <a:ahLst/>
            <a:cxnLst/>
            <a:rect l="l" t="t" r="r" b="b"/>
            <a:pathLst>
              <a:path w="642620" h="408304">
                <a:moveTo>
                  <a:pt x="72785" y="30202"/>
                </a:moveTo>
                <a:lnTo>
                  <a:pt x="59033" y="52230"/>
                </a:lnTo>
                <a:lnTo>
                  <a:pt x="628395" y="408051"/>
                </a:lnTo>
                <a:lnTo>
                  <a:pt x="642238" y="386080"/>
                </a:lnTo>
                <a:lnTo>
                  <a:pt x="72785" y="30202"/>
                </a:lnTo>
                <a:close/>
              </a:path>
              <a:path w="642620" h="408304">
                <a:moveTo>
                  <a:pt x="0" y="0"/>
                </a:moveTo>
                <a:lnTo>
                  <a:pt x="45338" y="74168"/>
                </a:lnTo>
                <a:lnTo>
                  <a:pt x="59033" y="52230"/>
                </a:lnTo>
                <a:lnTo>
                  <a:pt x="48005" y="45339"/>
                </a:lnTo>
                <a:lnTo>
                  <a:pt x="61848" y="23368"/>
                </a:lnTo>
                <a:lnTo>
                  <a:pt x="77052" y="23368"/>
                </a:lnTo>
                <a:lnTo>
                  <a:pt x="86487" y="8255"/>
                </a:lnTo>
                <a:lnTo>
                  <a:pt x="0" y="0"/>
                </a:lnTo>
                <a:close/>
              </a:path>
              <a:path w="642620" h="408304">
                <a:moveTo>
                  <a:pt x="61848" y="23368"/>
                </a:moveTo>
                <a:lnTo>
                  <a:pt x="48005" y="45339"/>
                </a:lnTo>
                <a:lnTo>
                  <a:pt x="59033" y="52230"/>
                </a:lnTo>
                <a:lnTo>
                  <a:pt x="72785" y="30202"/>
                </a:lnTo>
                <a:lnTo>
                  <a:pt x="61848" y="23368"/>
                </a:lnTo>
                <a:close/>
              </a:path>
              <a:path w="642620" h="408304">
                <a:moveTo>
                  <a:pt x="77052" y="23368"/>
                </a:moveTo>
                <a:lnTo>
                  <a:pt x="61848" y="23368"/>
                </a:lnTo>
                <a:lnTo>
                  <a:pt x="72785" y="30202"/>
                </a:lnTo>
                <a:lnTo>
                  <a:pt x="77052" y="2336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8262619" y="5740704"/>
            <a:ext cx="4972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93282" y="3816222"/>
            <a:ext cx="1127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41463" y="4019499"/>
            <a:ext cx="142049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Arduino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Nano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64328" y="6058001"/>
            <a:ext cx="200596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Air pressure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sensor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11266" y="4777867"/>
            <a:ext cx="10394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MPU</a:t>
            </a:r>
            <a:r>
              <a:rPr dirty="0" sz="1800" spc="-15">
                <a:latin typeface="Arial"/>
                <a:cs typeface="Arial"/>
              </a:rPr>
              <a:t>6</a:t>
            </a:r>
            <a:r>
              <a:rPr dirty="0" sz="1800" spc="-5">
                <a:latin typeface="Arial"/>
                <a:cs typeface="Arial"/>
              </a:rPr>
              <a:t>0</a:t>
            </a:r>
            <a:r>
              <a:rPr dirty="0" sz="1800" spc="-15">
                <a:latin typeface="Arial"/>
                <a:cs typeface="Arial"/>
              </a:rPr>
              <a:t>5</a:t>
            </a:r>
            <a:r>
              <a:rPr dirty="0" sz="1800" spc="-5"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98080" y="2337828"/>
            <a:ext cx="870216" cy="3718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41006" y="2423032"/>
            <a:ext cx="710565" cy="229235"/>
          </a:xfrm>
          <a:custGeom>
            <a:avLst/>
            <a:gdLst/>
            <a:ahLst/>
            <a:cxnLst/>
            <a:rect l="l" t="t" r="r" b="b"/>
            <a:pathLst>
              <a:path w="710565" h="229235">
                <a:moveTo>
                  <a:pt x="632160" y="24882"/>
                </a:moveTo>
                <a:lnTo>
                  <a:pt x="0" y="204342"/>
                </a:lnTo>
                <a:lnTo>
                  <a:pt x="7112" y="229234"/>
                </a:lnTo>
                <a:lnTo>
                  <a:pt x="639233" y="49785"/>
                </a:lnTo>
                <a:lnTo>
                  <a:pt x="632160" y="24882"/>
                </a:lnTo>
                <a:close/>
              </a:path>
              <a:path w="710565" h="229235">
                <a:moveTo>
                  <a:pt x="704849" y="21336"/>
                </a:moveTo>
                <a:lnTo>
                  <a:pt x="644651" y="21336"/>
                </a:lnTo>
                <a:lnTo>
                  <a:pt x="651764" y="46227"/>
                </a:lnTo>
                <a:lnTo>
                  <a:pt x="639233" y="49785"/>
                </a:lnTo>
                <a:lnTo>
                  <a:pt x="646302" y="74675"/>
                </a:lnTo>
                <a:lnTo>
                  <a:pt x="704849" y="21336"/>
                </a:lnTo>
                <a:close/>
              </a:path>
              <a:path w="710565" h="229235">
                <a:moveTo>
                  <a:pt x="644651" y="21336"/>
                </a:moveTo>
                <a:lnTo>
                  <a:pt x="632160" y="24882"/>
                </a:lnTo>
                <a:lnTo>
                  <a:pt x="639233" y="49785"/>
                </a:lnTo>
                <a:lnTo>
                  <a:pt x="651764" y="46227"/>
                </a:lnTo>
                <a:lnTo>
                  <a:pt x="644651" y="21336"/>
                </a:lnTo>
                <a:close/>
              </a:path>
              <a:path w="710565" h="229235">
                <a:moveTo>
                  <a:pt x="625094" y="0"/>
                </a:moveTo>
                <a:lnTo>
                  <a:pt x="632160" y="24882"/>
                </a:lnTo>
                <a:lnTo>
                  <a:pt x="644651" y="21336"/>
                </a:lnTo>
                <a:lnTo>
                  <a:pt x="704849" y="21336"/>
                </a:lnTo>
                <a:lnTo>
                  <a:pt x="710565" y="16128"/>
                </a:lnTo>
                <a:lnTo>
                  <a:pt x="62509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8291830" y="2286127"/>
            <a:ext cx="633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latin typeface="Arial"/>
                <a:cs typeface="Arial"/>
              </a:rPr>
              <a:t>X</a:t>
            </a:r>
            <a:r>
              <a:rPr dirty="0" sz="1800">
                <a:latin typeface="Arial"/>
                <a:cs typeface="Arial"/>
              </a:rPr>
              <a:t>BEE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70" name="object 70"/>
          <p:cNvSpPr txBox="1"/>
          <p:nvPr/>
        </p:nvSpPr>
        <p:spPr>
          <a:xfrm>
            <a:off x="8222360" y="1543939"/>
            <a:ext cx="5086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GPS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8672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 of Mission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Sequence</a:t>
            </a:r>
            <a:r>
              <a:rPr dirty="0" spc="-10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Events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2528" y="4045711"/>
            <a:ext cx="13709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Team</a:t>
            </a:r>
            <a:r>
              <a:rPr dirty="0" sz="1400" spc="-16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Members: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453" y="4397476"/>
            <a:ext cx="3333115" cy="14351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46685" indent="-133985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i="1">
                <a:latin typeface="Arial"/>
                <a:cs typeface="Arial"/>
              </a:rPr>
              <a:t>Burhan Kaplan </a:t>
            </a:r>
            <a:r>
              <a:rPr dirty="0" sz="1400" spc="-5" i="1">
                <a:latin typeface="Arial"/>
                <a:cs typeface="Arial"/>
              </a:rPr>
              <a:t>(Mission </a:t>
            </a:r>
            <a:r>
              <a:rPr dirty="0" sz="1400" i="1">
                <a:latin typeface="Arial"/>
                <a:cs typeface="Arial"/>
              </a:rPr>
              <a:t>Control</a:t>
            </a:r>
            <a:r>
              <a:rPr dirty="0" sz="1400" spc="-285" i="1">
                <a:latin typeface="Arial"/>
                <a:cs typeface="Arial"/>
              </a:rPr>
              <a:t> </a:t>
            </a:r>
            <a:r>
              <a:rPr dirty="0" sz="1400" i="1">
                <a:latin typeface="Arial"/>
                <a:cs typeface="Arial"/>
              </a:rPr>
              <a:t>Officer)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i="1">
                <a:latin typeface="Arial"/>
                <a:cs typeface="Arial"/>
              </a:rPr>
              <a:t>Kadir Serhat Altıntığ (CanSat</a:t>
            </a:r>
            <a:r>
              <a:rPr dirty="0" sz="1400" spc="-229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10" i="1">
                <a:latin typeface="Arial"/>
                <a:cs typeface="Arial"/>
              </a:rPr>
              <a:t>Ramazan </a:t>
            </a:r>
            <a:r>
              <a:rPr dirty="0" sz="1400" spc="-5" i="1">
                <a:latin typeface="Arial"/>
                <a:cs typeface="Arial"/>
              </a:rPr>
              <a:t>Kurban </a:t>
            </a:r>
            <a:r>
              <a:rPr dirty="0" sz="1400" i="1">
                <a:latin typeface="Arial"/>
                <a:cs typeface="Arial"/>
              </a:rPr>
              <a:t>(Ground Station</a:t>
            </a:r>
            <a:r>
              <a:rPr dirty="0" sz="1400" spc="-30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i="1">
                <a:latin typeface="Arial"/>
                <a:cs typeface="Arial"/>
              </a:rPr>
              <a:t>Alp </a:t>
            </a:r>
            <a:r>
              <a:rPr dirty="0" sz="1400" spc="-5" i="1">
                <a:latin typeface="Arial"/>
                <a:cs typeface="Arial"/>
              </a:rPr>
              <a:t>Demirel (Ground Station</a:t>
            </a:r>
            <a:r>
              <a:rPr dirty="0" sz="1400" spc="-19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5" i="1">
                <a:latin typeface="Arial"/>
                <a:cs typeface="Arial"/>
              </a:rPr>
              <a:t>Ahmet </a:t>
            </a:r>
            <a:r>
              <a:rPr dirty="0" sz="1400" i="1">
                <a:latin typeface="Arial"/>
                <a:cs typeface="Arial"/>
              </a:rPr>
              <a:t>Vehbi Genç (Recovery</a:t>
            </a:r>
            <a:r>
              <a:rPr dirty="0" sz="1400" spc="-10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32984" y="4389222"/>
            <a:ext cx="3009900" cy="143573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46685" indent="-133985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5" i="1">
                <a:latin typeface="Arial"/>
                <a:cs typeface="Arial"/>
              </a:rPr>
              <a:t>Miray </a:t>
            </a:r>
            <a:r>
              <a:rPr dirty="0" sz="1400" spc="-10" i="1">
                <a:latin typeface="Arial"/>
                <a:cs typeface="Arial"/>
              </a:rPr>
              <a:t>Özbay </a:t>
            </a:r>
            <a:r>
              <a:rPr dirty="0" sz="1400" i="1">
                <a:latin typeface="Arial"/>
                <a:cs typeface="Arial"/>
              </a:rPr>
              <a:t>(Recovery</a:t>
            </a:r>
            <a:r>
              <a:rPr dirty="0" sz="1400" spc="-30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i="1">
                <a:latin typeface="Arial"/>
                <a:cs typeface="Arial"/>
              </a:rPr>
              <a:t>Berkay </a:t>
            </a:r>
            <a:r>
              <a:rPr dirty="0" sz="1400" spc="-10" i="1">
                <a:latin typeface="Arial"/>
                <a:cs typeface="Arial"/>
              </a:rPr>
              <a:t>Küçükkılavuz </a:t>
            </a:r>
            <a:r>
              <a:rPr dirty="0" sz="1400" i="1">
                <a:latin typeface="Arial"/>
                <a:cs typeface="Arial"/>
              </a:rPr>
              <a:t>(CanSat</a:t>
            </a:r>
            <a:r>
              <a:rPr dirty="0" sz="1400" spc="-204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500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10" i="1">
                <a:latin typeface="Arial"/>
                <a:cs typeface="Arial"/>
              </a:rPr>
              <a:t>Mustafa </a:t>
            </a:r>
            <a:r>
              <a:rPr dirty="0" sz="1400" i="1">
                <a:latin typeface="Arial"/>
                <a:cs typeface="Arial"/>
              </a:rPr>
              <a:t>Anıl Yiğit (Recovery</a:t>
            </a:r>
            <a:r>
              <a:rPr dirty="0" sz="1400" spc="-18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505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5" i="1">
                <a:latin typeface="Arial"/>
                <a:cs typeface="Arial"/>
              </a:rPr>
              <a:t>Mustafa Eryılmaz </a:t>
            </a:r>
            <a:r>
              <a:rPr dirty="0" sz="1400" i="1">
                <a:latin typeface="Arial"/>
                <a:cs typeface="Arial"/>
              </a:rPr>
              <a:t>(CanSat</a:t>
            </a:r>
            <a:r>
              <a:rPr dirty="0" sz="1400" spc="-18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  <a:p>
            <a:pPr marL="146685" indent="-133985">
              <a:lnSpc>
                <a:spcPct val="100000"/>
              </a:lnSpc>
              <a:spcBef>
                <a:spcPts val="495"/>
              </a:spcBef>
              <a:buFont typeface="Arial"/>
              <a:buChar char="–"/>
              <a:tabLst>
                <a:tab pos="147320" algn="l"/>
              </a:tabLst>
            </a:pPr>
            <a:r>
              <a:rPr dirty="0" sz="1400" spc="-5" i="1">
                <a:latin typeface="Arial"/>
                <a:cs typeface="Arial"/>
              </a:rPr>
              <a:t>Melisa </a:t>
            </a:r>
            <a:r>
              <a:rPr dirty="0" sz="1400" i="1">
                <a:latin typeface="Arial"/>
                <a:cs typeface="Arial"/>
              </a:rPr>
              <a:t>İrem </a:t>
            </a:r>
            <a:r>
              <a:rPr dirty="0" sz="1400" spc="-15" i="1">
                <a:latin typeface="Arial"/>
                <a:cs typeface="Arial"/>
              </a:rPr>
              <a:t>Uzun </a:t>
            </a:r>
            <a:r>
              <a:rPr dirty="0" sz="1400" i="1">
                <a:latin typeface="Arial"/>
                <a:cs typeface="Arial"/>
              </a:rPr>
              <a:t>(Recovery</a:t>
            </a:r>
            <a:r>
              <a:rPr dirty="0" sz="1400" spc="-65" i="1">
                <a:latin typeface="Arial"/>
                <a:cs typeface="Arial"/>
              </a:rPr>
              <a:t> </a:t>
            </a:r>
            <a:r>
              <a:rPr dirty="0" sz="1400" spc="-5" i="1">
                <a:latin typeface="Arial"/>
                <a:cs typeface="Arial"/>
              </a:rPr>
              <a:t>Crew)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73140" y="1360896"/>
            <a:ext cx="1524000" cy="119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42531" y="1399794"/>
            <a:ext cx="748665" cy="0"/>
          </a:xfrm>
          <a:custGeom>
            <a:avLst/>
            <a:gdLst/>
            <a:ahLst/>
            <a:cxnLst/>
            <a:rect l="l" t="t" r="r" b="b"/>
            <a:pathLst>
              <a:path w="748665" h="0">
                <a:moveTo>
                  <a:pt x="0" y="0"/>
                </a:moveTo>
                <a:lnTo>
                  <a:pt x="748284" y="0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054852" y="1357883"/>
            <a:ext cx="119034" cy="2473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16573" y="1711451"/>
            <a:ext cx="0" cy="1655445"/>
          </a:xfrm>
          <a:custGeom>
            <a:avLst/>
            <a:gdLst/>
            <a:ahLst/>
            <a:cxnLst/>
            <a:rect l="l" t="t" r="r" b="b"/>
            <a:pathLst>
              <a:path w="0" h="1655445">
                <a:moveTo>
                  <a:pt x="0" y="0"/>
                </a:moveTo>
                <a:lnTo>
                  <a:pt x="0" y="1655064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6655" y="3712428"/>
            <a:ext cx="1827276" cy="119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30090" y="3751326"/>
            <a:ext cx="1038860" cy="0"/>
          </a:xfrm>
          <a:custGeom>
            <a:avLst/>
            <a:gdLst/>
            <a:ahLst/>
            <a:cxnLst/>
            <a:rect l="l" t="t" r="r" b="b"/>
            <a:pathLst>
              <a:path w="1038860" h="0">
                <a:moveTo>
                  <a:pt x="0" y="0"/>
                </a:moveTo>
                <a:lnTo>
                  <a:pt x="1038606" y="0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53128" y="1491996"/>
            <a:ext cx="134061" cy="2322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22215" y="1491996"/>
            <a:ext cx="0" cy="733425"/>
          </a:xfrm>
          <a:custGeom>
            <a:avLst/>
            <a:gdLst/>
            <a:ahLst/>
            <a:cxnLst/>
            <a:rect l="l" t="t" r="r" b="b"/>
            <a:pathLst>
              <a:path w="0" h="733425">
                <a:moveTo>
                  <a:pt x="0" y="0"/>
                </a:moveTo>
                <a:lnTo>
                  <a:pt x="0" y="733044"/>
                </a:lnTo>
              </a:path>
            </a:pathLst>
          </a:custGeom>
          <a:ln w="3175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22215" y="2982467"/>
            <a:ext cx="0" cy="386080"/>
          </a:xfrm>
          <a:custGeom>
            <a:avLst/>
            <a:gdLst/>
            <a:ahLst/>
            <a:cxnLst/>
            <a:rect l="l" t="t" r="r" b="b"/>
            <a:pathLst>
              <a:path w="0" h="386079">
                <a:moveTo>
                  <a:pt x="0" y="0"/>
                </a:moveTo>
                <a:lnTo>
                  <a:pt x="0" y="385572"/>
                </a:lnTo>
              </a:path>
            </a:pathLst>
          </a:custGeom>
          <a:ln w="3175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90088" y="1371564"/>
            <a:ext cx="1501139" cy="1190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33522" y="1410461"/>
            <a:ext cx="1400175" cy="0"/>
          </a:xfrm>
          <a:custGeom>
            <a:avLst/>
            <a:gdLst/>
            <a:ahLst/>
            <a:cxnLst/>
            <a:rect l="l" t="t" r="r" b="b"/>
            <a:pathLst>
              <a:path w="1400175" h="0">
                <a:moveTo>
                  <a:pt x="0" y="0"/>
                </a:moveTo>
                <a:lnTo>
                  <a:pt x="1399920" y="0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589276" y="1292352"/>
            <a:ext cx="149402" cy="25923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50998" y="1312925"/>
            <a:ext cx="30480" cy="2491105"/>
          </a:xfrm>
          <a:custGeom>
            <a:avLst/>
            <a:gdLst/>
            <a:ahLst/>
            <a:cxnLst/>
            <a:rect l="l" t="t" r="r" b="b"/>
            <a:pathLst>
              <a:path w="30480" h="2491104">
                <a:moveTo>
                  <a:pt x="0" y="0"/>
                </a:moveTo>
                <a:lnTo>
                  <a:pt x="30225" y="2490851"/>
                </a:lnTo>
              </a:path>
            </a:pathLst>
          </a:custGeom>
          <a:ln w="38099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10411" y="3712428"/>
            <a:ext cx="2045208" cy="1190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53846" y="3751326"/>
            <a:ext cx="1386205" cy="0"/>
          </a:xfrm>
          <a:custGeom>
            <a:avLst/>
            <a:gdLst/>
            <a:ahLst/>
            <a:cxnLst/>
            <a:rect l="l" t="t" r="r" b="b"/>
            <a:pathLst>
              <a:path w="1386205" h="0">
                <a:moveTo>
                  <a:pt x="0" y="0"/>
                </a:moveTo>
                <a:lnTo>
                  <a:pt x="1386078" y="0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92124" y="1208532"/>
            <a:ext cx="119034" cy="26746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53846" y="1227582"/>
            <a:ext cx="0" cy="148590"/>
          </a:xfrm>
          <a:custGeom>
            <a:avLst/>
            <a:gdLst/>
            <a:ahLst/>
            <a:cxnLst/>
            <a:rect l="l" t="t" r="r" b="b"/>
            <a:pathLst>
              <a:path w="0" h="148590">
                <a:moveTo>
                  <a:pt x="0" y="0"/>
                </a:moveTo>
                <a:lnTo>
                  <a:pt x="0" y="148589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53846" y="1729739"/>
            <a:ext cx="0" cy="702945"/>
          </a:xfrm>
          <a:custGeom>
            <a:avLst/>
            <a:gdLst/>
            <a:ahLst/>
            <a:cxnLst/>
            <a:rect l="l" t="t" r="r" b="b"/>
            <a:pathLst>
              <a:path w="0" h="702944">
                <a:moveTo>
                  <a:pt x="0" y="0"/>
                </a:moveTo>
                <a:lnTo>
                  <a:pt x="0" y="702564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3846" y="2996183"/>
            <a:ext cx="0" cy="807720"/>
          </a:xfrm>
          <a:custGeom>
            <a:avLst/>
            <a:gdLst/>
            <a:ahLst/>
            <a:cxnLst/>
            <a:rect l="l" t="t" r="r" b="b"/>
            <a:pathLst>
              <a:path w="0" h="807720">
                <a:moveTo>
                  <a:pt x="0" y="0"/>
                </a:moveTo>
                <a:lnTo>
                  <a:pt x="0" y="807338"/>
                </a:lnTo>
              </a:path>
            </a:pathLst>
          </a:custGeom>
          <a:ln w="38100">
            <a:solidFill>
              <a:srgbClr val="9337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15200" y="3733800"/>
            <a:ext cx="1327150" cy="240665"/>
          </a:xfrm>
          <a:custGeom>
            <a:avLst/>
            <a:gdLst/>
            <a:ahLst/>
            <a:cxnLst/>
            <a:rect l="l" t="t" r="r" b="b"/>
            <a:pathLst>
              <a:path w="1327150" h="240664">
                <a:moveTo>
                  <a:pt x="1286891" y="0"/>
                </a:moveTo>
                <a:lnTo>
                  <a:pt x="40131" y="0"/>
                </a:lnTo>
                <a:lnTo>
                  <a:pt x="24510" y="3175"/>
                </a:lnTo>
                <a:lnTo>
                  <a:pt x="11683" y="11683"/>
                </a:lnTo>
                <a:lnTo>
                  <a:pt x="3175" y="24383"/>
                </a:lnTo>
                <a:lnTo>
                  <a:pt x="0" y="40005"/>
                </a:lnTo>
                <a:lnTo>
                  <a:pt x="0" y="200279"/>
                </a:lnTo>
                <a:lnTo>
                  <a:pt x="3175" y="215900"/>
                </a:lnTo>
                <a:lnTo>
                  <a:pt x="11683" y="228600"/>
                </a:lnTo>
                <a:lnTo>
                  <a:pt x="24510" y="237108"/>
                </a:lnTo>
                <a:lnTo>
                  <a:pt x="40131" y="240283"/>
                </a:lnTo>
                <a:lnTo>
                  <a:pt x="1286891" y="240283"/>
                </a:lnTo>
                <a:lnTo>
                  <a:pt x="1302511" y="237108"/>
                </a:lnTo>
                <a:lnTo>
                  <a:pt x="1315339" y="228600"/>
                </a:lnTo>
                <a:lnTo>
                  <a:pt x="1323848" y="215900"/>
                </a:lnTo>
                <a:lnTo>
                  <a:pt x="1327023" y="200279"/>
                </a:lnTo>
                <a:lnTo>
                  <a:pt x="1327023" y="40005"/>
                </a:lnTo>
                <a:lnTo>
                  <a:pt x="1323848" y="24383"/>
                </a:lnTo>
                <a:lnTo>
                  <a:pt x="1315339" y="11683"/>
                </a:lnTo>
                <a:lnTo>
                  <a:pt x="1302511" y="3175"/>
                </a:lnTo>
                <a:lnTo>
                  <a:pt x="1286891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15200" y="3733800"/>
            <a:ext cx="1327150" cy="240665"/>
          </a:xfrm>
          <a:custGeom>
            <a:avLst/>
            <a:gdLst/>
            <a:ahLst/>
            <a:cxnLst/>
            <a:rect l="l" t="t" r="r" b="b"/>
            <a:pathLst>
              <a:path w="1327150" h="240664">
                <a:moveTo>
                  <a:pt x="1286891" y="0"/>
                </a:moveTo>
                <a:lnTo>
                  <a:pt x="40131" y="0"/>
                </a:lnTo>
                <a:lnTo>
                  <a:pt x="24510" y="3175"/>
                </a:lnTo>
                <a:lnTo>
                  <a:pt x="11683" y="11683"/>
                </a:lnTo>
                <a:lnTo>
                  <a:pt x="3175" y="24383"/>
                </a:lnTo>
                <a:lnTo>
                  <a:pt x="0" y="40005"/>
                </a:lnTo>
                <a:lnTo>
                  <a:pt x="0" y="200279"/>
                </a:lnTo>
                <a:lnTo>
                  <a:pt x="3175" y="215900"/>
                </a:lnTo>
                <a:lnTo>
                  <a:pt x="11683" y="228600"/>
                </a:lnTo>
                <a:lnTo>
                  <a:pt x="24510" y="237108"/>
                </a:lnTo>
                <a:lnTo>
                  <a:pt x="40131" y="240283"/>
                </a:lnTo>
                <a:lnTo>
                  <a:pt x="1286891" y="240283"/>
                </a:lnTo>
                <a:lnTo>
                  <a:pt x="1302511" y="237108"/>
                </a:lnTo>
                <a:lnTo>
                  <a:pt x="1315339" y="228600"/>
                </a:lnTo>
                <a:lnTo>
                  <a:pt x="1323848" y="215900"/>
                </a:lnTo>
                <a:lnTo>
                  <a:pt x="1327023" y="200279"/>
                </a:lnTo>
                <a:lnTo>
                  <a:pt x="1327023" y="40005"/>
                </a:lnTo>
                <a:lnTo>
                  <a:pt x="1323848" y="24383"/>
                </a:lnTo>
                <a:lnTo>
                  <a:pt x="1315339" y="11683"/>
                </a:lnTo>
                <a:lnTo>
                  <a:pt x="1302511" y="3175"/>
                </a:lnTo>
                <a:lnTo>
                  <a:pt x="1286891" y="0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15961" y="3734561"/>
            <a:ext cx="1327150" cy="240665"/>
          </a:xfrm>
          <a:custGeom>
            <a:avLst/>
            <a:gdLst/>
            <a:ahLst/>
            <a:cxnLst/>
            <a:rect l="l" t="t" r="r" b="b"/>
            <a:pathLst>
              <a:path w="1327150" h="240664">
                <a:moveTo>
                  <a:pt x="1286891" y="0"/>
                </a:moveTo>
                <a:lnTo>
                  <a:pt x="40132" y="0"/>
                </a:lnTo>
                <a:lnTo>
                  <a:pt x="24511" y="3175"/>
                </a:lnTo>
                <a:lnTo>
                  <a:pt x="11684" y="11683"/>
                </a:lnTo>
                <a:lnTo>
                  <a:pt x="3175" y="24383"/>
                </a:lnTo>
                <a:lnTo>
                  <a:pt x="0" y="40005"/>
                </a:lnTo>
                <a:lnTo>
                  <a:pt x="0" y="200279"/>
                </a:lnTo>
                <a:lnTo>
                  <a:pt x="3175" y="215900"/>
                </a:lnTo>
                <a:lnTo>
                  <a:pt x="11684" y="228600"/>
                </a:lnTo>
                <a:lnTo>
                  <a:pt x="24511" y="237108"/>
                </a:lnTo>
                <a:lnTo>
                  <a:pt x="40132" y="240283"/>
                </a:lnTo>
                <a:lnTo>
                  <a:pt x="1286891" y="240283"/>
                </a:lnTo>
                <a:lnTo>
                  <a:pt x="1302512" y="237108"/>
                </a:lnTo>
                <a:lnTo>
                  <a:pt x="1315339" y="228600"/>
                </a:lnTo>
                <a:lnTo>
                  <a:pt x="1323848" y="215900"/>
                </a:lnTo>
                <a:lnTo>
                  <a:pt x="1327023" y="200279"/>
                </a:lnTo>
                <a:lnTo>
                  <a:pt x="1327023" y="40005"/>
                </a:lnTo>
                <a:lnTo>
                  <a:pt x="1323848" y="24383"/>
                </a:lnTo>
                <a:lnTo>
                  <a:pt x="1315339" y="11683"/>
                </a:lnTo>
                <a:lnTo>
                  <a:pt x="1302512" y="3175"/>
                </a:lnTo>
                <a:lnTo>
                  <a:pt x="1286891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315961" y="3734561"/>
            <a:ext cx="1327150" cy="240665"/>
          </a:xfrm>
          <a:custGeom>
            <a:avLst/>
            <a:gdLst/>
            <a:ahLst/>
            <a:cxnLst/>
            <a:rect l="l" t="t" r="r" b="b"/>
            <a:pathLst>
              <a:path w="1327150" h="240664">
                <a:moveTo>
                  <a:pt x="0" y="40005"/>
                </a:moveTo>
                <a:lnTo>
                  <a:pt x="3175" y="24383"/>
                </a:lnTo>
                <a:lnTo>
                  <a:pt x="11684" y="11683"/>
                </a:lnTo>
                <a:lnTo>
                  <a:pt x="24511" y="3175"/>
                </a:lnTo>
                <a:lnTo>
                  <a:pt x="40132" y="0"/>
                </a:lnTo>
                <a:lnTo>
                  <a:pt x="1286891" y="0"/>
                </a:lnTo>
                <a:lnTo>
                  <a:pt x="1302512" y="3175"/>
                </a:lnTo>
                <a:lnTo>
                  <a:pt x="1315339" y="11683"/>
                </a:lnTo>
                <a:lnTo>
                  <a:pt x="1323848" y="24383"/>
                </a:lnTo>
                <a:lnTo>
                  <a:pt x="1327023" y="40005"/>
                </a:lnTo>
                <a:lnTo>
                  <a:pt x="1327023" y="200279"/>
                </a:lnTo>
                <a:lnTo>
                  <a:pt x="1323848" y="215900"/>
                </a:lnTo>
                <a:lnTo>
                  <a:pt x="1315339" y="228600"/>
                </a:lnTo>
                <a:lnTo>
                  <a:pt x="1302512" y="237108"/>
                </a:lnTo>
                <a:lnTo>
                  <a:pt x="1286891" y="240283"/>
                </a:lnTo>
                <a:lnTo>
                  <a:pt x="40132" y="240283"/>
                </a:lnTo>
                <a:lnTo>
                  <a:pt x="24511" y="237108"/>
                </a:lnTo>
                <a:lnTo>
                  <a:pt x="11684" y="228600"/>
                </a:lnTo>
                <a:lnTo>
                  <a:pt x="3175" y="215900"/>
                </a:lnTo>
                <a:lnTo>
                  <a:pt x="0" y="200279"/>
                </a:lnTo>
                <a:lnTo>
                  <a:pt x="0" y="40005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458456" y="3744467"/>
            <a:ext cx="1053465" cy="198120"/>
          </a:xfrm>
          <a:custGeom>
            <a:avLst/>
            <a:gdLst/>
            <a:ahLst/>
            <a:cxnLst/>
            <a:rect l="l" t="t" r="r" b="b"/>
            <a:pathLst>
              <a:path w="1053465" h="198120">
                <a:moveTo>
                  <a:pt x="0" y="198119"/>
                </a:moveTo>
                <a:lnTo>
                  <a:pt x="1053083" y="198119"/>
                </a:lnTo>
                <a:lnTo>
                  <a:pt x="1053083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58456" y="3744467"/>
            <a:ext cx="1053465" cy="198120"/>
          </a:xfrm>
          <a:custGeom>
            <a:avLst/>
            <a:gdLst/>
            <a:ahLst/>
            <a:cxnLst/>
            <a:rect l="l" t="t" r="r" b="b"/>
            <a:pathLst>
              <a:path w="1053465" h="198120">
                <a:moveTo>
                  <a:pt x="0" y="198119"/>
                </a:moveTo>
                <a:lnTo>
                  <a:pt x="1053083" y="198119"/>
                </a:lnTo>
                <a:lnTo>
                  <a:pt x="1053083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09866" y="2812542"/>
            <a:ext cx="1330960" cy="404495"/>
          </a:xfrm>
          <a:custGeom>
            <a:avLst/>
            <a:gdLst/>
            <a:ahLst/>
            <a:cxnLst/>
            <a:rect l="l" t="t" r="r" b="b"/>
            <a:pathLst>
              <a:path w="1330959" h="404494">
                <a:moveTo>
                  <a:pt x="1302003" y="0"/>
                </a:moveTo>
                <a:lnTo>
                  <a:pt x="28448" y="0"/>
                </a:lnTo>
                <a:lnTo>
                  <a:pt x="17399" y="5334"/>
                </a:lnTo>
                <a:lnTo>
                  <a:pt x="8381" y="19685"/>
                </a:lnTo>
                <a:lnTo>
                  <a:pt x="2285" y="41148"/>
                </a:lnTo>
                <a:lnTo>
                  <a:pt x="0" y="67437"/>
                </a:lnTo>
                <a:lnTo>
                  <a:pt x="0" y="337058"/>
                </a:lnTo>
                <a:lnTo>
                  <a:pt x="2285" y="363347"/>
                </a:lnTo>
                <a:lnTo>
                  <a:pt x="8381" y="384810"/>
                </a:lnTo>
                <a:lnTo>
                  <a:pt x="17399" y="399288"/>
                </a:lnTo>
                <a:lnTo>
                  <a:pt x="28448" y="404495"/>
                </a:lnTo>
                <a:lnTo>
                  <a:pt x="1302003" y="404495"/>
                </a:lnTo>
                <a:lnTo>
                  <a:pt x="1313052" y="399288"/>
                </a:lnTo>
                <a:lnTo>
                  <a:pt x="1322069" y="384810"/>
                </a:lnTo>
                <a:lnTo>
                  <a:pt x="1328165" y="363347"/>
                </a:lnTo>
                <a:lnTo>
                  <a:pt x="1330452" y="337058"/>
                </a:lnTo>
                <a:lnTo>
                  <a:pt x="1330452" y="67437"/>
                </a:lnTo>
                <a:lnTo>
                  <a:pt x="1328165" y="41148"/>
                </a:lnTo>
                <a:lnTo>
                  <a:pt x="1322069" y="19685"/>
                </a:lnTo>
                <a:lnTo>
                  <a:pt x="1313052" y="5334"/>
                </a:lnTo>
                <a:lnTo>
                  <a:pt x="130200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09866" y="2812542"/>
            <a:ext cx="1330960" cy="404495"/>
          </a:xfrm>
          <a:custGeom>
            <a:avLst/>
            <a:gdLst/>
            <a:ahLst/>
            <a:cxnLst/>
            <a:rect l="l" t="t" r="r" b="b"/>
            <a:pathLst>
              <a:path w="1330959" h="404494">
                <a:moveTo>
                  <a:pt x="0" y="67437"/>
                </a:moveTo>
                <a:lnTo>
                  <a:pt x="2285" y="41148"/>
                </a:lnTo>
                <a:lnTo>
                  <a:pt x="8381" y="19685"/>
                </a:lnTo>
                <a:lnTo>
                  <a:pt x="17399" y="5334"/>
                </a:lnTo>
                <a:lnTo>
                  <a:pt x="28448" y="0"/>
                </a:lnTo>
                <a:lnTo>
                  <a:pt x="1302003" y="0"/>
                </a:lnTo>
                <a:lnTo>
                  <a:pt x="1313052" y="5334"/>
                </a:lnTo>
                <a:lnTo>
                  <a:pt x="1322069" y="19685"/>
                </a:lnTo>
                <a:lnTo>
                  <a:pt x="1328165" y="41148"/>
                </a:lnTo>
                <a:lnTo>
                  <a:pt x="1330452" y="67437"/>
                </a:lnTo>
                <a:lnTo>
                  <a:pt x="1330452" y="337058"/>
                </a:lnTo>
                <a:lnTo>
                  <a:pt x="1328165" y="363347"/>
                </a:lnTo>
                <a:lnTo>
                  <a:pt x="1322069" y="384810"/>
                </a:lnTo>
                <a:lnTo>
                  <a:pt x="1313052" y="399288"/>
                </a:lnTo>
                <a:lnTo>
                  <a:pt x="1302003" y="404495"/>
                </a:lnTo>
                <a:lnTo>
                  <a:pt x="28448" y="404495"/>
                </a:lnTo>
                <a:lnTo>
                  <a:pt x="17399" y="399288"/>
                </a:lnTo>
                <a:lnTo>
                  <a:pt x="8381" y="384810"/>
                </a:lnTo>
                <a:lnTo>
                  <a:pt x="2285" y="363347"/>
                </a:lnTo>
                <a:lnTo>
                  <a:pt x="0" y="337058"/>
                </a:lnTo>
                <a:lnTo>
                  <a:pt x="0" y="67437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458456" y="2823972"/>
            <a:ext cx="1076325" cy="394970"/>
          </a:xfrm>
          <a:custGeom>
            <a:avLst/>
            <a:gdLst/>
            <a:ahLst/>
            <a:cxnLst/>
            <a:rect l="l" t="t" r="r" b="b"/>
            <a:pathLst>
              <a:path w="1076325" h="394969">
                <a:moveTo>
                  <a:pt x="0" y="394715"/>
                </a:moveTo>
                <a:lnTo>
                  <a:pt x="1075944" y="394715"/>
                </a:lnTo>
                <a:lnTo>
                  <a:pt x="1075944" y="0"/>
                </a:lnTo>
                <a:lnTo>
                  <a:pt x="0" y="0"/>
                </a:lnTo>
                <a:lnTo>
                  <a:pt x="0" y="39471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458456" y="2823972"/>
            <a:ext cx="1076325" cy="394970"/>
          </a:xfrm>
          <a:custGeom>
            <a:avLst/>
            <a:gdLst/>
            <a:ahLst/>
            <a:cxnLst/>
            <a:rect l="l" t="t" r="r" b="b"/>
            <a:pathLst>
              <a:path w="1076325" h="394969">
                <a:moveTo>
                  <a:pt x="0" y="394715"/>
                </a:moveTo>
                <a:lnTo>
                  <a:pt x="1075944" y="394715"/>
                </a:lnTo>
                <a:lnTo>
                  <a:pt x="1075944" y="0"/>
                </a:lnTo>
                <a:lnTo>
                  <a:pt x="0" y="0"/>
                </a:lnTo>
                <a:lnTo>
                  <a:pt x="0" y="394715"/>
                </a:lnTo>
                <a:close/>
              </a:path>
            </a:pathLst>
          </a:custGeom>
          <a:ln w="9143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06056" y="3354323"/>
            <a:ext cx="1329055" cy="241935"/>
          </a:xfrm>
          <a:custGeom>
            <a:avLst/>
            <a:gdLst/>
            <a:ahLst/>
            <a:cxnLst/>
            <a:rect l="l" t="t" r="r" b="b"/>
            <a:pathLst>
              <a:path w="1329054" h="241935">
                <a:moveTo>
                  <a:pt x="1288415" y="0"/>
                </a:moveTo>
                <a:lnTo>
                  <a:pt x="40132" y="0"/>
                </a:lnTo>
                <a:lnTo>
                  <a:pt x="24511" y="3175"/>
                </a:lnTo>
                <a:lnTo>
                  <a:pt x="11684" y="11811"/>
                </a:lnTo>
                <a:lnTo>
                  <a:pt x="3175" y="24637"/>
                </a:lnTo>
                <a:lnTo>
                  <a:pt x="0" y="40259"/>
                </a:lnTo>
                <a:lnTo>
                  <a:pt x="0" y="201549"/>
                </a:lnTo>
                <a:lnTo>
                  <a:pt x="3175" y="217170"/>
                </a:lnTo>
                <a:lnTo>
                  <a:pt x="11684" y="229997"/>
                </a:lnTo>
                <a:lnTo>
                  <a:pt x="24511" y="238633"/>
                </a:lnTo>
                <a:lnTo>
                  <a:pt x="40132" y="241808"/>
                </a:lnTo>
                <a:lnTo>
                  <a:pt x="1288415" y="241808"/>
                </a:lnTo>
                <a:lnTo>
                  <a:pt x="1304036" y="238633"/>
                </a:lnTo>
                <a:lnTo>
                  <a:pt x="1316863" y="229997"/>
                </a:lnTo>
                <a:lnTo>
                  <a:pt x="1325372" y="217170"/>
                </a:lnTo>
                <a:lnTo>
                  <a:pt x="1328547" y="201549"/>
                </a:lnTo>
                <a:lnTo>
                  <a:pt x="1328547" y="40259"/>
                </a:lnTo>
                <a:lnTo>
                  <a:pt x="1325372" y="24637"/>
                </a:lnTo>
                <a:lnTo>
                  <a:pt x="1316863" y="11811"/>
                </a:lnTo>
                <a:lnTo>
                  <a:pt x="1304036" y="3175"/>
                </a:lnTo>
                <a:lnTo>
                  <a:pt x="1288415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19009" y="3355085"/>
            <a:ext cx="1327150" cy="241935"/>
          </a:xfrm>
          <a:custGeom>
            <a:avLst/>
            <a:gdLst/>
            <a:ahLst/>
            <a:cxnLst/>
            <a:rect l="l" t="t" r="r" b="b"/>
            <a:pathLst>
              <a:path w="1327150" h="241935">
                <a:moveTo>
                  <a:pt x="0" y="40259"/>
                </a:moveTo>
                <a:lnTo>
                  <a:pt x="3175" y="24637"/>
                </a:lnTo>
                <a:lnTo>
                  <a:pt x="11684" y="11811"/>
                </a:lnTo>
                <a:lnTo>
                  <a:pt x="24511" y="3175"/>
                </a:lnTo>
                <a:lnTo>
                  <a:pt x="40132" y="0"/>
                </a:lnTo>
                <a:lnTo>
                  <a:pt x="1286891" y="0"/>
                </a:lnTo>
                <a:lnTo>
                  <a:pt x="1302512" y="3175"/>
                </a:lnTo>
                <a:lnTo>
                  <a:pt x="1315339" y="11811"/>
                </a:lnTo>
                <a:lnTo>
                  <a:pt x="1323848" y="24637"/>
                </a:lnTo>
                <a:lnTo>
                  <a:pt x="1327023" y="40259"/>
                </a:lnTo>
                <a:lnTo>
                  <a:pt x="1327023" y="201549"/>
                </a:lnTo>
                <a:lnTo>
                  <a:pt x="1323848" y="217169"/>
                </a:lnTo>
                <a:lnTo>
                  <a:pt x="1315339" y="229997"/>
                </a:lnTo>
                <a:lnTo>
                  <a:pt x="1302512" y="238633"/>
                </a:lnTo>
                <a:lnTo>
                  <a:pt x="1286891" y="241808"/>
                </a:lnTo>
                <a:lnTo>
                  <a:pt x="40132" y="241808"/>
                </a:lnTo>
                <a:lnTo>
                  <a:pt x="24511" y="238633"/>
                </a:lnTo>
                <a:lnTo>
                  <a:pt x="11684" y="229997"/>
                </a:lnTo>
                <a:lnTo>
                  <a:pt x="3175" y="217169"/>
                </a:lnTo>
                <a:lnTo>
                  <a:pt x="0" y="201549"/>
                </a:lnTo>
                <a:lnTo>
                  <a:pt x="0" y="40259"/>
                </a:lnTo>
                <a:close/>
              </a:path>
            </a:pathLst>
          </a:custGeom>
          <a:ln w="25908">
            <a:solidFill>
              <a:srgbClr val="F863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12914" y="2274570"/>
            <a:ext cx="1329055" cy="401955"/>
          </a:xfrm>
          <a:custGeom>
            <a:avLst/>
            <a:gdLst/>
            <a:ahLst/>
            <a:cxnLst/>
            <a:rect l="l" t="t" r="r" b="b"/>
            <a:pathLst>
              <a:path w="1329054" h="401955">
                <a:moveTo>
                  <a:pt x="1300479" y="0"/>
                </a:moveTo>
                <a:lnTo>
                  <a:pt x="28447" y="0"/>
                </a:lnTo>
                <a:lnTo>
                  <a:pt x="17399" y="5206"/>
                </a:lnTo>
                <a:lnTo>
                  <a:pt x="8254" y="19557"/>
                </a:lnTo>
                <a:lnTo>
                  <a:pt x="2285" y="40766"/>
                </a:lnTo>
                <a:lnTo>
                  <a:pt x="0" y="66928"/>
                </a:lnTo>
                <a:lnTo>
                  <a:pt x="0" y="334517"/>
                </a:lnTo>
                <a:lnTo>
                  <a:pt x="2285" y="360679"/>
                </a:lnTo>
                <a:lnTo>
                  <a:pt x="8254" y="381888"/>
                </a:lnTo>
                <a:lnTo>
                  <a:pt x="17399" y="396239"/>
                </a:lnTo>
                <a:lnTo>
                  <a:pt x="28447" y="401446"/>
                </a:lnTo>
                <a:lnTo>
                  <a:pt x="1300479" y="401446"/>
                </a:lnTo>
                <a:lnTo>
                  <a:pt x="1311528" y="396239"/>
                </a:lnTo>
                <a:lnTo>
                  <a:pt x="1320672" y="381888"/>
                </a:lnTo>
                <a:lnTo>
                  <a:pt x="1326641" y="360679"/>
                </a:lnTo>
                <a:lnTo>
                  <a:pt x="1328927" y="334517"/>
                </a:lnTo>
                <a:lnTo>
                  <a:pt x="1328927" y="66928"/>
                </a:lnTo>
                <a:lnTo>
                  <a:pt x="1326641" y="40766"/>
                </a:lnTo>
                <a:lnTo>
                  <a:pt x="1320672" y="19557"/>
                </a:lnTo>
                <a:lnTo>
                  <a:pt x="1311528" y="5206"/>
                </a:lnTo>
                <a:lnTo>
                  <a:pt x="13004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312914" y="2274570"/>
            <a:ext cx="1329055" cy="401955"/>
          </a:xfrm>
          <a:custGeom>
            <a:avLst/>
            <a:gdLst/>
            <a:ahLst/>
            <a:cxnLst/>
            <a:rect l="l" t="t" r="r" b="b"/>
            <a:pathLst>
              <a:path w="1329054" h="401955">
                <a:moveTo>
                  <a:pt x="0" y="66928"/>
                </a:moveTo>
                <a:lnTo>
                  <a:pt x="2285" y="40766"/>
                </a:lnTo>
                <a:lnTo>
                  <a:pt x="8254" y="19557"/>
                </a:lnTo>
                <a:lnTo>
                  <a:pt x="17399" y="5206"/>
                </a:lnTo>
                <a:lnTo>
                  <a:pt x="28447" y="0"/>
                </a:lnTo>
                <a:lnTo>
                  <a:pt x="1300479" y="0"/>
                </a:lnTo>
                <a:lnTo>
                  <a:pt x="1311528" y="5206"/>
                </a:lnTo>
                <a:lnTo>
                  <a:pt x="1320672" y="19557"/>
                </a:lnTo>
                <a:lnTo>
                  <a:pt x="1326641" y="40766"/>
                </a:lnTo>
                <a:lnTo>
                  <a:pt x="1328927" y="66928"/>
                </a:lnTo>
                <a:lnTo>
                  <a:pt x="1328927" y="334517"/>
                </a:lnTo>
                <a:lnTo>
                  <a:pt x="1326641" y="360679"/>
                </a:lnTo>
                <a:lnTo>
                  <a:pt x="1320672" y="381888"/>
                </a:lnTo>
                <a:lnTo>
                  <a:pt x="1311528" y="396239"/>
                </a:lnTo>
                <a:lnTo>
                  <a:pt x="1300479" y="401446"/>
                </a:lnTo>
                <a:lnTo>
                  <a:pt x="28447" y="401446"/>
                </a:lnTo>
                <a:lnTo>
                  <a:pt x="17399" y="396239"/>
                </a:lnTo>
                <a:lnTo>
                  <a:pt x="8254" y="381888"/>
                </a:lnTo>
                <a:lnTo>
                  <a:pt x="2285" y="360679"/>
                </a:lnTo>
                <a:lnTo>
                  <a:pt x="0" y="334517"/>
                </a:lnTo>
                <a:lnTo>
                  <a:pt x="0" y="66928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379207" y="2276855"/>
            <a:ext cx="1193800" cy="396240"/>
          </a:xfrm>
          <a:custGeom>
            <a:avLst/>
            <a:gdLst/>
            <a:ahLst/>
            <a:cxnLst/>
            <a:rect l="l" t="t" r="r" b="b"/>
            <a:pathLst>
              <a:path w="1193800" h="396239">
                <a:moveTo>
                  <a:pt x="0" y="396239"/>
                </a:moveTo>
                <a:lnTo>
                  <a:pt x="1193292" y="396239"/>
                </a:lnTo>
                <a:lnTo>
                  <a:pt x="1193292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379207" y="2276855"/>
            <a:ext cx="1193800" cy="396240"/>
          </a:xfrm>
          <a:custGeom>
            <a:avLst/>
            <a:gdLst/>
            <a:ahLst/>
            <a:cxnLst/>
            <a:rect l="l" t="t" r="r" b="b"/>
            <a:pathLst>
              <a:path w="1193800" h="396239">
                <a:moveTo>
                  <a:pt x="0" y="396239"/>
                </a:moveTo>
                <a:lnTo>
                  <a:pt x="1193292" y="396239"/>
                </a:lnTo>
                <a:lnTo>
                  <a:pt x="1193292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7187945" y="2189226"/>
            <a:ext cx="1582420" cy="189293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algn="ctr" marL="265430" marR="264160">
              <a:lnSpc>
                <a:spcPct val="107500"/>
              </a:lnSpc>
              <a:spcBef>
                <a:spcPts val="655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Mission</a:t>
            </a:r>
            <a:r>
              <a:rPr dirty="0" sz="1200" spc="-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Control  Officer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Times New Roman"/>
              <a:cs typeface="Times New Roman"/>
            </a:endParaRPr>
          </a:p>
          <a:p>
            <a:pPr algn="ctr" marL="297815" marR="255904">
              <a:lnSpc>
                <a:spcPct val="107700"/>
              </a:lnSpc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dirty="0" sz="120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Station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Crew</a:t>
            </a:r>
            <a:endParaRPr sz="1200">
              <a:latin typeface="Arial"/>
              <a:cs typeface="Arial"/>
            </a:endParaRPr>
          </a:p>
          <a:p>
            <a:pPr algn="ctr" marL="271780" marR="274320" indent="6985">
              <a:lnSpc>
                <a:spcPts val="2980"/>
              </a:lnSpc>
              <a:spcBef>
                <a:spcPts val="10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CanSat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Crew  Recovery</a:t>
            </a:r>
            <a:r>
              <a:rPr dirty="0" sz="12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Crew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6908" y="3314700"/>
            <a:ext cx="1112520" cy="652145"/>
          </a:xfrm>
          <a:custGeom>
            <a:avLst/>
            <a:gdLst/>
            <a:ahLst/>
            <a:cxnLst/>
            <a:rect l="l" t="t" r="r" b="b"/>
            <a:pathLst>
              <a:path w="1112520" h="652145">
                <a:moveTo>
                  <a:pt x="1003807" y="0"/>
                </a:moveTo>
                <a:lnTo>
                  <a:pt x="108712" y="0"/>
                </a:lnTo>
                <a:lnTo>
                  <a:pt x="66382" y="8509"/>
                </a:lnTo>
                <a:lnTo>
                  <a:pt x="31826" y="31750"/>
                </a:lnTo>
                <a:lnTo>
                  <a:pt x="8534" y="66294"/>
                </a:lnTo>
                <a:lnTo>
                  <a:pt x="0" y="108585"/>
                </a:lnTo>
                <a:lnTo>
                  <a:pt x="0" y="543179"/>
                </a:lnTo>
                <a:lnTo>
                  <a:pt x="8534" y="585469"/>
                </a:lnTo>
                <a:lnTo>
                  <a:pt x="31826" y="620013"/>
                </a:lnTo>
                <a:lnTo>
                  <a:pt x="66382" y="643255"/>
                </a:lnTo>
                <a:lnTo>
                  <a:pt x="108712" y="651763"/>
                </a:lnTo>
                <a:lnTo>
                  <a:pt x="1003807" y="651763"/>
                </a:lnTo>
                <a:lnTo>
                  <a:pt x="1046099" y="643255"/>
                </a:lnTo>
                <a:lnTo>
                  <a:pt x="1080643" y="620013"/>
                </a:lnTo>
                <a:lnTo>
                  <a:pt x="1104011" y="585469"/>
                </a:lnTo>
                <a:lnTo>
                  <a:pt x="1112520" y="543179"/>
                </a:lnTo>
                <a:lnTo>
                  <a:pt x="1112520" y="108585"/>
                </a:lnTo>
                <a:lnTo>
                  <a:pt x="1104011" y="66294"/>
                </a:lnTo>
                <a:lnTo>
                  <a:pt x="1080643" y="31750"/>
                </a:lnTo>
                <a:lnTo>
                  <a:pt x="1046099" y="8509"/>
                </a:lnTo>
                <a:lnTo>
                  <a:pt x="1003807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7669" y="3315461"/>
            <a:ext cx="1112520" cy="652145"/>
          </a:xfrm>
          <a:custGeom>
            <a:avLst/>
            <a:gdLst/>
            <a:ahLst/>
            <a:cxnLst/>
            <a:rect l="l" t="t" r="r" b="b"/>
            <a:pathLst>
              <a:path w="1112520" h="652145">
                <a:moveTo>
                  <a:pt x="0" y="108585"/>
                </a:moveTo>
                <a:lnTo>
                  <a:pt x="8534" y="66293"/>
                </a:lnTo>
                <a:lnTo>
                  <a:pt x="31826" y="31750"/>
                </a:lnTo>
                <a:lnTo>
                  <a:pt x="66382" y="8509"/>
                </a:lnTo>
                <a:lnTo>
                  <a:pt x="108711" y="0"/>
                </a:lnTo>
                <a:lnTo>
                  <a:pt x="1003807" y="0"/>
                </a:lnTo>
                <a:lnTo>
                  <a:pt x="1046099" y="8509"/>
                </a:lnTo>
                <a:lnTo>
                  <a:pt x="1080643" y="31750"/>
                </a:lnTo>
                <a:lnTo>
                  <a:pt x="1104011" y="66293"/>
                </a:lnTo>
                <a:lnTo>
                  <a:pt x="1112520" y="108585"/>
                </a:lnTo>
                <a:lnTo>
                  <a:pt x="1112520" y="543179"/>
                </a:lnTo>
                <a:lnTo>
                  <a:pt x="1104011" y="585469"/>
                </a:lnTo>
                <a:lnTo>
                  <a:pt x="1080643" y="620013"/>
                </a:lnTo>
                <a:lnTo>
                  <a:pt x="1046099" y="643255"/>
                </a:lnTo>
                <a:lnTo>
                  <a:pt x="1003807" y="651763"/>
                </a:lnTo>
                <a:lnTo>
                  <a:pt x="108711" y="651763"/>
                </a:lnTo>
                <a:lnTo>
                  <a:pt x="66382" y="643255"/>
                </a:lnTo>
                <a:lnTo>
                  <a:pt x="31826" y="620013"/>
                </a:lnTo>
                <a:lnTo>
                  <a:pt x="8534" y="585469"/>
                </a:lnTo>
                <a:lnTo>
                  <a:pt x="0" y="543179"/>
                </a:lnTo>
                <a:lnTo>
                  <a:pt x="0" y="108585"/>
                </a:lnTo>
                <a:close/>
              </a:path>
            </a:pathLst>
          </a:custGeom>
          <a:ln w="25908">
            <a:solidFill>
              <a:srgbClr val="F863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562762" y="3344671"/>
            <a:ext cx="79819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CanSat  assembly</a:t>
            </a:r>
            <a:r>
              <a:rPr dirty="0" sz="1200" spc="-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&amp;  testing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89204" y="2372867"/>
            <a:ext cx="1035050" cy="705485"/>
          </a:xfrm>
          <a:custGeom>
            <a:avLst/>
            <a:gdLst/>
            <a:ahLst/>
            <a:cxnLst/>
            <a:rect l="l" t="t" r="r" b="b"/>
            <a:pathLst>
              <a:path w="1035050" h="705485">
                <a:moveTo>
                  <a:pt x="916939" y="0"/>
                </a:moveTo>
                <a:lnTo>
                  <a:pt x="117576" y="0"/>
                </a:lnTo>
                <a:lnTo>
                  <a:pt x="71831" y="9271"/>
                </a:lnTo>
                <a:lnTo>
                  <a:pt x="34455" y="34417"/>
                </a:lnTo>
                <a:lnTo>
                  <a:pt x="9245" y="71755"/>
                </a:lnTo>
                <a:lnTo>
                  <a:pt x="0" y="117475"/>
                </a:lnTo>
                <a:lnTo>
                  <a:pt x="0" y="587629"/>
                </a:lnTo>
                <a:lnTo>
                  <a:pt x="9245" y="633349"/>
                </a:lnTo>
                <a:lnTo>
                  <a:pt x="34455" y="670687"/>
                </a:lnTo>
                <a:lnTo>
                  <a:pt x="71831" y="695833"/>
                </a:lnTo>
                <a:lnTo>
                  <a:pt x="117576" y="705104"/>
                </a:lnTo>
                <a:lnTo>
                  <a:pt x="916939" y="705104"/>
                </a:lnTo>
                <a:lnTo>
                  <a:pt x="962659" y="695833"/>
                </a:lnTo>
                <a:lnTo>
                  <a:pt x="1000125" y="670687"/>
                </a:lnTo>
                <a:lnTo>
                  <a:pt x="1025270" y="633349"/>
                </a:lnTo>
                <a:lnTo>
                  <a:pt x="1034542" y="587629"/>
                </a:lnTo>
                <a:lnTo>
                  <a:pt x="1034542" y="117475"/>
                </a:lnTo>
                <a:lnTo>
                  <a:pt x="1025270" y="71755"/>
                </a:lnTo>
                <a:lnTo>
                  <a:pt x="1000125" y="34417"/>
                </a:lnTo>
                <a:lnTo>
                  <a:pt x="962659" y="9271"/>
                </a:lnTo>
                <a:lnTo>
                  <a:pt x="91693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89204" y="2372867"/>
            <a:ext cx="1035050" cy="705485"/>
          </a:xfrm>
          <a:custGeom>
            <a:avLst/>
            <a:gdLst/>
            <a:ahLst/>
            <a:cxnLst/>
            <a:rect l="l" t="t" r="r" b="b"/>
            <a:pathLst>
              <a:path w="1035050" h="705485">
                <a:moveTo>
                  <a:pt x="916939" y="0"/>
                </a:moveTo>
                <a:lnTo>
                  <a:pt x="117576" y="0"/>
                </a:lnTo>
                <a:lnTo>
                  <a:pt x="71831" y="9271"/>
                </a:lnTo>
                <a:lnTo>
                  <a:pt x="34455" y="34417"/>
                </a:lnTo>
                <a:lnTo>
                  <a:pt x="9245" y="71755"/>
                </a:lnTo>
                <a:lnTo>
                  <a:pt x="0" y="117475"/>
                </a:lnTo>
                <a:lnTo>
                  <a:pt x="0" y="587629"/>
                </a:lnTo>
                <a:lnTo>
                  <a:pt x="9245" y="633349"/>
                </a:lnTo>
                <a:lnTo>
                  <a:pt x="34455" y="670687"/>
                </a:lnTo>
                <a:lnTo>
                  <a:pt x="71831" y="695833"/>
                </a:lnTo>
                <a:lnTo>
                  <a:pt x="117576" y="705104"/>
                </a:lnTo>
                <a:lnTo>
                  <a:pt x="916939" y="705104"/>
                </a:lnTo>
                <a:lnTo>
                  <a:pt x="962659" y="695833"/>
                </a:lnTo>
                <a:lnTo>
                  <a:pt x="1000125" y="670687"/>
                </a:lnTo>
                <a:lnTo>
                  <a:pt x="1025270" y="633349"/>
                </a:lnTo>
                <a:lnTo>
                  <a:pt x="1034542" y="587629"/>
                </a:lnTo>
                <a:lnTo>
                  <a:pt x="1034542" y="117475"/>
                </a:lnTo>
                <a:lnTo>
                  <a:pt x="1025270" y="71755"/>
                </a:lnTo>
                <a:lnTo>
                  <a:pt x="1000125" y="34417"/>
                </a:lnTo>
                <a:lnTo>
                  <a:pt x="962659" y="9271"/>
                </a:lnTo>
                <a:lnTo>
                  <a:pt x="916939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89966" y="2373629"/>
            <a:ext cx="1035050" cy="705485"/>
          </a:xfrm>
          <a:custGeom>
            <a:avLst/>
            <a:gdLst/>
            <a:ahLst/>
            <a:cxnLst/>
            <a:rect l="l" t="t" r="r" b="b"/>
            <a:pathLst>
              <a:path w="1035050" h="705485">
                <a:moveTo>
                  <a:pt x="916940" y="0"/>
                </a:moveTo>
                <a:lnTo>
                  <a:pt x="117576" y="0"/>
                </a:lnTo>
                <a:lnTo>
                  <a:pt x="71831" y="9271"/>
                </a:lnTo>
                <a:lnTo>
                  <a:pt x="34455" y="34417"/>
                </a:lnTo>
                <a:lnTo>
                  <a:pt x="9245" y="71755"/>
                </a:lnTo>
                <a:lnTo>
                  <a:pt x="0" y="117475"/>
                </a:lnTo>
                <a:lnTo>
                  <a:pt x="0" y="587629"/>
                </a:lnTo>
                <a:lnTo>
                  <a:pt x="9245" y="633349"/>
                </a:lnTo>
                <a:lnTo>
                  <a:pt x="34455" y="670687"/>
                </a:lnTo>
                <a:lnTo>
                  <a:pt x="71831" y="695833"/>
                </a:lnTo>
                <a:lnTo>
                  <a:pt x="117576" y="705104"/>
                </a:lnTo>
                <a:lnTo>
                  <a:pt x="916940" y="705104"/>
                </a:lnTo>
                <a:lnTo>
                  <a:pt x="962660" y="695833"/>
                </a:lnTo>
                <a:lnTo>
                  <a:pt x="1000125" y="670687"/>
                </a:lnTo>
                <a:lnTo>
                  <a:pt x="1025271" y="633349"/>
                </a:lnTo>
                <a:lnTo>
                  <a:pt x="1034542" y="587629"/>
                </a:lnTo>
                <a:lnTo>
                  <a:pt x="1034542" y="117475"/>
                </a:lnTo>
                <a:lnTo>
                  <a:pt x="1025271" y="71755"/>
                </a:lnTo>
                <a:lnTo>
                  <a:pt x="1000125" y="34417"/>
                </a:lnTo>
                <a:lnTo>
                  <a:pt x="962660" y="9271"/>
                </a:lnTo>
                <a:lnTo>
                  <a:pt x="9169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9966" y="2373629"/>
            <a:ext cx="1035050" cy="705485"/>
          </a:xfrm>
          <a:custGeom>
            <a:avLst/>
            <a:gdLst/>
            <a:ahLst/>
            <a:cxnLst/>
            <a:rect l="l" t="t" r="r" b="b"/>
            <a:pathLst>
              <a:path w="1035050" h="705485">
                <a:moveTo>
                  <a:pt x="0" y="117475"/>
                </a:moveTo>
                <a:lnTo>
                  <a:pt x="9245" y="71755"/>
                </a:lnTo>
                <a:lnTo>
                  <a:pt x="34455" y="34417"/>
                </a:lnTo>
                <a:lnTo>
                  <a:pt x="71831" y="9271"/>
                </a:lnTo>
                <a:lnTo>
                  <a:pt x="117576" y="0"/>
                </a:lnTo>
                <a:lnTo>
                  <a:pt x="916940" y="0"/>
                </a:lnTo>
                <a:lnTo>
                  <a:pt x="962660" y="9271"/>
                </a:lnTo>
                <a:lnTo>
                  <a:pt x="1000125" y="34417"/>
                </a:lnTo>
                <a:lnTo>
                  <a:pt x="1025271" y="71755"/>
                </a:lnTo>
                <a:lnTo>
                  <a:pt x="1034542" y="117475"/>
                </a:lnTo>
                <a:lnTo>
                  <a:pt x="1034542" y="587629"/>
                </a:lnTo>
                <a:lnTo>
                  <a:pt x="1025271" y="633349"/>
                </a:lnTo>
                <a:lnTo>
                  <a:pt x="1000125" y="670687"/>
                </a:lnTo>
                <a:lnTo>
                  <a:pt x="962660" y="695833"/>
                </a:lnTo>
                <a:lnTo>
                  <a:pt x="916940" y="705104"/>
                </a:lnTo>
                <a:lnTo>
                  <a:pt x="117576" y="705104"/>
                </a:lnTo>
                <a:lnTo>
                  <a:pt x="71831" y="695833"/>
                </a:lnTo>
                <a:lnTo>
                  <a:pt x="34455" y="670687"/>
                </a:lnTo>
                <a:lnTo>
                  <a:pt x="9245" y="633349"/>
                </a:lnTo>
                <a:lnTo>
                  <a:pt x="0" y="587629"/>
                </a:lnTo>
                <a:lnTo>
                  <a:pt x="0" y="117475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9704" y="2432304"/>
            <a:ext cx="655320" cy="365760"/>
          </a:xfrm>
          <a:custGeom>
            <a:avLst/>
            <a:gdLst/>
            <a:ahLst/>
            <a:cxnLst/>
            <a:rect l="l" t="t" r="r" b="b"/>
            <a:pathLst>
              <a:path w="655319" h="365760">
                <a:moveTo>
                  <a:pt x="0" y="365759"/>
                </a:moveTo>
                <a:lnTo>
                  <a:pt x="655320" y="365759"/>
                </a:lnTo>
                <a:lnTo>
                  <a:pt x="655320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9704" y="2432304"/>
            <a:ext cx="655320" cy="391795"/>
          </a:xfrm>
          <a:custGeom>
            <a:avLst/>
            <a:gdLst/>
            <a:ahLst/>
            <a:cxnLst/>
            <a:rect l="l" t="t" r="r" b="b"/>
            <a:pathLst>
              <a:path w="655319" h="391794">
                <a:moveTo>
                  <a:pt x="0" y="391667"/>
                </a:moveTo>
                <a:lnTo>
                  <a:pt x="655320" y="391667"/>
                </a:lnTo>
                <a:lnTo>
                  <a:pt x="655320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90168" y="2428113"/>
            <a:ext cx="6457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GCS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  antenna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08076" y="2798064"/>
            <a:ext cx="797560" cy="198120"/>
          </a:xfrm>
          <a:custGeom>
            <a:avLst/>
            <a:gdLst/>
            <a:ahLst/>
            <a:cxnLst/>
            <a:rect l="l" t="t" r="r" b="b"/>
            <a:pathLst>
              <a:path w="797560" h="198119">
                <a:moveTo>
                  <a:pt x="0" y="198120"/>
                </a:moveTo>
                <a:lnTo>
                  <a:pt x="797052" y="198120"/>
                </a:lnTo>
                <a:lnTo>
                  <a:pt x="79705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08076" y="2798064"/>
            <a:ext cx="797560" cy="198120"/>
          </a:xfrm>
          <a:custGeom>
            <a:avLst/>
            <a:gdLst/>
            <a:ahLst/>
            <a:cxnLst/>
            <a:rect l="l" t="t" r="r" b="b"/>
            <a:pathLst>
              <a:path w="797560" h="198119">
                <a:moveTo>
                  <a:pt x="0" y="198120"/>
                </a:moveTo>
                <a:lnTo>
                  <a:pt x="797052" y="198120"/>
                </a:lnTo>
                <a:lnTo>
                  <a:pt x="797052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99896" y="2794508"/>
            <a:ext cx="425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200655" y="3564635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89" h="400685">
                <a:moveTo>
                  <a:pt x="944880" y="0"/>
                </a:moveTo>
                <a:lnTo>
                  <a:pt x="66801" y="0"/>
                </a:lnTo>
                <a:lnTo>
                  <a:pt x="40767" y="5206"/>
                </a:lnTo>
                <a:lnTo>
                  <a:pt x="19557" y="19558"/>
                </a:lnTo>
                <a:lnTo>
                  <a:pt x="5206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06" y="359537"/>
                </a:lnTo>
                <a:lnTo>
                  <a:pt x="19557" y="380745"/>
                </a:lnTo>
                <a:lnTo>
                  <a:pt x="40767" y="395096"/>
                </a:lnTo>
                <a:lnTo>
                  <a:pt x="66801" y="400303"/>
                </a:lnTo>
                <a:lnTo>
                  <a:pt x="944880" y="400303"/>
                </a:lnTo>
                <a:lnTo>
                  <a:pt x="970914" y="395096"/>
                </a:lnTo>
                <a:lnTo>
                  <a:pt x="992124" y="380745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8"/>
                </a:lnTo>
                <a:lnTo>
                  <a:pt x="970914" y="5206"/>
                </a:lnTo>
                <a:lnTo>
                  <a:pt x="9448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00655" y="3564635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89" h="400685">
                <a:moveTo>
                  <a:pt x="944880" y="0"/>
                </a:moveTo>
                <a:lnTo>
                  <a:pt x="66801" y="0"/>
                </a:lnTo>
                <a:lnTo>
                  <a:pt x="40767" y="5206"/>
                </a:lnTo>
                <a:lnTo>
                  <a:pt x="19557" y="19558"/>
                </a:lnTo>
                <a:lnTo>
                  <a:pt x="5206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06" y="359537"/>
                </a:lnTo>
                <a:lnTo>
                  <a:pt x="19557" y="380745"/>
                </a:lnTo>
                <a:lnTo>
                  <a:pt x="40767" y="395096"/>
                </a:lnTo>
                <a:lnTo>
                  <a:pt x="66801" y="400303"/>
                </a:lnTo>
                <a:lnTo>
                  <a:pt x="944880" y="400303"/>
                </a:lnTo>
                <a:lnTo>
                  <a:pt x="970914" y="395096"/>
                </a:lnTo>
                <a:lnTo>
                  <a:pt x="992124" y="380745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8"/>
                </a:lnTo>
                <a:lnTo>
                  <a:pt x="970914" y="5206"/>
                </a:lnTo>
                <a:lnTo>
                  <a:pt x="94488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01417" y="3565397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89" h="400685">
                <a:moveTo>
                  <a:pt x="944880" y="0"/>
                </a:moveTo>
                <a:lnTo>
                  <a:pt x="66801" y="0"/>
                </a:lnTo>
                <a:lnTo>
                  <a:pt x="40767" y="5206"/>
                </a:lnTo>
                <a:lnTo>
                  <a:pt x="19557" y="19557"/>
                </a:lnTo>
                <a:lnTo>
                  <a:pt x="5206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06" y="359537"/>
                </a:lnTo>
                <a:lnTo>
                  <a:pt x="19557" y="380745"/>
                </a:lnTo>
                <a:lnTo>
                  <a:pt x="40767" y="395096"/>
                </a:lnTo>
                <a:lnTo>
                  <a:pt x="66801" y="400303"/>
                </a:lnTo>
                <a:lnTo>
                  <a:pt x="944880" y="400303"/>
                </a:lnTo>
                <a:lnTo>
                  <a:pt x="970914" y="395096"/>
                </a:lnTo>
                <a:lnTo>
                  <a:pt x="992124" y="380745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7"/>
                </a:lnTo>
                <a:lnTo>
                  <a:pt x="970914" y="5206"/>
                </a:lnTo>
                <a:lnTo>
                  <a:pt x="9448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201417" y="3565397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89" h="400685">
                <a:moveTo>
                  <a:pt x="0" y="66675"/>
                </a:moveTo>
                <a:lnTo>
                  <a:pt x="5206" y="40766"/>
                </a:lnTo>
                <a:lnTo>
                  <a:pt x="19557" y="19557"/>
                </a:lnTo>
                <a:lnTo>
                  <a:pt x="40767" y="5206"/>
                </a:lnTo>
                <a:lnTo>
                  <a:pt x="66801" y="0"/>
                </a:lnTo>
                <a:lnTo>
                  <a:pt x="944880" y="0"/>
                </a:lnTo>
                <a:lnTo>
                  <a:pt x="970914" y="5206"/>
                </a:lnTo>
                <a:lnTo>
                  <a:pt x="992124" y="19557"/>
                </a:lnTo>
                <a:lnTo>
                  <a:pt x="1006475" y="40766"/>
                </a:lnTo>
                <a:lnTo>
                  <a:pt x="1011682" y="66675"/>
                </a:lnTo>
                <a:lnTo>
                  <a:pt x="1011682" y="333628"/>
                </a:lnTo>
                <a:lnTo>
                  <a:pt x="1006475" y="359537"/>
                </a:lnTo>
                <a:lnTo>
                  <a:pt x="992124" y="380745"/>
                </a:lnTo>
                <a:lnTo>
                  <a:pt x="970914" y="395096"/>
                </a:lnTo>
                <a:lnTo>
                  <a:pt x="944880" y="400303"/>
                </a:lnTo>
                <a:lnTo>
                  <a:pt x="66801" y="400303"/>
                </a:lnTo>
                <a:lnTo>
                  <a:pt x="40767" y="395096"/>
                </a:lnTo>
                <a:lnTo>
                  <a:pt x="19557" y="380745"/>
                </a:lnTo>
                <a:lnTo>
                  <a:pt x="5206" y="359537"/>
                </a:lnTo>
                <a:lnTo>
                  <a:pt x="0" y="333628"/>
                </a:lnTo>
                <a:lnTo>
                  <a:pt x="0" y="66675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439923" y="3564635"/>
            <a:ext cx="668020" cy="381000"/>
          </a:xfrm>
          <a:custGeom>
            <a:avLst/>
            <a:gdLst/>
            <a:ahLst/>
            <a:cxnLst/>
            <a:rect l="l" t="t" r="r" b="b"/>
            <a:pathLst>
              <a:path w="668019" h="381000">
                <a:moveTo>
                  <a:pt x="0" y="381000"/>
                </a:moveTo>
                <a:lnTo>
                  <a:pt x="667512" y="381000"/>
                </a:lnTo>
                <a:lnTo>
                  <a:pt x="667512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439923" y="3564635"/>
            <a:ext cx="668020" cy="381000"/>
          </a:xfrm>
          <a:custGeom>
            <a:avLst/>
            <a:gdLst/>
            <a:ahLst/>
            <a:cxnLst/>
            <a:rect l="l" t="t" r="r" b="b"/>
            <a:pathLst>
              <a:path w="668019" h="381000">
                <a:moveTo>
                  <a:pt x="0" y="381000"/>
                </a:moveTo>
                <a:lnTo>
                  <a:pt x="667512" y="381000"/>
                </a:lnTo>
                <a:lnTo>
                  <a:pt x="667512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2439161" y="3560191"/>
            <a:ext cx="537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dirty="0" sz="1200" spc="-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787651" y="2211323"/>
            <a:ext cx="1589405" cy="789305"/>
          </a:xfrm>
          <a:custGeom>
            <a:avLst/>
            <a:gdLst/>
            <a:ahLst/>
            <a:cxnLst/>
            <a:rect l="l" t="t" r="r" b="b"/>
            <a:pathLst>
              <a:path w="1589404" h="789305">
                <a:moveTo>
                  <a:pt x="1457452" y="0"/>
                </a:moveTo>
                <a:lnTo>
                  <a:pt x="131572" y="0"/>
                </a:lnTo>
                <a:lnTo>
                  <a:pt x="89916" y="6730"/>
                </a:lnTo>
                <a:lnTo>
                  <a:pt x="53848" y="25400"/>
                </a:lnTo>
                <a:lnTo>
                  <a:pt x="25400" y="53848"/>
                </a:lnTo>
                <a:lnTo>
                  <a:pt x="6731" y="89915"/>
                </a:lnTo>
                <a:lnTo>
                  <a:pt x="0" y="131445"/>
                </a:lnTo>
                <a:lnTo>
                  <a:pt x="0" y="657478"/>
                </a:lnTo>
                <a:lnTo>
                  <a:pt x="6731" y="699008"/>
                </a:lnTo>
                <a:lnTo>
                  <a:pt x="25400" y="735076"/>
                </a:lnTo>
                <a:lnTo>
                  <a:pt x="53848" y="763524"/>
                </a:lnTo>
                <a:lnTo>
                  <a:pt x="89916" y="782192"/>
                </a:lnTo>
                <a:lnTo>
                  <a:pt x="131572" y="788924"/>
                </a:lnTo>
                <a:lnTo>
                  <a:pt x="1457452" y="788924"/>
                </a:lnTo>
                <a:lnTo>
                  <a:pt x="1499108" y="782192"/>
                </a:lnTo>
                <a:lnTo>
                  <a:pt x="1535176" y="763524"/>
                </a:lnTo>
                <a:lnTo>
                  <a:pt x="1563624" y="735076"/>
                </a:lnTo>
                <a:lnTo>
                  <a:pt x="1582293" y="699008"/>
                </a:lnTo>
                <a:lnTo>
                  <a:pt x="1589024" y="657478"/>
                </a:lnTo>
                <a:lnTo>
                  <a:pt x="1589024" y="131445"/>
                </a:lnTo>
                <a:lnTo>
                  <a:pt x="1582293" y="89915"/>
                </a:lnTo>
                <a:lnTo>
                  <a:pt x="1563624" y="53848"/>
                </a:lnTo>
                <a:lnTo>
                  <a:pt x="1535176" y="25400"/>
                </a:lnTo>
                <a:lnTo>
                  <a:pt x="1499108" y="6730"/>
                </a:lnTo>
                <a:lnTo>
                  <a:pt x="1457452" y="0"/>
                </a:lnTo>
                <a:close/>
              </a:path>
            </a:pathLst>
          </a:custGeom>
          <a:solidFill>
            <a:srgbClr val="00AEEE">
              <a:alpha val="9803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788414" y="2212085"/>
            <a:ext cx="1589405" cy="789305"/>
          </a:xfrm>
          <a:custGeom>
            <a:avLst/>
            <a:gdLst/>
            <a:ahLst/>
            <a:cxnLst/>
            <a:rect l="l" t="t" r="r" b="b"/>
            <a:pathLst>
              <a:path w="1589404" h="789305">
                <a:moveTo>
                  <a:pt x="1457452" y="0"/>
                </a:moveTo>
                <a:lnTo>
                  <a:pt x="131572" y="0"/>
                </a:lnTo>
                <a:lnTo>
                  <a:pt x="89916" y="6730"/>
                </a:lnTo>
                <a:lnTo>
                  <a:pt x="53848" y="25400"/>
                </a:lnTo>
                <a:lnTo>
                  <a:pt x="25400" y="53848"/>
                </a:lnTo>
                <a:lnTo>
                  <a:pt x="6731" y="89915"/>
                </a:lnTo>
                <a:lnTo>
                  <a:pt x="0" y="131444"/>
                </a:lnTo>
                <a:lnTo>
                  <a:pt x="0" y="657478"/>
                </a:lnTo>
                <a:lnTo>
                  <a:pt x="6731" y="699008"/>
                </a:lnTo>
                <a:lnTo>
                  <a:pt x="25400" y="735076"/>
                </a:lnTo>
                <a:lnTo>
                  <a:pt x="53848" y="763524"/>
                </a:lnTo>
                <a:lnTo>
                  <a:pt x="89916" y="782192"/>
                </a:lnTo>
                <a:lnTo>
                  <a:pt x="131572" y="788924"/>
                </a:lnTo>
                <a:lnTo>
                  <a:pt x="1457452" y="788924"/>
                </a:lnTo>
                <a:lnTo>
                  <a:pt x="1499108" y="782192"/>
                </a:lnTo>
                <a:lnTo>
                  <a:pt x="1535176" y="763524"/>
                </a:lnTo>
                <a:lnTo>
                  <a:pt x="1563624" y="735076"/>
                </a:lnTo>
                <a:lnTo>
                  <a:pt x="1582293" y="699008"/>
                </a:lnTo>
                <a:lnTo>
                  <a:pt x="1589024" y="657478"/>
                </a:lnTo>
                <a:lnTo>
                  <a:pt x="1589024" y="131444"/>
                </a:lnTo>
                <a:lnTo>
                  <a:pt x="1582293" y="89915"/>
                </a:lnTo>
                <a:lnTo>
                  <a:pt x="1563624" y="53848"/>
                </a:lnTo>
                <a:lnTo>
                  <a:pt x="1535176" y="25400"/>
                </a:lnTo>
                <a:lnTo>
                  <a:pt x="1499108" y="6730"/>
                </a:lnTo>
                <a:lnTo>
                  <a:pt x="145745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788414" y="2212085"/>
            <a:ext cx="1589405" cy="789305"/>
          </a:xfrm>
          <a:custGeom>
            <a:avLst/>
            <a:gdLst/>
            <a:ahLst/>
            <a:cxnLst/>
            <a:rect l="l" t="t" r="r" b="b"/>
            <a:pathLst>
              <a:path w="1589404" h="789305">
                <a:moveTo>
                  <a:pt x="0" y="131444"/>
                </a:moveTo>
                <a:lnTo>
                  <a:pt x="6731" y="89915"/>
                </a:lnTo>
                <a:lnTo>
                  <a:pt x="25400" y="53848"/>
                </a:lnTo>
                <a:lnTo>
                  <a:pt x="53848" y="25400"/>
                </a:lnTo>
                <a:lnTo>
                  <a:pt x="89916" y="6730"/>
                </a:lnTo>
                <a:lnTo>
                  <a:pt x="131572" y="0"/>
                </a:lnTo>
                <a:lnTo>
                  <a:pt x="1457452" y="0"/>
                </a:lnTo>
                <a:lnTo>
                  <a:pt x="1499108" y="6730"/>
                </a:lnTo>
                <a:lnTo>
                  <a:pt x="1535176" y="25400"/>
                </a:lnTo>
                <a:lnTo>
                  <a:pt x="1563624" y="53848"/>
                </a:lnTo>
                <a:lnTo>
                  <a:pt x="1582293" y="89915"/>
                </a:lnTo>
                <a:lnTo>
                  <a:pt x="1589024" y="131444"/>
                </a:lnTo>
                <a:lnTo>
                  <a:pt x="1589024" y="657478"/>
                </a:lnTo>
                <a:lnTo>
                  <a:pt x="1582293" y="699008"/>
                </a:lnTo>
                <a:lnTo>
                  <a:pt x="1563624" y="735076"/>
                </a:lnTo>
                <a:lnTo>
                  <a:pt x="1535176" y="763524"/>
                </a:lnTo>
                <a:lnTo>
                  <a:pt x="1499108" y="782192"/>
                </a:lnTo>
                <a:lnTo>
                  <a:pt x="1457452" y="788924"/>
                </a:lnTo>
                <a:lnTo>
                  <a:pt x="131572" y="788924"/>
                </a:lnTo>
                <a:lnTo>
                  <a:pt x="89916" y="782192"/>
                </a:lnTo>
                <a:lnTo>
                  <a:pt x="53848" y="763524"/>
                </a:lnTo>
                <a:lnTo>
                  <a:pt x="25400" y="735076"/>
                </a:lnTo>
                <a:lnTo>
                  <a:pt x="6731" y="699008"/>
                </a:lnTo>
                <a:lnTo>
                  <a:pt x="0" y="657478"/>
                </a:lnTo>
                <a:lnTo>
                  <a:pt x="0" y="131444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877567" y="2287523"/>
            <a:ext cx="1588135" cy="789305"/>
          </a:xfrm>
          <a:custGeom>
            <a:avLst/>
            <a:gdLst/>
            <a:ahLst/>
            <a:cxnLst/>
            <a:rect l="l" t="t" r="r" b="b"/>
            <a:pathLst>
              <a:path w="1588135" h="789305">
                <a:moveTo>
                  <a:pt x="1456308" y="0"/>
                </a:moveTo>
                <a:lnTo>
                  <a:pt x="131571" y="0"/>
                </a:lnTo>
                <a:lnTo>
                  <a:pt x="90043" y="6730"/>
                </a:lnTo>
                <a:lnTo>
                  <a:pt x="53848" y="25400"/>
                </a:lnTo>
                <a:lnTo>
                  <a:pt x="25400" y="53848"/>
                </a:lnTo>
                <a:lnTo>
                  <a:pt x="6731" y="89915"/>
                </a:lnTo>
                <a:lnTo>
                  <a:pt x="0" y="131445"/>
                </a:lnTo>
                <a:lnTo>
                  <a:pt x="0" y="657478"/>
                </a:lnTo>
                <a:lnTo>
                  <a:pt x="6731" y="699008"/>
                </a:lnTo>
                <a:lnTo>
                  <a:pt x="25400" y="735076"/>
                </a:lnTo>
                <a:lnTo>
                  <a:pt x="53848" y="763524"/>
                </a:lnTo>
                <a:lnTo>
                  <a:pt x="90043" y="782192"/>
                </a:lnTo>
                <a:lnTo>
                  <a:pt x="131571" y="788924"/>
                </a:lnTo>
                <a:lnTo>
                  <a:pt x="1456308" y="788924"/>
                </a:lnTo>
                <a:lnTo>
                  <a:pt x="1497837" y="782192"/>
                </a:lnTo>
                <a:lnTo>
                  <a:pt x="1534033" y="763524"/>
                </a:lnTo>
                <a:lnTo>
                  <a:pt x="1562481" y="735076"/>
                </a:lnTo>
                <a:lnTo>
                  <a:pt x="1581149" y="699008"/>
                </a:lnTo>
                <a:lnTo>
                  <a:pt x="1587881" y="657478"/>
                </a:lnTo>
                <a:lnTo>
                  <a:pt x="1587881" y="131445"/>
                </a:lnTo>
                <a:lnTo>
                  <a:pt x="1581149" y="89915"/>
                </a:lnTo>
                <a:lnTo>
                  <a:pt x="1562481" y="53848"/>
                </a:lnTo>
                <a:lnTo>
                  <a:pt x="1534033" y="25400"/>
                </a:lnTo>
                <a:lnTo>
                  <a:pt x="1497837" y="6730"/>
                </a:lnTo>
                <a:lnTo>
                  <a:pt x="1456308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878329" y="2288285"/>
            <a:ext cx="1588135" cy="789305"/>
          </a:xfrm>
          <a:custGeom>
            <a:avLst/>
            <a:gdLst/>
            <a:ahLst/>
            <a:cxnLst/>
            <a:rect l="l" t="t" r="r" b="b"/>
            <a:pathLst>
              <a:path w="1588135" h="789305">
                <a:moveTo>
                  <a:pt x="0" y="131444"/>
                </a:moveTo>
                <a:lnTo>
                  <a:pt x="6731" y="89915"/>
                </a:lnTo>
                <a:lnTo>
                  <a:pt x="25400" y="53848"/>
                </a:lnTo>
                <a:lnTo>
                  <a:pt x="53847" y="25400"/>
                </a:lnTo>
                <a:lnTo>
                  <a:pt x="90043" y="6730"/>
                </a:lnTo>
                <a:lnTo>
                  <a:pt x="131571" y="0"/>
                </a:lnTo>
                <a:lnTo>
                  <a:pt x="1456308" y="0"/>
                </a:lnTo>
                <a:lnTo>
                  <a:pt x="1497837" y="6730"/>
                </a:lnTo>
                <a:lnTo>
                  <a:pt x="1534033" y="25400"/>
                </a:lnTo>
                <a:lnTo>
                  <a:pt x="1562481" y="53848"/>
                </a:lnTo>
                <a:lnTo>
                  <a:pt x="1581149" y="89915"/>
                </a:lnTo>
                <a:lnTo>
                  <a:pt x="1587881" y="131444"/>
                </a:lnTo>
                <a:lnTo>
                  <a:pt x="1587881" y="657478"/>
                </a:lnTo>
                <a:lnTo>
                  <a:pt x="1581149" y="699008"/>
                </a:lnTo>
                <a:lnTo>
                  <a:pt x="1562481" y="735076"/>
                </a:lnTo>
                <a:lnTo>
                  <a:pt x="1534033" y="763524"/>
                </a:lnTo>
                <a:lnTo>
                  <a:pt x="1497837" y="782192"/>
                </a:lnTo>
                <a:lnTo>
                  <a:pt x="1456308" y="788924"/>
                </a:lnTo>
                <a:lnTo>
                  <a:pt x="131571" y="788924"/>
                </a:lnTo>
                <a:lnTo>
                  <a:pt x="90043" y="782192"/>
                </a:lnTo>
                <a:lnTo>
                  <a:pt x="53847" y="763524"/>
                </a:lnTo>
                <a:lnTo>
                  <a:pt x="25400" y="735076"/>
                </a:lnTo>
                <a:lnTo>
                  <a:pt x="6731" y="699008"/>
                </a:lnTo>
                <a:lnTo>
                  <a:pt x="0" y="657478"/>
                </a:lnTo>
                <a:lnTo>
                  <a:pt x="0" y="131444"/>
                </a:lnTo>
                <a:close/>
              </a:path>
            </a:pathLst>
          </a:custGeom>
          <a:ln w="25908">
            <a:solidFill>
              <a:srgbClr val="F863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2038857" y="2385440"/>
            <a:ext cx="12700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3495" marR="5080" indent="-1143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Collecting</a:t>
            </a:r>
            <a:r>
              <a:rPr dirty="0" sz="12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CanSat,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powering</a:t>
            </a:r>
            <a:r>
              <a:rPr dirty="0" sz="12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12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loading to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rocket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0604" y="1121663"/>
            <a:ext cx="1012190" cy="402590"/>
          </a:xfrm>
          <a:custGeom>
            <a:avLst/>
            <a:gdLst/>
            <a:ahLst/>
            <a:cxnLst/>
            <a:rect l="l" t="t" r="r" b="b"/>
            <a:pathLst>
              <a:path w="1012190" h="402590">
                <a:moveTo>
                  <a:pt x="944638" y="0"/>
                </a:moveTo>
                <a:lnTo>
                  <a:pt x="67043" y="0"/>
                </a:lnTo>
                <a:lnTo>
                  <a:pt x="40944" y="5207"/>
                </a:lnTo>
                <a:lnTo>
                  <a:pt x="19634" y="19558"/>
                </a:lnTo>
                <a:lnTo>
                  <a:pt x="5270" y="40894"/>
                </a:lnTo>
                <a:lnTo>
                  <a:pt x="0" y="67056"/>
                </a:lnTo>
                <a:lnTo>
                  <a:pt x="0" y="335025"/>
                </a:lnTo>
                <a:lnTo>
                  <a:pt x="5270" y="361188"/>
                </a:lnTo>
                <a:lnTo>
                  <a:pt x="19634" y="382524"/>
                </a:lnTo>
                <a:lnTo>
                  <a:pt x="40944" y="396875"/>
                </a:lnTo>
                <a:lnTo>
                  <a:pt x="67043" y="402082"/>
                </a:lnTo>
                <a:lnTo>
                  <a:pt x="944638" y="402082"/>
                </a:lnTo>
                <a:lnTo>
                  <a:pt x="970762" y="396875"/>
                </a:lnTo>
                <a:lnTo>
                  <a:pt x="992060" y="382524"/>
                </a:lnTo>
                <a:lnTo>
                  <a:pt x="1006424" y="361188"/>
                </a:lnTo>
                <a:lnTo>
                  <a:pt x="1011682" y="335025"/>
                </a:lnTo>
                <a:lnTo>
                  <a:pt x="1011682" y="67056"/>
                </a:lnTo>
                <a:lnTo>
                  <a:pt x="1006424" y="40894"/>
                </a:lnTo>
                <a:lnTo>
                  <a:pt x="992060" y="19558"/>
                </a:lnTo>
                <a:lnTo>
                  <a:pt x="970762" y="5207"/>
                </a:lnTo>
                <a:lnTo>
                  <a:pt x="94463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61365" y="1122425"/>
            <a:ext cx="1012190" cy="402590"/>
          </a:xfrm>
          <a:custGeom>
            <a:avLst/>
            <a:gdLst/>
            <a:ahLst/>
            <a:cxnLst/>
            <a:rect l="l" t="t" r="r" b="b"/>
            <a:pathLst>
              <a:path w="1012190" h="402590">
                <a:moveTo>
                  <a:pt x="944638" y="0"/>
                </a:moveTo>
                <a:lnTo>
                  <a:pt x="67043" y="0"/>
                </a:lnTo>
                <a:lnTo>
                  <a:pt x="40944" y="5207"/>
                </a:lnTo>
                <a:lnTo>
                  <a:pt x="19634" y="19558"/>
                </a:lnTo>
                <a:lnTo>
                  <a:pt x="5270" y="40894"/>
                </a:lnTo>
                <a:lnTo>
                  <a:pt x="0" y="67056"/>
                </a:lnTo>
                <a:lnTo>
                  <a:pt x="0" y="335025"/>
                </a:lnTo>
                <a:lnTo>
                  <a:pt x="5270" y="361188"/>
                </a:lnTo>
                <a:lnTo>
                  <a:pt x="19634" y="382524"/>
                </a:lnTo>
                <a:lnTo>
                  <a:pt x="40944" y="396875"/>
                </a:lnTo>
                <a:lnTo>
                  <a:pt x="67043" y="402082"/>
                </a:lnTo>
                <a:lnTo>
                  <a:pt x="944638" y="402082"/>
                </a:lnTo>
                <a:lnTo>
                  <a:pt x="970762" y="396875"/>
                </a:lnTo>
                <a:lnTo>
                  <a:pt x="992060" y="382524"/>
                </a:lnTo>
                <a:lnTo>
                  <a:pt x="1006424" y="361188"/>
                </a:lnTo>
                <a:lnTo>
                  <a:pt x="1011682" y="335025"/>
                </a:lnTo>
                <a:lnTo>
                  <a:pt x="1011682" y="67056"/>
                </a:lnTo>
                <a:lnTo>
                  <a:pt x="1006424" y="40894"/>
                </a:lnTo>
                <a:lnTo>
                  <a:pt x="992060" y="19558"/>
                </a:lnTo>
                <a:lnTo>
                  <a:pt x="970762" y="5207"/>
                </a:lnTo>
                <a:lnTo>
                  <a:pt x="944638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61365" y="1122425"/>
            <a:ext cx="1012190" cy="402590"/>
          </a:xfrm>
          <a:custGeom>
            <a:avLst/>
            <a:gdLst/>
            <a:ahLst/>
            <a:cxnLst/>
            <a:rect l="l" t="t" r="r" b="b"/>
            <a:pathLst>
              <a:path w="1012190" h="402590">
                <a:moveTo>
                  <a:pt x="0" y="67056"/>
                </a:moveTo>
                <a:lnTo>
                  <a:pt x="5270" y="40894"/>
                </a:lnTo>
                <a:lnTo>
                  <a:pt x="19634" y="19558"/>
                </a:lnTo>
                <a:lnTo>
                  <a:pt x="40944" y="5207"/>
                </a:lnTo>
                <a:lnTo>
                  <a:pt x="67043" y="0"/>
                </a:lnTo>
                <a:lnTo>
                  <a:pt x="944638" y="0"/>
                </a:lnTo>
                <a:lnTo>
                  <a:pt x="970762" y="5207"/>
                </a:lnTo>
                <a:lnTo>
                  <a:pt x="992060" y="19558"/>
                </a:lnTo>
                <a:lnTo>
                  <a:pt x="1006424" y="40894"/>
                </a:lnTo>
                <a:lnTo>
                  <a:pt x="1011682" y="67056"/>
                </a:lnTo>
                <a:lnTo>
                  <a:pt x="1011682" y="335025"/>
                </a:lnTo>
                <a:lnTo>
                  <a:pt x="1006424" y="361188"/>
                </a:lnTo>
                <a:lnTo>
                  <a:pt x="992060" y="382524"/>
                </a:lnTo>
                <a:lnTo>
                  <a:pt x="970762" y="396875"/>
                </a:lnTo>
                <a:lnTo>
                  <a:pt x="944638" y="402082"/>
                </a:lnTo>
                <a:lnTo>
                  <a:pt x="67043" y="402082"/>
                </a:lnTo>
                <a:lnTo>
                  <a:pt x="40944" y="396875"/>
                </a:lnTo>
                <a:lnTo>
                  <a:pt x="19634" y="382524"/>
                </a:lnTo>
                <a:lnTo>
                  <a:pt x="5270" y="361188"/>
                </a:lnTo>
                <a:lnTo>
                  <a:pt x="0" y="335025"/>
                </a:lnTo>
                <a:lnTo>
                  <a:pt x="0" y="67056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47472" y="1197863"/>
            <a:ext cx="1009015" cy="400685"/>
          </a:xfrm>
          <a:custGeom>
            <a:avLst/>
            <a:gdLst/>
            <a:ahLst/>
            <a:cxnLst/>
            <a:rect l="l" t="t" r="r" b="b"/>
            <a:pathLst>
              <a:path w="1009015" h="400684">
                <a:moveTo>
                  <a:pt x="941959" y="0"/>
                </a:moveTo>
                <a:lnTo>
                  <a:pt x="66789" y="0"/>
                </a:lnTo>
                <a:lnTo>
                  <a:pt x="40792" y="5207"/>
                </a:lnTo>
                <a:lnTo>
                  <a:pt x="19557" y="19558"/>
                </a:lnTo>
                <a:lnTo>
                  <a:pt x="5245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45" y="359537"/>
                </a:lnTo>
                <a:lnTo>
                  <a:pt x="19557" y="380746"/>
                </a:lnTo>
                <a:lnTo>
                  <a:pt x="40792" y="395097"/>
                </a:lnTo>
                <a:lnTo>
                  <a:pt x="66789" y="400303"/>
                </a:lnTo>
                <a:lnTo>
                  <a:pt x="941959" y="400303"/>
                </a:lnTo>
                <a:lnTo>
                  <a:pt x="967994" y="395097"/>
                </a:lnTo>
                <a:lnTo>
                  <a:pt x="989203" y="380746"/>
                </a:lnTo>
                <a:lnTo>
                  <a:pt x="1003554" y="359537"/>
                </a:lnTo>
                <a:lnTo>
                  <a:pt x="1008761" y="333628"/>
                </a:lnTo>
                <a:lnTo>
                  <a:pt x="1008761" y="66675"/>
                </a:lnTo>
                <a:lnTo>
                  <a:pt x="1003554" y="40766"/>
                </a:lnTo>
                <a:lnTo>
                  <a:pt x="989203" y="19558"/>
                </a:lnTo>
                <a:lnTo>
                  <a:pt x="967994" y="5207"/>
                </a:lnTo>
                <a:lnTo>
                  <a:pt x="941959" y="0"/>
                </a:lnTo>
                <a:close/>
              </a:path>
            </a:pathLst>
          </a:custGeom>
          <a:solidFill>
            <a:srgbClr val="AB62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48234" y="1198625"/>
            <a:ext cx="1009015" cy="400685"/>
          </a:xfrm>
          <a:custGeom>
            <a:avLst/>
            <a:gdLst/>
            <a:ahLst/>
            <a:cxnLst/>
            <a:rect l="l" t="t" r="r" b="b"/>
            <a:pathLst>
              <a:path w="1009015" h="400684">
                <a:moveTo>
                  <a:pt x="941959" y="0"/>
                </a:moveTo>
                <a:lnTo>
                  <a:pt x="66789" y="0"/>
                </a:lnTo>
                <a:lnTo>
                  <a:pt x="40792" y="5207"/>
                </a:lnTo>
                <a:lnTo>
                  <a:pt x="19557" y="19558"/>
                </a:lnTo>
                <a:lnTo>
                  <a:pt x="5245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45" y="359537"/>
                </a:lnTo>
                <a:lnTo>
                  <a:pt x="19557" y="380746"/>
                </a:lnTo>
                <a:lnTo>
                  <a:pt x="40792" y="395097"/>
                </a:lnTo>
                <a:lnTo>
                  <a:pt x="66789" y="400303"/>
                </a:lnTo>
                <a:lnTo>
                  <a:pt x="941959" y="400303"/>
                </a:lnTo>
                <a:lnTo>
                  <a:pt x="967994" y="395097"/>
                </a:lnTo>
                <a:lnTo>
                  <a:pt x="989203" y="380746"/>
                </a:lnTo>
                <a:lnTo>
                  <a:pt x="1003554" y="359537"/>
                </a:lnTo>
                <a:lnTo>
                  <a:pt x="1008760" y="333628"/>
                </a:lnTo>
                <a:lnTo>
                  <a:pt x="1008760" y="66675"/>
                </a:lnTo>
                <a:lnTo>
                  <a:pt x="1003554" y="40766"/>
                </a:lnTo>
                <a:lnTo>
                  <a:pt x="989203" y="19558"/>
                </a:lnTo>
                <a:lnTo>
                  <a:pt x="967994" y="5207"/>
                </a:lnTo>
                <a:lnTo>
                  <a:pt x="9419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48234" y="1198625"/>
            <a:ext cx="1009015" cy="400685"/>
          </a:xfrm>
          <a:custGeom>
            <a:avLst/>
            <a:gdLst/>
            <a:ahLst/>
            <a:cxnLst/>
            <a:rect l="l" t="t" r="r" b="b"/>
            <a:pathLst>
              <a:path w="1009015" h="400684">
                <a:moveTo>
                  <a:pt x="0" y="66675"/>
                </a:moveTo>
                <a:lnTo>
                  <a:pt x="5245" y="40766"/>
                </a:lnTo>
                <a:lnTo>
                  <a:pt x="19557" y="19558"/>
                </a:lnTo>
                <a:lnTo>
                  <a:pt x="40792" y="5207"/>
                </a:lnTo>
                <a:lnTo>
                  <a:pt x="66789" y="0"/>
                </a:lnTo>
                <a:lnTo>
                  <a:pt x="941959" y="0"/>
                </a:lnTo>
                <a:lnTo>
                  <a:pt x="967994" y="5207"/>
                </a:lnTo>
                <a:lnTo>
                  <a:pt x="989203" y="19558"/>
                </a:lnTo>
                <a:lnTo>
                  <a:pt x="1003554" y="40766"/>
                </a:lnTo>
                <a:lnTo>
                  <a:pt x="1008760" y="66675"/>
                </a:lnTo>
                <a:lnTo>
                  <a:pt x="1008760" y="333628"/>
                </a:lnTo>
                <a:lnTo>
                  <a:pt x="1003554" y="359537"/>
                </a:lnTo>
                <a:lnTo>
                  <a:pt x="989203" y="380746"/>
                </a:lnTo>
                <a:lnTo>
                  <a:pt x="967994" y="395097"/>
                </a:lnTo>
                <a:lnTo>
                  <a:pt x="941959" y="400303"/>
                </a:lnTo>
                <a:lnTo>
                  <a:pt x="66789" y="400303"/>
                </a:lnTo>
                <a:lnTo>
                  <a:pt x="40792" y="395097"/>
                </a:lnTo>
                <a:lnTo>
                  <a:pt x="19557" y="380746"/>
                </a:lnTo>
                <a:lnTo>
                  <a:pt x="5245" y="359537"/>
                </a:lnTo>
                <a:lnTo>
                  <a:pt x="0" y="333628"/>
                </a:lnTo>
                <a:lnTo>
                  <a:pt x="0" y="66675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33577" y="1274825"/>
            <a:ext cx="1011555" cy="399415"/>
          </a:xfrm>
          <a:custGeom>
            <a:avLst/>
            <a:gdLst/>
            <a:ahLst/>
            <a:cxnLst/>
            <a:rect l="l" t="t" r="r" b="b"/>
            <a:pathLst>
              <a:path w="1011555" h="399414">
                <a:moveTo>
                  <a:pt x="0" y="66548"/>
                </a:moveTo>
                <a:lnTo>
                  <a:pt x="5232" y="40639"/>
                </a:lnTo>
                <a:lnTo>
                  <a:pt x="19507" y="19558"/>
                </a:lnTo>
                <a:lnTo>
                  <a:pt x="40690" y="5207"/>
                </a:lnTo>
                <a:lnTo>
                  <a:pt x="66611" y="0"/>
                </a:lnTo>
                <a:lnTo>
                  <a:pt x="944753" y="0"/>
                </a:lnTo>
                <a:lnTo>
                  <a:pt x="970660" y="5207"/>
                </a:lnTo>
                <a:lnTo>
                  <a:pt x="991869" y="19558"/>
                </a:lnTo>
                <a:lnTo>
                  <a:pt x="1006221" y="40639"/>
                </a:lnTo>
                <a:lnTo>
                  <a:pt x="1011428" y="66548"/>
                </a:lnTo>
                <a:lnTo>
                  <a:pt x="1011428" y="332613"/>
                </a:lnTo>
                <a:lnTo>
                  <a:pt x="1006221" y="358521"/>
                </a:lnTo>
                <a:lnTo>
                  <a:pt x="991869" y="379602"/>
                </a:lnTo>
                <a:lnTo>
                  <a:pt x="970660" y="393953"/>
                </a:lnTo>
                <a:lnTo>
                  <a:pt x="944753" y="399161"/>
                </a:lnTo>
                <a:lnTo>
                  <a:pt x="66611" y="399161"/>
                </a:lnTo>
                <a:lnTo>
                  <a:pt x="40690" y="393953"/>
                </a:lnTo>
                <a:lnTo>
                  <a:pt x="19507" y="379602"/>
                </a:lnTo>
                <a:lnTo>
                  <a:pt x="5232" y="358521"/>
                </a:lnTo>
                <a:lnTo>
                  <a:pt x="0" y="332613"/>
                </a:lnTo>
                <a:lnTo>
                  <a:pt x="0" y="66548"/>
                </a:lnTo>
                <a:close/>
              </a:path>
            </a:pathLst>
          </a:custGeom>
          <a:ln w="25908">
            <a:solidFill>
              <a:srgbClr val="F863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32816" y="1257300"/>
            <a:ext cx="1010285" cy="399415"/>
          </a:xfrm>
          <a:custGeom>
            <a:avLst/>
            <a:gdLst/>
            <a:ahLst/>
            <a:cxnLst/>
            <a:rect l="l" t="t" r="r" b="b"/>
            <a:pathLst>
              <a:path w="1010285" h="399414">
                <a:moveTo>
                  <a:pt x="943356" y="0"/>
                </a:moveTo>
                <a:lnTo>
                  <a:pt x="66509" y="0"/>
                </a:lnTo>
                <a:lnTo>
                  <a:pt x="40627" y="5207"/>
                </a:lnTo>
                <a:lnTo>
                  <a:pt x="19481" y="19558"/>
                </a:lnTo>
                <a:lnTo>
                  <a:pt x="5232" y="40639"/>
                </a:lnTo>
                <a:lnTo>
                  <a:pt x="0" y="66548"/>
                </a:lnTo>
                <a:lnTo>
                  <a:pt x="0" y="332613"/>
                </a:lnTo>
                <a:lnTo>
                  <a:pt x="5232" y="358521"/>
                </a:lnTo>
                <a:lnTo>
                  <a:pt x="19481" y="379602"/>
                </a:lnTo>
                <a:lnTo>
                  <a:pt x="40627" y="393953"/>
                </a:lnTo>
                <a:lnTo>
                  <a:pt x="66509" y="399161"/>
                </a:lnTo>
                <a:lnTo>
                  <a:pt x="943356" y="399161"/>
                </a:lnTo>
                <a:lnTo>
                  <a:pt x="969264" y="393953"/>
                </a:lnTo>
                <a:lnTo>
                  <a:pt x="990346" y="379602"/>
                </a:lnTo>
                <a:lnTo>
                  <a:pt x="1004697" y="358521"/>
                </a:lnTo>
                <a:lnTo>
                  <a:pt x="1009904" y="332613"/>
                </a:lnTo>
                <a:lnTo>
                  <a:pt x="1009904" y="66548"/>
                </a:lnTo>
                <a:lnTo>
                  <a:pt x="1004697" y="40639"/>
                </a:lnTo>
                <a:lnTo>
                  <a:pt x="990346" y="19558"/>
                </a:lnTo>
                <a:lnTo>
                  <a:pt x="969264" y="5207"/>
                </a:lnTo>
                <a:lnTo>
                  <a:pt x="943356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12063" y="1350263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90" h="400685">
                <a:moveTo>
                  <a:pt x="944880" y="0"/>
                </a:moveTo>
                <a:lnTo>
                  <a:pt x="66789" y="0"/>
                </a:lnTo>
                <a:lnTo>
                  <a:pt x="40792" y="5207"/>
                </a:lnTo>
                <a:lnTo>
                  <a:pt x="19557" y="19558"/>
                </a:lnTo>
                <a:lnTo>
                  <a:pt x="5245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45" y="359537"/>
                </a:lnTo>
                <a:lnTo>
                  <a:pt x="19557" y="380746"/>
                </a:lnTo>
                <a:lnTo>
                  <a:pt x="40792" y="395097"/>
                </a:lnTo>
                <a:lnTo>
                  <a:pt x="66789" y="400303"/>
                </a:lnTo>
                <a:lnTo>
                  <a:pt x="944880" y="400303"/>
                </a:lnTo>
                <a:lnTo>
                  <a:pt x="970914" y="395097"/>
                </a:lnTo>
                <a:lnTo>
                  <a:pt x="992124" y="380746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8"/>
                </a:lnTo>
                <a:lnTo>
                  <a:pt x="970914" y="5207"/>
                </a:lnTo>
                <a:lnTo>
                  <a:pt x="9448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2063" y="1350263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90" h="400685">
                <a:moveTo>
                  <a:pt x="944880" y="0"/>
                </a:moveTo>
                <a:lnTo>
                  <a:pt x="66789" y="0"/>
                </a:lnTo>
                <a:lnTo>
                  <a:pt x="40792" y="5207"/>
                </a:lnTo>
                <a:lnTo>
                  <a:pt x="19557" y="19558"/>
                </a:lnTo>
                <a:lnTo>
                  <a:pt x="5245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45" y="359537"/>
                </a:lnTo>
                <a:lnTo>
                  <a:pt x="19557" y="380746"/>
                </a:lnTo>
                <a:lnTo>
                  <a:pt x="40792" y="395097"/>
                </a:lnTo>
                <a:lnTo>
                  <a:pt x="66789" y="400303"/>
                </a:lnTo>
                <a:lnTo>
                  <a:pt x="944880" y="400303"/>
                </a:lnTo>
                <a:lnTo>
                  <a:pt x="970914" y="395097"/>
                </a:lnTo>
                <a:lnTo>
                  <a:pt x="992124" y="380746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8"/>
                </a:lnTo>
                <a:lnTo>
                  <a:pt x="970914" y="5207"/>
                </a:lnTo>
                <a:lnTo>
                  <a:pt x="944880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2826" y="1351025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90" h="400685">
                <a:moveTo>
                  <a:pt x="944880" y="0"/>
                </a:moveTo>
                <a:lnTo>
                  <a:pt x="66789" y="0"/>
                </a:lnTo>
                <a:lnTo>
                  <a:pt x="40792" y="5207"/>
                </a:lnTo>
                <a:lnTo>
                  <a:pt x="19557" y="19558"/>
                </a:lnTo>
                <a:lnTo>
                  <a:pt x="5245" y="40766"/>
                </a:lnTo>
                <a:lnTo>
                  <a:pt x="0" y="66675"/>
                </a:lnTo>
                <a:lnTo>
                  <a:pt x="0" y="333628"/>
                </a:lnTo>
                <a:lnTo>
                  <a:pt x="5245" y="359537"/>
                </a:lnTo>
                <a:lnTo>
                  <a:pt x="19557" y="380746"/>
                </a:lnTo>
                <a:lnTo>
                  <a:pt x="40792" y="395097"/>
                </a:lnTo>
                <a:lnTo>
                  <a:pt x="66789" y="400303"/>
                </a:lnTo>
                <a:lnTo>
                  <a:pt x="944880" y="400303"/>
                </a:lnTo>
                <a:lnTo>
                  <a:pt x="970914" y="395097"/>
                </a:lnTo>
                <a:lnTo>
                  <a:pt x="992124" y="380746"/>
                </a:lnTo>
                <a:lnTo>
                  <a:pt x="1006475" y="359537"/>
                </a:lnTo>
                <a:lnTo>
                  <a:pt x="1011682" y="333628"/>
                </a:lnTo>
                <a:lnTo>
                  <a:pt x="1011682" y="66675"/>
                </a:lnTo>
                <a:lnTo>
                  <a:pt x="1006475" y="40766"/>
                </a:lnTo>
                <a:lnTo>
                  <a:pt x="992124" y="19558"/>
                </a:lnTo>
                <a:lnTo>
                  <a:pt x="970914" y="5207"/>
                </a:lnTo>
                <a:lnTo>
                  <a:pt x="94488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2826" y="1351025"/>
            <a:ext cx="1012190" cy="400685"/>
          </a:xfrm>
          <a:custGeom>
            <a:avLst/>
            <a:gdLst/>
            <a:ahLst/>
            <a:cxnLst/>
            <a:rect l="l" t="t" r="r" b="b"/>
            <a:pathLst>
              <a:path w="1012190" h="400685">
                <a:moveTo>
                  <a:pt x="0" y="66675"/>
                </a:moveTo>
                <a:lnTo>
                  <a:pt x="5245" y="40766"/>
                </a:lnTo>
                <a:lnTo>
                  <a:pt x="19557" y="19558"/>
                </a:lnTo>
                <a:lnTo>
                  <a:pt x="40792" y="5207"/>
                </a:lnTo>
                <a:lnTo>
                  <a:pt x="66789" y="0"/>
                </a:lnTo>
                <a:lnTo>
                  <a:pt x="944880" y="0"/>
                </a:lnTo>
                <a:lnTo>
                  <a:pt x="970914" y="5207"/>
                </a:lnTo>
                <a:lnTo>
                  <a:pt x="992124" y="19558"/>
                </a:lnTo>
                <a:lnTo>
                  <a:pt x="1006475" y="40766"/>
                </a:lnTo>
                <a:lnTo>
                  <a:pt x="1011682" y="66675"/>
                </a:lnTo>
                <a:lnTo>
                  <a:pt x="1011682" y="333628"/>
                </a:lnTo>
                <a:lnTo>
                  <a:pt x="1006475" y="359537"/>
                </a:lnTo>
                <a:lnTo>
                  <a:pt x="992124" y="380746"/>
                </a:lnTo>
                <a:lnTo>
                  <a:pt x="970914" y="395097"/>
                </a:lnTo>
                <a:lnTo>
                  <a:pt x="944880" y="400303"/>
                </a:lnTo>
                <a:lnTo>
                  <a:pt x="66789" y="400303"/>
                </a:lnTo>
                <a:lnTo>
                  <a:pt x="40792" y="395097"/>
                </a:lnTo>
                <a:lnTo>
                  <a:pt x="19557" y="380746"/>
                </a:lnTo>
                <a:lnTo>
                  <a:pt x="5245" y="359537"/>
                </a:lnTo>
                <a:lnTo>
                  <a:pt x="0" y="333628"/>
                </a:lnTo>
                <a:lnTo>
                  <a:pt x="0" y="66675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41604" y="1533144"/>
            <a:ext cx="753110" cy="196850"/>
          </a:xfrm>
          <a:custGeom>
            <a:avLst/>
            <a:gdLst/>
            <a:ahLst/>
            <a:cxnLst/>
            <a:rect l="l" t="t" r="r" b="b"/>
            <a:pathLst>
              <a:path w="753110" h="196850">
                <a:moveTo>
                  <a:pt x="0" y="196596"/>
                </a:moveTo>
                <a:lnTo>
                  <a:pt x="752856" y="196596"/>
                </a:lnTo>
                <a:lnTo>
                  <a:pt x="752856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41604" y="1533144"/>
            <a:ext cx="753110" cy="196850"/>
          </a:xfrm>
          <a:custGeom>
            <a:avLst/>
            <a:gdLst/>
            <a:ahLst/>
            <a:cxnLst/>
            <a:rect l="l" t="t" r="r" b="b"/>
            <a:pathLst>
              <a:path w="753110" h="196850">
                <a:moveTo>
                  <a:pt x="0" y="196596"/>
                </a:moveTo>
                <a:lnTo>
                  <a:pt x="752856" y="196596"/>
                </a:lnTo>
                <a:lnTo>
                  <a:pt x="752856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654507" y="1528698"/>
            <a:ext cx="738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dirty="0" sz="1200" spc="-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04087" y="1376172"/>
            <a:ext cx="626745" cy="198120"/>
          </a:xfrm>
          <a:custGeom>
            <a:avLst/>
            <a:gdLst/>
            <a:ahLst/>
            <a:cxnLst/>
            <a:rect l="l" t="t" r="r" b="b"/>
            <a:pathLst>
              <a:path w="626744" h="198119">
                <a:moveTo>
                  <a:pt x="0" y="198120"/>
                </a:moveTo>
                <a:lnTo>
                  <a:pt x="626363" y="198120"/>
                </a:lnTo>
                <a:lnTo>
                  <a:pt x="626363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04087" y="1376172"/>
            <a:ext cx="626745" cy="198120"/>
          </a:xfrm>
          <a:custGeom>
            <a:avLst/>
            <a:gdLst/>
            <a:ahLst/>
            <a:cxnLst/>
            <a:rect l="l" t="t" r="r" b="b"/>
            <a:pathLst>
              <a:path w="626744" h="198119">
                <a:moveTo>
                  <a:pt x="0" y="198120"/>
                </a:moveTo>
                <a:lnTo>
                  <a:pt x="626363" y="198120"/>
                </a:lnTo>
                <a:lnTo>
                  <a:pt x="626363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716381" y="1371727"/>
            <a:ext cx="614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Arrival</a:t>
            </a:r>
            <a:r>
              <a:rPr dirty="0" sz="1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133600" y="1068324"/>
            <a:ext cx="1033144" cy="705485"/>
          </a:xfrm>
          <a:custGeom>
            <a:avLst/>
            <a:gdLst/>
            <a:ahLst/>
            <a:cxnLst/>
            <a:rect l="l" t="t" r="r" b="b"/>
            <a:pathLst>
              <a:path w="1033144" h="705485">
                <a:moveTo>
                  <a:pt x="915162" y="0"/>
                </a:moveTo>
                <a:lnTo>
                  <a:pt x="117601" y="0"/>
                </a:lnTo>
                <a:lnTo>
                  <a:pt x="71755" y="9271"/>
                </a:lnTo>
                <a:lnTo>
                  <a:pt x="34417" y="34416"/>
                </a:lnTo>
                <a:lnTo>
                  <a:pt x="9270" y="71754"/>
                </a:lnTo>
                <a:lnTo>
                  <a:pt x="0" y="117475"/>
                </a:lnTo>
                <a:lnTo>
                  <a:pt x="0" y="587628"/>
                </a:lnTo>
                <a:lnTo>
                  <a:pt x="9270" y="633349"/>
                </a:lnTo>
                <a:lnTo>
                  <a:pt x="34417" y="670687"/>
                </a:lnTo>
                <a:lnTo>
                  <a:pt x="71755" y="695833"/>
                </a:lnTo>
                <a:lnTo>
                  <a:pt x="117601" y="705103"/>
                </a:lnTo>
                <a:lnTo>
                  <a:pt x="915162" y="705103"/>
                </a:lnTo>
                <a:lnTo>
                  <a:pt x="961008" y="695833"/>
                </a:lnTo>
                <a:lnTo>
                  <a:pt x="998347" y="670687"/>
                </a:lnTo>
                <a:lnTo>
                  <a:pt x="1023493" y="633349"/>
                </a:lnTo>
                <a:lnTo>
                  <a:pt x="1032763" y="587628"/>
                </a:lnTo>
                <a:lnTo>
                  <a:pt x="1032763" y="117475"/>
                </a:lnTo>
                <a:lnTo>
                  <a:pt x="1023493" y="71754"/>
                </a:lnTo>
                <a:lnTo>
                  <a:pt x="998347" y="34416"/>
                </a:lnTo>
                <a:lnTo>
                  <a:pt x="961008" y="9271"/>
                </a:lnTo>
                <a:lnTo>
                  <a:pt x="91516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133600" y="1068324"/>
            <a:ext cx="1033144" cy="705485"/>
          </a:xfrm>
          <a:custGeom>
            <a:avLst/>
            <a:gdLst/>
            <a:ahLst/>
            <a:cxnLst/>
            <a:rect l="l" t="t" r="r" b="b"/>
            <a:pathLst>
              <a:path w="1033144" h="705485">
                <a:moveTo>
                  <a:pt x="915162" y="0"/>
                </a:moveTo>
                <a:lnTo>
                  <a:pt x="117601" y="0"/>
                </a:lnTo>
                <a:lnTo>
                  <a:pt x="71755" y="9271"/>
                </a:lnTo>
                <a:lnTo>
                  <a:pt x="34417" y="34416"/>
                </a:lnTo>
                <a:lnTo>
                  <a:pt x="9270" y="71754"/>
                </a:lnTo>
                <a:lnTo>
                  <a:pt x="0" y="117475"/>
                </a:lnTo>
                <a:lnTo>
                  <a:pt x="0" y="587628"/>
                </a:lnTo>
                <a:lnTo>
                  <a:pt x="9270" y="633349"/>
                </a:lnTo>
                <a:lnTo>
                  <a:pt x="34417" y="670687"/>
                </a:lnTo>
                <a:lnTo>
                  <a:pt x="71755" y="695833"/>
                </a:lnTo>
                <a:lnTo>
                  <a:pt x="117601" y="705103"/>
                </a:lnTo>
                <a:lnTo>
                  <a:pt x="915162" y="705103"/>
                </a:lnTo>
                <a:lnTo>
                  <a:pt x="961008" y="695833"/>
                </a:lnTo>
                <a:lnTo>
                  <a:pt x="998347" y="670687"/>
                </a:lnTo>
                <a:lnTo>
                  <a:pt x="1023493" y="633349"/>
                </a:lnTo>
                <a:lnTo>
                  <a:pt x="1032763" y="587628"/>
                </a:lnTo>
                <a:lnTo>
                  <a:pt x="1032763" y="117475"/>
                </a:lnTo>
                <a:lnTo>
                  <a:pt x="1023493" y="71754"/>
                </a:lnTo>
                <a:lnTo>
                  <a:pt x="998347" y="34416"/>
                </a:lnTo>
                <a:lnTo>
                  <a:pt x="961008" y="9271"/>
                </a:lnTo>
                <a:lnTo>
                  <a:pt x="915162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134361" y="1069086"/>
            <a:ext cx="1033144" cy="705485"/>
          </a:xfrm>
          <a:custGeom>
            <a:avLst/>
            <a:gdLst/>
            <a:ahLst/>
            <a:cxnLst/>
            <a:rect l="l" t="t" r="r" b="b"/>
            <a:pathLst>
              <a:path w="1033144" h="705485">
                <a:moveTo>
                  <a:pt x="915162" y="0"/>
                </a:moveTo>
                <a:lnTo>
                  <a:pt x="117601" y="0"/>
                </a:lnTo>
                <a:lnTo>
                  <a:pt x="71755" y="9271"/>
                </a:lnTo>
                <a:lnTo>
                  <a:pt x="34417" y="34416"/>
                </a:lnTo>
                <a:lnTo>
                  <a:pt x="9270" y="71754"/>
                </a:lnTo>
                <a:lnTo>
                  <a:pt x="0" y="117475"/>
                </a:lnTo>
                <a:lnTo>
                  <a:pt x="0" y="587628"/>
                </a:lnTo>
                <a:lnTo>
                  <a:pt x="9270" y="633349"/>
                </a:lnTo>
                <a:lnTo>
                  <a:pt x="34417" y="670687"/>
                </a:lnTo>
                <a:lnTo>
                  <a:pt x="71755" y="695833"/>
                </a:lnTo>
                <a:lnTo>
                  <a:pt x="117601" y="705103"/>
                </a:lnTo>
                <a:lnTo>
                  <a:pt x="915162" y="705103"/>
                </a:lnTo>
                <a:lnTo>
                  <a:pt x="961008" y="695833"/>
                </a:lnTo>
                <a:lnTo>
                  <a:pt x="998346" y="670687"/>
                </a:lnTo>
                <a:lnTo>
                  <a:pt x="1023493" y="633349"/>
                </a:lnTo>
                <a:lnTo>
                  <a:pt x="1032763" y="587628"/>
                </a:lnTo>
                <a:lnTo>
                  <a:pt x="1032763" y="117475"/>
                </a:lnTo>
                <a:lnTo>
                  <a:pt x="1023493" y="71754"/>
                </a:lnTo>
                <a:lnTo>
                  <a:pt x="998346" y="34416"/>
                </a:lnTo>
                <a:lnTo>
                  <a:pt x="961008" y="9271"/>
                </a:lnTo>
                <a:lnTo>
                  <a:pt x="91516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134361" y="1069086"/>
            <a:ext cx="1033144" cy="705485"/>
          </a:xfrm>
          <a:custGeom>
            <a:avLst/>
            <a:gdLst/>
            <a:ahLst/>
            <a:cxnLst/>
            <a:rect l="l" t="t" r="r" b="b"/>
            <a:pathLst>
              <a:path w="1033144" h="705485">
                <a:moveTo>
                  <a:pt x="0" y="117475"/>
                </a:moveTo>
                <a:lnTo>
                  <a:pt x="9270" y="71754"/>
                </a:lnTo>
                <a:lnTo>
                  <a:pt x="34417" y="34416"/>
                </a:lnTo>
                <a:lnTo>
                  <a:pt x="71755" y="9271"/>
                </a:lnTo>
                <a:lnTo>
                  <a:pt x="117601" y="0"/>
                </a:lnTo>
                <a:lnTo>
                  <a:pt x="915162" y="0"/>
                </a:lnTo>
                <a:lnTo>
                  <a:pt x="961008" y="9271"/>
                </a:lnTo>
                <a:lnTo>
                  <a:pt x="998346" y="34416"/>
                </a:lnTo>
                <a:lnTo>
                  <a:pt x="1023493" y="71754"/>
                </a:lnTo>
                <a:lnTo>
                  <a:pt x="1032763" y="117475"/>
                </a:lnTo>
                <a:lnTo>
                  <a:pt x="1032763" y="587628"/>
                </a:lnTo>
                <a:lnTo>
                  <a:pt x="1023493" y="633349"/>
                </a:lnTo>
                <a:lnTo>
                  <a:pt x="998346" y="670687"/>
                </a:lnTo>
                <a:lnTo>
                  <a:pt x="961008" y="695833"/>
                </a:lnTo>
                <a:lnTo>
                  <a:pt x="915162" y="705103"/>
                </a:lnTo>
                <a:lnTo>
                  <a:pt x="117601" y="705103"/>
                </a:lnTo>
                <a:lnTo>
                  <a:pt x="71755" y="695833"/>
                </a:lnTo>
                <a:lnTo>
                  <a:pt x="34417" y="670687"/>
                </a:lnTo>
                <a:lnTo>
                  <a:pt x="9270" y="633349"/>
                </a:lnTo>
                <a:lnTo>
                  <a:pt x="0" y="587628"/>
                </a:lnTo>
                <a:lnTo>
                  <a:pt x="0" y="117475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342388" y="1129283"/>
            <a:ext cx="617220" cy="182880"/>
          </a:xfrm>
          <a:custGeom>
            <a:avLst/>
            <a:gdLst/>
            <a:ahLst/>
            <a:cxnLst/>
            <a:rect l="l" t="t" r="r" b="b"/>
            <a:pathLst>
              <a:path w="617219" h="182880">
                <a:moveTo>
                  <a:pt x="0" y="182880"/>
                </a:moveTo>
                <a:lnTo>
                  <a:pt x="617219" y="182880"/>
                </a:lnTo>
                <a:lnTo>
                  <a:pt x="617219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342388" y="1129283"/>
            <a:ext cx="617220" cy="196850"/>
          </a:xfrm>
          <a:custGeom>
            <a:avLst/>
            <a:gdLst/>
            <a:ahLst/>
            <a:cxnLst/>
            <a:rect l="l" t="t" r="r" b="b"/>
            <a:pathLst>
              <a:path w="617219" h="196850">
                <a:moveTo>
                  <a:pt x="0" y="196596"/>
                </a:moveTo>
                <a:lnTo>
                  <a:pt x="617219" y="196596"/>
                </a:lnTo>
                <a:lnTo>
                  <a:pt x="617219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269235" y="1312163"/>
            <a:ext cx="763905" cy="182880"/>
          </a:xfrm>
          <a:custGeom>
            <a:avLst/>
            <a:gdLst/>
            <a:ahLst/>
            <a:cxnLst/>
            <a:rect l="l" t="t" r="r" b="b"/>
            <a:pathLst>
              <a:path w="763905" h="182880">
                <a:moveTo>
                  <a:pt x="0" y="182879"/>
                </a:moveTo>
                <a:lnTo>
                  <a:pt x="763524" y="182879"/>
                </a:lnTo>
                <a:lnTo>
                  <a:pt x="763524" y="0"/>
                </a:lnTo>
                <a:lnTo>
                  <a:pt x="0" y="0"/>
                </a:lnTo>
                <a:lnTo>
                  <a:pt x="0" y="1828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269235" y="1312163"/>
            <a:ext cx="763905" cy="196850"/>
          </a:xfrm>
          <a:custGeom>
            <a:avLst/>
            <a:gdLst/>
            <a:ahLst/>
            <a:cxnLst/>
            <a:rect l="l" t="t" r="r" b="b"/>
            <a:pathLst>
              <a:path w="763905" h="196850">
                <a:moveTo>
                  <a:pt x="0" y="196596"/>
                </a:moveTo>
                <a:lnTo>
                  <a:pt x="763524" y="196596"/>
                </a:lnTo>
                <a:lnTo>
                  <a:pt x="763524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273807" y="1495044"/>
            <a:ext cx="754380" cy="196850"/>
          </a:xfrm>
          <a:custGeom>
            <a:avLst/>
            <a:gdLst/>
            <a:ahLst/>
            <a:cxnLst/>
            <a:rect l="l" t="t" r="r" b="b"/>
            <a:pathLst>
              <a:path w="754380" h="196850">
                <a:moveTo>
                  <a:pt x="0" y="196596"/>
                </a:moveTo>
                <a:lnTo>
                  <a:pt x="754380" y="196596"/>
                </a:lnTo>
                <a:lnTo>
                  <a:pt x="754380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273807" y="1495044"/>
            <a:ext cx="754380" cy="196850"/>
          </a:xfrm>
          <a:custGeom>
            <a:avLst/>
            <a:gdLst/>
            <a:ahLst/>
            <a:cxnLst/>
            <a:rect l="l" t="t" r="r" b="b"/>
            <a:pathLst>
              <a:path w="754380" h="196850">
                <a:moveTo>
                  <a:pt x="0" y="196596"/>
                </a:moveTo>
                <a:lnTo>
                  <a:pt x="754380" y="196596"/>
                </a:lnTo>
                <a:lnTo>
                  <a:pt x="754380" y="0"/>
                </a:lnTo>
                <a:lnTo>
                  <a:pt x="0" y="0"/>
                </a:lnTo>
                <a:lnTo>
                  <a:pt x="0" y="196596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2277872" y="1124203"/>
            <a:ext cx="7575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429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Data link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verification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997452" y="3244595"/>
            <a:ext cx="1062355" cy="829310"/>
          </a:xfrm>
          <a:custGeom>
            <a:avLst/>
            <a:gdLst/>
            <a:ahLst/>
            <a:cxnLst/>
            <a:rect l="l" t="t" r="r" b="b"/>
            <a:pathLst>
              <a:path w="1062354" h="829310">
                <a:moveTo>
                  <a:pt x="923544" y="0"/>
                </a:moveTo>
                <a:lnTo>
                  <a:pt x="138302" y="0"/>
                </a:lnTo>
                <a:lnTo>
                  <a:pt x="94614" y="6984"/>
                </a:lnTo>
                <a:lnTo>
                  <a:pt x="56642" y="26669"/>
                </a:lnTo>
                <a:lnTo>
                  <a:pt x="26670" y="56514"/>
                </a:lnTo>
                <a:lnTo>
                  <a:pt x="7112" y="94487"/>
                </a:lnTo>
                <a:lnTo>
                  <a:pt x="0" y="138175"/>
                </a:lnTo>
                <a:lnTo>
                  <a:pt x="0" y="690626"/>
                </a:lnTo>
                <a:lnTo>
                  <a:pt x="7112" y="734313"/>
                </a:lnTo>
                <a:lnTo>
                  <a:pt x="26670" y="772286"/>
                </a:lnTo>
                <a:lnTo>
                  <a:pt x="56642" y="802131"/>
                </a:lnTo>
                <a:lnTo>
                  <a:pt x="94614" y="821816"/>
                </a:lnTo>
                <a:lnTo>
                  <a:pt x="138302" y="828801"/>
                </a:lnTo>
                <a:lnTo>
                  <a:pt x="923544" y="828801"/>
                </a:lnTo>
                <a:lnTo>
                  <a:pt x="967232" y="821816"/>
                </a:lnTo>
                <a:lnTo>
                  <a:pt x="1005205" y="802131"/>
                </a:lnTo>
                <a:lnTo>
                  <a:pt x="1035176" y="772286"/>
                </a:lnTo>
                <a:lnTo>
                  <a:pt x="1054735" y="734313"/>
                </a:lnTo>
                <a:lnTo>
                  <a:pt x="1061847" y="690626"/>
                </a:lnTo>
                <a:lnTo>
                  <a:pt x="1061847" y="138175"/>
                </a:lnTo>
                <a:lnTo>
                  <a:pt x="1054735" y="94487"/>
                </a:lnTo>
                <a:lnTo>
                  <a:pt x="1035176" y="56514"/>
                </a:lnTo>
                <a:lnTo>
                  <a:pt x="1005205" y="26669"/>
                </a:lnTo>
                <a:lnTo>
                  <a:pt x="967232" y="6984"/>
                </a:lnTo>
                <a:lnTo>
                  <a:pt x="9235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997452" y="3244595"/>
            <a:ext cx="1062355" cy="829310"/>
          </a:xfrm>
          <a:custGeom>
            <a:avLst/>
            <a:gdLst/>
            <a:ahLst/>
            <a:cxnLst/>
            <a:rect l="l" t="t" r="r" b="b"/>
            <a:pathLst>
              <a:path w="1062354" h="829310">
                <a:moveTo>
                  <a:pt x="923544" y="0"/>
                </a:moveTo>
                <a:lnTo>
                  <a:pt x="138302" y="0"/>
                </a:lnTo>
                <a:lnTo>
                  <a:pt x="94614" y="6984"/>
                </a:lnTo>
                <a:lnTo>
                  <a:pt x="56642" y="26669"/>
                </a:lnTo>
                <a:lnTo>
                  <a:pt x="26670" y="56514"/>
                </a:lnTo>
                <a:lnTo>
                  <a:pt x="7112" y="94487"/>
                </a:lnTo>
                <a:lnTo>
                  <a:pt x="0" y="138175"/>
                </a:lnTo>
                <a:lnTo>
                  <a:pt x="0" y="690626"/>
                </a:lnTo>
                <a:lnTo>
                  <a:pt x="7112" y="734313"/>
                </a:lnTo>
                <a:lnTo>
                  <a:pt x="26670" y="772286"/>
                </a:lnTo>
                <a:lnTo>
                  <a:pt x="56642" y="802131"/>
                </a:lnTo>
                <a:lnTo>
                  <a:pt x="94614" y="821816"/>
                </a:lnTo>
                <a:lnTo>
                  <a:pt x="138302" y="828801"/>
                </a:lnTo>
                <a:lnTo>
                  <a:pt x="923544" y="828801"/>
                </a:lnTo>
                <a:lnTo>
                  <a:pt x="967232" y="821816"/>
                </a:lnTo>
                <a:lnTo>
                  <a:pt x="1005205" y="802131"/>
                </a:lnTo>
                <a:lnTo>
                  <a:pt x="1035176" y="772286"/>
                </a:lnTo>
                <a:lnTo>
                  <a:pt x="1054735" y="734313"/>
                </a:lnTo>
                <a:lnTo>
                  <a:pt x="1061847" y="690626"/>
                </a:lnTo>
                <a:lnTo>
                  <a:pt x="1061847" y="138175"/>
                </a:lnTo>
                <a:lnTo>
                  <a:pt x="1054735" y="94487"/>
                </a:lnTo>
                <a:lnTo>
                  <a:pt x="1035176" y="56514"/>
                </a:lnTo>
                <a:lnTo>
                  <a:pt x="1005205" y="26669"/>
                </a:lnTo>
                <a:lnTo>
                  <a:pt x="967232" y="6984"/>
                </a:lnTo>
                <a:lnTo>
                  <a:pt x="923544" y="0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998214" y="3245357"/>
            <a:ext cx="1062355" cy="829310"/>
          </a:xfrm>
          <a:custGeom>
            <a:avLst/>
            <a:gdLst/>
            <a:ahLst/>
            <a:cxnLst/>
            <a:rect l="l" t="t" r="r" b="b"/>
            <a:pathLst>
              <a:path w="1062354" h="829310">
                <a:moveTo>
                  <a:pt x="923544" y="0"/>
                </a:moveTo>
                <a:lnTo>
                  <a:pt x="138302" y="0"/>
                </a:lnTo>
                <a:lnTo>
                  <a:pt x="94614" y="6984"/>
                </a:lnTo>
                <a:lnTo>
                  <a:pt x="56641" y="26669"/>
                </a:lnTo>
                <a:lnTo>
                  <a:pt x="26670" y="56514"/>
                </a:lnTo>
                <a:lnTo>
                  <a:pt x="7112" y="94487"/>
                </a:lnTo>
                <a:lnTo>
                  <a:pt x="0" y="138175"/>
                </a:lnTo>
                <a:lnTo>
                  <a:pt x="0" y="690625"/>
                </a:lnTo>
                <a:lnTo>
                  <a:pt x="7112" y="734313"/>
                </a:lnTo>
                <a:lnTo>
                  <a:pt x="26670" y="772286"/>
                </a:lnTo>
                <a:lnTo>
                  <a:pt x="56641" y="802131"/>
                </a:lnTo>
                <a:lnTo>
                  <a:pt x="94614" y="821816"/>
                </a:lnTo>
                <a:lnTo>
                  <a:pt x="138302" y="828801"/>
                </a:lnTo>
                <a:lnTo>
                  <a:pt x="923544" y="828801"/>
                </a:lnTo>
                <a:lnTo>
                  <a:pt x="967232" y="821816"/>
                </a:lnTo>
                <a:lnTo>
                  <a:pt x="1005205" y="802131"/>
                </a:lnTo>
                <a:lnTo>
                  <a:pt x="1035176" y="772286"/>
                </a:lnTo>
                <a:lnTo>
                  <a:pt x="1054735" y="734313"/>
                </a:lnTo>
                <a:lnTo>
                  <a:pt x="1061847" y="690625"/>
                </a:lnTo>
                <a:lnTo>
                  <a:pt x="1061847" y="138175"/>
                </a:lnTo>
                <a:lnTo>
                  <a:pt x="1054735" y="94487"/>
                </a:lnTo>
                <a:lnTo>
                  <a:pt x="1035176" y="56514"/>
                </a:lnTo>
                <a:lnTo>
                  <a:pt x="1005205" y="26669"/>
                </a:lnTo>
                <a:lnTo>
                  <a:pt x="967232" y="6984"/>
                </a:lnTo>
                <a:lnTo>
                  <a:pt x="9235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998214" y="3245357"/>
            <a:ext cx="1062355" cy="829310"/>
          </a:xfrm>
          <a:custGeom>
            <a:avLst/>
            <a:gdLst/>
            <a:ahLst/>
            <a:cxnLst/>
            <a:rect l="l" t="t" r="r" b="b"/>
            <a:pathLst>
              <a:path w="1062354" h="829310">
                <a:moveTo>
                  <a:pt x="0" y="138175"/>
                </a:moveTo>
                <a:lnTo>
                  <a:pt x="7112" y="94487"/>
                </a:lnTo>
                <a:lnTo>
                  <a:pt x="26670" y="56514"/>
                </a:lnTo>
                <a:lnTo>
                  <a:pt x="56641" y="26669"/>
                </a:lnTo>
                <a:lnTo>
                  <a:pt x="94614" y="6984"/>
                </a:lnTo>
                <a:lnTo>
                  <a:pt x="138302" y="0"/>
                </a:lnTo>
                <a:lnTo>
                  <a:pt x="923544" y="0"/>
                </a:lnTo>
                <a:lnTo>
                  <a:pt x="967232" y="6984"/>
                </a:lnTo>
                <a:lnTo>
                  <a:pt x="1005205" y="26669"/>
                </a:lnTo>
                <a:lnTo>
                  <a:pt x="1035176" y="56514"/>
                </a:lnTo>
                <a:lnTo>
                  <a:pt x="1054735" y="94487"/>
                </a:lnTo>
                <a:lnTo>
                  <a:pt x="1061847" y="138175"/>
                </a:lnTo>
                <a:lnTo>
                  <a:pt x="1061847" y="690625"/>
                </a:lnTo>
                <a:lnTo>
                  <a:pt x="1054735" y="734313"/>
                </a:lnTo>
                <a:lnTo>
                  <a:pt x="1035176" y="772286"/>
                </a:lnTo>
                <a:lnTo>
                  <a:pt x="1005205" y="802131"/>
                </a:lnTo>
                <a:lnTo>
                  <a:pt x="967232" y="821816"/>
                </a:lnTo>
                <a:lnTo>
                  <a:pt x="923544" y="828801"/>
                </a:lnTo>
                <a:lnTo>
                  <a:pt x="138302" y="828801"/>
                </a:lnTo>
                <a:lnTo>
                  <a:pt x="94614" y="821816"/>
                </a:lnTo>
                <a:lnTo>
                  <a:pt x="56641" y="802131"/>
                </a:lnTo>
                <a:lnTo>
                  <a:pt x="26670" y="772286"/>
                </a:lnTo>
                <a:lnTo>
                  <a:pt x="7112" y="734313"/>
                </a:lnTo>
                <a:lnTo>
                  <a:pt x="0" y="690625"/>
                </a:lnTo>
                <a:lnTo>
                  <a:pt x="0" y="138175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80332" y="3368040"/>
            <a:ext cx="696595" cy="365760"/>
          </a:xfrm>
          <a:custGeom>
            <a:avLst/>
            <a:gdLst/>
            <a:ahLst/>
            <a:cxnLst/>
            <a:rect l="l" t="t" r="r" b="b"/>
            <a:pathLst>
              <a:path w="696595" h="365760">
                <a:moveTo>
                  <a:pt x="0" y="365760"/>
                </a:moveTo>
                <a:lnTo>
                  <a:pt x="696467" y="365760"/>
                </a:lnTo>
                <a:lnTo>
                  <a:pt x="696467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180332" y="3368040"/>
            <a:ext cx="696595" cy="382905"/>
          </a:xfrm>
          <a:custGeom>
            <a:avLst/>
            <a:gdLst/>
            <a:ahLst/>
            <a:cxnLst/>
            <a:rect l="l" t="t" r="r" b="b"/>
            <a:pathLst>
              <a:path w="696595" h="382904">
                <a:moveTo>
                  <a:pt x="0" y="382524"/>
                </a:moveTo>
                <a:lnTo>
                  <a:pt x="696467" y="382524"/>
                </a:lnTo>
                <a:lnTo>
                  <a:pt x="696467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 txBox="1"/>
          <p:nvPr/>
        </p:nvSpPr>
        <p:spPr>
          <a:xfrm>
            <a:off x="4181347" y="3364229"/>
            <a:ext cx="607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pp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133088" y="3733800"/>
            <a:ext cx="789940" cy="198120"/>
          </a:xfrm>
          <a:custGeom>
            <a:avLst/>
            <a:gdLst/>
            <a:ahLst/>
            <a:cxnLst/>
            <a:rect l="l" t="t" r="r" b="b"/>
            <a:pathLst>
              <a:path w="789939" h="198120">
                <a:moveTo>
                  <a:pt x="0" y="198119"/>
                </a:moveTo>
                <a:lnTo>
                  <a:pt x="789432" y="198119"/>
                </a:lnTo>
                <a:lnTo>
                  <a:pt x="789432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133088" y="3733800"/>
            <a:ext cx="789940" cy="198120"/>
          </a:xfrm>
          <a:custGeom>
            <a:avLst/>
            <a:gdLst/>
            <a:ahLst/>
            <a:cxnLst/>
            <a:rect l="l" t="t" r="r" b="b"/>
            <a:pathLst>
              <a:path w="789939" h="198120">
                <a:moveTo>
                  <a:pt x="0" y="198119"/>
                </a:moveTo>
                <a:lnTo>
                  <a:pt x="789432" y="198119"/>
                </a:lnTo>
                <a:lnTo>
                  <a:pt x="789432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4143883" y="3730244"/>
            <a:ext cx="782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procedures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794759" y="1028700"/>
            <a:ext cx="1275715" cy="810895"/>
          </a:xfrm>
          <a:custGeom>
            <a:avLst/>
            <a:gdLst/>
            <a:ahLst/>
            <a:cxnLst/>
            <a:rect l="l" t="t" r="r" b="b"/>
            <a:pathLst>
              <a:path w="1275714" h="810894">
                <a:moveTo>
                  <a:pt x="1139952" y="0"/>
                </a:moveTo>
                <a:lnTo>
                  <a:pt x="135254" y="0"/>
                </a:lnTo>
                <a:lnTo>
                  <a:pt x="92455" y="6858"/>
                </a:lnTo>
                <a:lnTo>
                  <a:pt x="55372" y="26035"/>
                </a:lnTo>
                <a:lnTo>
                  <a:pt x="26035" y="55245"/>
                </a:lnTo>
                <a:lnTo>
                  <a:pt x="6857" y="92328"/>
                </a:lnTo>
                <a:lnTo>
                  <a:pt x="0" y="135127"/>
                </a:lnTo>
                <a:lnTo>
                  <a:pt x="0" y="675513"/>
                </a:lnTo>
                <a:lnTo>
                  <a:pt x="6857" y="718312"/>
                </a:lnTo>
                <a:lnTo>
                  <a:pt x="26035" y="755396"/>
                </a:lnTo>
                <a:lnTo>
                  <a:pt x="55372" y="784605"/>
                </a:lnTo>
                <a:lnTo>
                  <a:pt x="92455" y="803783"/>
                </a:lnTo>
                <a:lnTo>
                  <a:pt x="135254" y="810640"/>
                </a:lnTo>
                <a:lnTo>
                  <a:pt x="1139952" y="810640"/>
                </a:lnTo>
                <a:lnTo>
                  <a:pt x="1182751" y="803783"/>
                </a:lnTo>
                <a:lnTo>
                  <a:pt x="1219835" y="784605"/>
                </a:lnTo>
                <a:lnTo>
                  <a:pt x="1249172" y="755396"/>
                </a:lnTo>
                <a:lnTo>
                  <a:pt x="1268349" y="718312"/>
                </a:lnTo>
                <a:lnTo>
                  <a:pt x="1275206" y="675513"/>
                </a:lnTo>
                <a:lnTo>
                  <a:pt x="1275206" y="135127"/>
                </a:lnTo>
                <a:lnTo>
                  <a:pt x="1268349" y="92328"/>
                </a:lnTo>
                <a:lnTo>
                  <a:pt x="1249172" y="55245"/>
                </a:lnTo>
                <a:lnTo>
                  <a:pt x="1219835" y="26035"/>
                </a:lnTo>
                <a:lnTo>
                  <a:pt x="1182751" y="6858"/>
                </a:lnTo>
                <a:lnTo>
                  <a:pt x="113995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94759" y="1028700"/>
            <a:ext cx="1275715" cy="810895"/>
          </a:xfrm>
          <a:custGeom>
            <a:avLst/>
            <a:gdLst/>
            <a:ahLst/>
            <a:cxnLst/>
            <a:rect l="l" t="t" r="r" b="b"/>
            <a:pathLst>
              <a:path w="1275714" h="810894">
                <a:moveTo>
                  <a:pt x="1139952" y="0"/>
                </a:moveTo>
                <a:lnTo>
                  <a:pt x="135254" y="0"/>
                </a:lnTo>
                <a:lnTo>
                  <a:pt x="92455" y="6858"/>
                </a:lnTo>
                <a:lnTo>
                  <a:pt x="55372" y="26035"/>
                </a:lnTo>
                <a:lnTo>
                  <a:pt x="26035" y="55245"/>
                </a:lnTo>
                <a:lnTo>
                  <a:pt x="6857" y="92328"/>
                </a:lnTo>
                <a:lnTo>
                  <a:pt x="0" y="135127"/>
                </a:lnTo>
                <a:lnTo>
                  <a:pt x="0" y="675513"/>
                </a:lnTo>
                <a:lnTo>
                  <a:pt x="6857" y="718312"/>
                </a:lnTo>
                <a:lnTo>
                  <a:pt x="26035" y="755396"/>
                </a:lnTo>
                <a:lnTo>
                  <a:pt x="55372" y="784605"/>
                </a:lnTo>
                <a:lnTo>
                  <a:pt x="92455" y="803783"/>
                </a:lnTo>
                <a:lnTo>
                  <a:pt x="135254" y="810640"/>
                </a:lnTo>
                <a:lnTo>
                  <a:pt x="1139952" y="810640"/>
                </a:lnTo>
                <a:lnTo>
                  <a:pt x="1182751" y="803783"/>
                </a:lnTo>
                <a:lnTo>
                  <a:pt x="1219835" y="784605"/>
                </a:lnTo>
                <a:lnTo>
                  <a:pt x="1249172" y="755396"/>
                </a:lnTo>
                <a:lnTo>
                  <a:pt x="1268349" y="718312"/>
                </a:lnTo>
                <a:lnTo>
                  <a:pt x="1275206" y="675513"/>
                </a:lnTo>
                <a:lnTo>
                  <a:pt x="1275206" y="135127"/>
                </a:lnTo>
                <a:lnTo>
                  <a:pt x="1268349" y="92328"/>
                </a:lnTo>
                <a:lnTo>
                  <a:pt x="1249172" y="55245"/>
                </a:lnTo>
                <a:lnTo>
                  <a:pt x="1219835" y="26035"/>
                </a:lnTo>
                <a:lnTo>
                  <a:pt x="1182751" y="6858"/>
                </a:lnTo>
                <a:lnTo>
                  <a:pt x="1139952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795521" y="1029461"/>
            <a:ext cx="1275715" cy="810895"/>
          </a:xfrm>
          <a:custGeom>
            <a:avLst/>
            <a:gdLst/>
            <a:ahLst/>
            <a:cxnLst/>
            <a:rect l="l" t="t" r="r" b="b"/>
            <a:pathLst>
              <a:path w="1275714" h="810894">
                <a:moveTo>
                  <a:pt x="0" y="135127"/>
                </a:moveTo>
                <a:lnTo>
                  <a:pt x="6857" y="92328"/>
                </a:lnTo>
                <a:lnTo>
                  <a:pt x="26035" y="55245"/>
                </a:lnTo>
                <a:lnTo>
                  <a:pt x="55372" y="26035"/>
                </a:lnTo>
                <a:lnTo>
                  <a:pt x="92455" y="6858"/>
                </a:lnTo>
                <a:lnTo>
                  <a:pt x="135254" y="0"/>
                </a:lnTo>
                <a:lnTo>
                  <a:pt x="1139952" y="0"/>
                </a:lnTo>
                <a:lnTo>
                  <a:pt x="1182751" y="6858"/>
                </a:lnTo>
                <a:lnTo>
                  <a:pt x="1219835" y="26035"/>
                </a:lnTo>
                <a:lnTo>
                  <a:pt x="1249172" y="55245"/>
                </a:lnTo>
                <a:lnTo>
                  <a:pt x="1268349" y="92328"/>
                </a:lnTo>
                <a:lnTo>
                  <a:pt x="1275206" y="135127"/>
                </a:lnTo>
                <a:lnTo>
                  <a:pt x="1275206" y="675513"/>
                </a:lnTo>
                <a:lnTo>
                  <a:pt x="1268349" y="718312"/>
                </a:lnTo>
                <a:lnTo>
                  <a:pt x="1249172" y="755396"/>
                </a:lnTo>
                <a:lnTo>
                  <a:pt x="1219835" y="784605"/>
                </a:lnTo>
                <a:lnTo>
                  <a:pt x="1182751" y="803783"/>
                </a:lnTo>
                <a:lnTo>
                  <a:pt x="1139952" y="810640"/>
                </a:lnTo>
                <a:lnTo>
                  <a:pt x="135254" y="810640"/>
                </a:lnTo>
                <a:lnTo>
                  <a:pt x="92455" y="803783"/>
                </a:lnTo>
                <a:lnTo>
                  <a:pt x="55372" y="784605"/>
                </a:lnTo>
                <a:lnTo>
                  <a:pt x="26035" y="755396"/>
                </a:lnTo>
                <a:lnTo>
                  <a:pt x="6857" y="718312"/>
                </a:lnTo>
                <a:lnTo>
                  <a:pt x="0" y="675513"/>
                </a:lnTo>
                <a:lnTo>
                  <a:pt x="0" y="135127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877055" y="1123188"/>
            <a:ext cx="1275715" cy="810895"/>
          </a:xfrm>
          <a:custGeom>
            <a:avLst/>
            <a:gdLst/>
            <a:ahLst/>
            <a:cxnLst/>
            <a:rect l="l" t="t" r="r" b="b"/>
            <a:pathLst>
              <a:path w="1275714" h="810894">
                <a:moveTo>
                  <a:pt x="1139952" y="0"/>
                </a:moveTo>
                <a:lnTo>
                  <a:pt x="135255" y="0"/>
                </a:lnTo>
                <a:lnTo>
                  <a:pt x="92456" y="6858"/>
                </a:lnTo>
                <a:lnTo>
                  <a:pt x="55372" y="26035"/>
                </a:lnTo>
                <a:lnTo>
                  <a:pt x="26035" y="55245"/>
                </a:lnTo>
                <a:lnTo>
                  <a:pt x="6858" y="92328"/>
                </a:lnTo>
                <a:lnTo>
                  <a:pt x="0" y="135127"/>
                </a:lnTo>
                <a:lnTo>
                  <a:pt x="0" y="675513"/>
                </a:lnTo>
                <a:lnTo>
                  <a:pt x="6858" y="718312"/>
                </a:lnTo>
                <a:lnTo>
                  <a:pt x="26035" y="755396"/>
                </a:lnTo>
                <a:lnTo>
                  <a:pt x="55372" y="784606"/>
                </a:lnTo>
                <a:lnTo>
                  <a:pt x="92456" y="803783"/>
                </a:lnTo>
                <a:lnTo>
                  <a:pt x="135255" y="810640"/>
                </a:lnTo>
                <a:lnTo>
                  <a:pt x="1139952" y="810640"/>
                </a:lnTo>
                <a:lnTo>
                  <a:pt x="1182751" y="803783"/>
                </a:lnTo>
                <a:lnTo>
                  <a:pt x="1219835" y="784606"/>
                </a:lnTo>
                <a:lnTo>
                  <a:pt x="1249172" y="755396"/>
                </a:lnTo>
                <a:lnTo>
                  <a:pt x="1268349" y="718312"/>
                </a:lnTo>
                <a:lnTo>
                  <a:pt x="1275207" y="675513"/>
                </a:lnTo>
                <a:lnTo>
                  <a:pt x="1275207" y="135127"/>
                </a:lnTo>
                <a:lnTo>
                  <a:pt x="1268349" y="92328"/>
                </a:lnTo>
                <a:lnTo>
                  <a:pt x="1249172" y="55245"/>
                </a:lnTo>
                <a:lnTo>
                  <a:pt x="1219835" y="26035"/>
                </a:lnTo>
                <a:lnTo>
                  <a:pt x="1182751" y="6858"/>
                </a:lnTo>
                <a:lnTo>
                  <a:pt x="1139952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877817" y="1123950"/>
            <a:ext cx="1275715" cy="810895"/>
          </a:xfrm>
          <a:custGeom>
            <a:avLst/>
            <a:gdLst/>
            <a:ahLst/>
            <a:cxnLst/>
            <a:rect l="l" t="t" r="r" b="b"/>
            <a:pathLst>
              <a:path w="1275714" h="810894">
                <a:moveTo>
                  <a:pt x="0" y="135127"/>
                </a:moveTo>
                <a:lnTo>
                  <a:pt x="6858" y="92328"/>
                </a:lnTo>
                <a:lnTo>
                  <a:pt x="26035" y="55245"/>
                </a:lnTo>
                <a:lnTo>
                  <a:pt x="55372" y="26035"/>
                </a:lnTo>
                <a:lnTo>
                  <a:pt x="92456" y="6858"/>
                </a:lnTo>
                <a:lnTo>
                  <a:pt x="135255" y="0"/>
                </a:lnTo>
                <a:lnTo>
                  <a:pt x="1139952" y="0"/>
                </a:lnTo>
                <a:lnTo>
                  <a:pt x="1182751" y="6858"/>
                </a:lnTo>
                <a:lnTo>
                  <a:pt x="1219835" y="26035"/>
                </a:lnTo>
                <a:lnTo>
                  <a:pt x="1249172" y="55245"/>
                </a:lnTo>
                <a:lnTo>
                  <a:pt x="1268349" y="92328"/>
                </a:lnTo>
                <a:lnTo>
                  <a:pt x="1275207" y="135127"/>
                </a:lnTo>
                <a:lnTo>
                  <a:pt x="1275207" y="675513"/>
                </a:lnTo>
                <a:lnTo>
                  <a:pt x="1268349" y="718312"/>
                </a:lnTo>
                <a:lnTo>
                  <a:pt x="1249172" y="755396"/>
                </a:lnTo>
                <a:lnTo>
                  <a:pt x="1219835" y="784605"/>
                </a:lnTo>
                <a:lnTo>
                  <a:pt x="1182751" y="803783"/>
                </a:lnTo>
                <a:lnTo>
                  <a:pt x="1139952" y="810640"/>
                </a:lnTo>
                <a:lnTo>
                  <a:pt x="135255" y="810640"/>
                </a:lnTo>
                <a:lnTo>
                  <a:pt x="92456" y="803783"/>
                </a:lnTo>
                <a:lnTo>
                  <a:pt x="55372" y="784605"/>
                </a:lnTo>
                <a:lnTo>
                  <a:pt x="26035" y="755396"/>
                </a:lnTo>
                <a:lnTo>
                  <a:pt x="6858" y="718312"/>
                </a:lnTo>
                <a:lnTo>
                  <a:pt x="0" y="675513"/>
                </a:lnTo>
                <a:lnTo>
                  <a:pt x="0" y="135127"/>
                </a:lnTo>
                <a:close/>
              </a:path>
            </a:pathLst>
          </a:custGeom>
          <a:ln w="25908">
            <a:solidFill>
              <a:srgbClr val="F8631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4157853" y="1140714"/>
            <a:ext cx="7251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Taking  rocket</a:t>
            </a:r>
            <a:r>
              <a:rPr dirty="0" sz="12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029836" y="1506728"/>
            <a:ext cx="974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9375" marR="5080" indent="-6731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dirty="0" sz="12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station  to</a:t>
            </a:r>
            <a:r>
              <a:rPr dirty="0" sz="12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launchpad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861815" y="2188464"/>
            <a:ext cx="1260475" cy="841375"/>
          </a:xfrm>
          <a:custGeom>
            <a:avLst/>
            <a:gdLst/>
            <a:ahLst/>
            <a:cxnLst/>
            <a:rect l="l" t="t" r="r" b="b"/>
            <a:pathLst>
              <a:path w="1260475" h="841375">
                <a:moveTo>
                  <a:pt x="1120267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7050"/>
                </a:lnTo>
                <a:lnTo>
                  <a:pt x="26924" y="57403"/>
                </a:lnTo>
                <a:lnTo>
                  <a:pt x="7112" y="95885"/>
                </a:lnTo>
                <a:lnTo>
                  <a:pt x="0" y="140081"/>
                </a:lnTo>
                <a:lnTo>
                  <a:pt x="0" y="700659"/>
                </a:lnTo>
                <a:lnTo>
                  <a:pt x="7112" y="744982"/>
                </a:lnTo>
                <a:lnTo>
                  <a:pt x="26924" y="783463"/>
                </a:lnTo>
                <a:lnTo>
                  <a:pt x="57276" y="813815"/>
                </a:lnTo>
                <a:lnTo>
                  <a:pt x="95631" y="833755"/>
                </a:lnTo>
                <a:lnTo>
                  <a:pt x="139954" y="840866"/>
                </a:lnTo>
                <a:lnTo>
                  <a:pt x="1120267" y="840866"/>
                </a:lnTo>
                <a:lnTo>
                  <a:pt x="1164589" y="833755"/>
                </a:lnTo>
                <a:lnTo>
                  <a:pt x="1202944" y="813815"/>
                </a:lnTo>
                <a:lnTo>
                  <a:pt x="1233297" y="783463"/>
                </a:lnTo>
                <a:lnTo>
                  <a:pt x="1253109" y="744982"/>
                </a:lnTo>
                <a:lnTo>
                  <a:pt x="1260221" y="700659"/>
                </a:lnTo>
                <a:lnTo>
                  <a:pt x="1260221" y="140081"/>
                </a:lnTo>
                <a:lnTo>
                  <a:pt x="1253109" y="95885"/>
                </a:lnTo>
                <a:lnTo>
                  <a:pt x="1233297" y="57403"/>
                </a:lnTo>
                <a:lnTo>
                  <a:pt x="1202944" y="27050"/>
                </a:lnTo>
                <a:lnTo>
                  <a:pt x="1164589" y="7112"/>
                </a:lnTo>
                <a:lnTo>
                  <a:pt x="11202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3861815" y="2188464"/>
            <a:ext cx="1260475" cy="841375"/>
          </a:xfrm>
          <a:custGeom>
            <a:avLst/>
            <a:gdLst/>
            <a:ahLst/>
            <a:cxnLst/>
            <a:rect l="l" t="t" r="r" b="b"/>
            <a:pathLst>
              <a:path w="1260475" h="841375">
                <a:moveTo>
                  <a:pt x="1120267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7050"/>
                </a:lnTo>
                <a:lnTo>
                  <a:pt x="26924" y="57403"/>
                </a:lnTo>
                <a:lnTo>
                  <a:pt x="7112" y="95885"/>
                </a:lnTo>
                <a:lnTo>
                  <a:pt x="0" y="140081"/>
                </a:lnTo>
                <a:lnTo>
                  <a:pt x="0" y="700659"/>
                </a:lnTo>
                <a:lnTo>
                  <a:pt x="7112" y="744982"/>
                </a:lnTo>
                <a:lnTo>
                  <a:pt x="26924" y="783463"/>
                </a:lnTo>
                <a:lnTo>
                  <a:pt x="57276" y="813815"/>
                </a:lnTo>
                <a:lnTo>
                  <a:pt x="95631" y="833755"/>
                </a:lnTo>
                <a:lnTo>
                  <a:pt x="139954" y="840866"/>
                </a:lnTo>
                <a:lnTo>
                  <a:pt x="1120267" y="840866"/>
                </a:lnTo>
                <a:lnTo>
                  <a:pt x="1164589" y="833755"/>
                </a:lnTo>
                <a:lnTo>
                  <a:pt x="1202944" y="813815"/>
                </a:lnTo>
                <a:lnTo>
                  <a:pt x="1233297" y="783463"/>
                </a:lnTo>
                <a:lnTo>
                  <a:pt x="1253109" y="744982"/>
                </a:lnTo>
                <a:lnTo>
                  <a:pt x="1260221" y="700659"/>
                </a:lnTo>
                <a:lnTo>
                  <a:pt x="1260221" y="140081"/>
                </a:lnTo>
                <a:lnTo>
                  <a:pt x="1253109" y="95885"/>
                </a:lnTo>
                <a:lnTo>
                  <a:pt x="1233297" y="57403"/>
                </a:lnTo>
                <a:lnTo>
                  <a:pt x="1202944" y="27050"/>
                </a:lnTo>
                <a:lnTo>
                  <a:pt x="1164589" y="7112"/>
                </a:lnTo>
                <a:lnTo>
                  <a:pt x="1120267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3862578" y="2189226"/>
            <a:ext cx="1260475" cy="841375"/>
          </a:xfrm>
          <a:custGeom>
            <a:avLst/>
            <a:gdLst/>
            <a:ahLst/>
            <a:cxnLst/>
            <a:rect l="l" t="t" r="r" b="b"/>
            <a:pathLst>
              <a:path w="1260475" h="841375">
                <a:moveTo>
                  <a:pt x="1120267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7050"/>
                </a:lnTo>
                <a:lnTo>
                  <a:pt x="26924" y="57403"/>
                </a:lnTo>
                <a:lnTo>
                  <a:pt x="7112" y="95885"/>
                </a:lnTo>
                <a:lnTo>
                  <a:pt x="0" y="140081"/>
                </a:lnTo>
                <a:lnTo>
                  <a:pt x="0" y="700659"/>
                </a:lnTo>
                <a:lnTo>
                  <a:pt x="7112" y="744982"/>
                </a:lnTo>
                <a:lnTo>
                  <a:pt x="26924" y="783463"/>
                </a:lnTo>
                <a:lnTo>
                  <a:pt x="57276" y="813815"/>
                </a:lnTo>
                <a:lnTo>
                  <a:pt x="95631" y="833754"/>
                </a:lnTo>
                <a:lnTo>
                  <a:pt x="139954" y="840866"/>
                </a:lnTo>
                <a:lnTo>
                  <a:pt x="1120267" y="840866"/>
                </a:lnTo>
                <a:lnTo>
                  <a:pt x="1164589" y="833754"/>
                </a:lnTo>
                <a:lnTo>
                  <a:pt x="1202944" y="813815"/>
                </a:lnTo>
                <a:lnTo>
                  <a:pt x="1233297" y="783463"/>
                </a:lnTo>
                <a:lnTo>
                  <a:pt x="1253109" y="744982"/>
                </a:lnTo>
                <a:lnTo>
                  <a:pt x="1260221" y="700659"/>
                </a:lnTo>
                <a:lnTo>
                  <a:pt x="1260221" y="140081"/>
                </a:lnTo>
                <a:lnTo>
                  <a:pt x="1253109" y="95885"/>
                </a:lnTo>
                <a:lnTo>
                  <a:pt x="1233297" y="57403"/>
                </a:lnTo>
                <a:lnTo>
                  <a:pt x="1202944" y="27050"/>
                </a:lnTo>
                <a:lnTo>
                  <a:pt x="1164589" y="7112"/>
                </a:lnTo>
                <a:lnTo>
                  <a:pt x="112026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62578" y="2189226"/>
            <a:ext cx="1260475" cy="841375"/>
          </a:xfrm>
          <a:custGeom>
            <a:avLst/>
            <a:gdLst/>
            <a:ahLst/>
            <a:cxnLst/>
            <a:rect l="l" t="t" r="r" b="b"/>
            <a:pathLst>
              <a:path w="1260475" h="841375">
                <a:moveTo>
                  <a:pt x="0" y="140081"/>
                </a:moveTo>
                <a:lnTo>
                  <a:pt x="7112" y="95885"/>
                </a:lnTo>
                <a:lnTo>
                  <a:pt x="26924" y="57403"/>
                </a:lnTo>
                <a:lnTo>
                  <a:pt x="57276" y="27050"/>
                </a:lnTo>
                <a:lnTo>
                  <a:pt x="95631" y="7112"/>
                </a:lnTo>
                <a:lnTo>
                  <a:pt x="139954" y="0"/>
                </a:lnTo>
                <a:lnTo>
                  <a:pt x="1120267" y="0"/>
                </a:lnTo>
                <a:lnTo>
                  <a:pt x="1164589" y="7112"/>
                </a:lnTo>
                <a:lnTo>
                  <a:pt x="1202944" y="27050"/>
                </a:lnTo>
                <a:lnTo>
                  <a:pt x="1233297" y="57403"/>
                </a:lnTo>
                <a:lnTo>
                  <a:pt x="1253109" y="95885"/>
                </a:lnTo>
                <a:lnTo>
                  <a:pt x="1260221" y="140081"/>
                </a:lnTo>
                <a:lnTo>
                  <a:pt x="1260221" y="700659"/>
                </a:lnTo>
                <a:lnTo>
                  <a:pt x="1253109" y="744982"/>
                </a:lnTo>
                <a:lnTo>
                  <a:pt x="1233297" y="783463"/>
                </a:lnTo>
                <a:lnTo>
                  <a:pt x="1202944" y="813815"/>
                </a:lnTo>
                <a:lnTo>
                  <a:pt x="1164589" y="833754"/>
                </a:lnTo>
                <a:lnTo>
                  <a:pt x="1120267" y="840866"/>
                </a:lnTo>
                <a:lnTo>
                  <a:pt x="139954" y="840866"/>
                </a:lnTo>
                <a:lnTo>
                  <a:pt x="95631" y="833754"/>
                </a:lnTo>
                <a:lnTo>
                  <a:pt x="57276" y="813815"/>
                </a:lnTo>
                <a:lnTo>
                  <a:pt x="26924" y="783463"/>
                </a:lnTo>
                <a:lnTo>
                  <a:pt x="7112" y="744982"/>
                </a:lnTo>
                <a:lnTo>
                  <a:pt x="0" y="700659"/>
                </a:lnTo>
                <a:lnTo>
                  <a:pt x="0" y="140081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95928" y="2225039"/>
            <a:ext cx="989330" cy="391795"/>
          </a:xfrm>
          <a:custGeom>
            <a:avLst/>
            <a:gdLst/>
            <a:ahLst/>
            <a:cxnLst/>
            <a:rect l="l" t="t" r="r" b="b"/>
            <a:pathLst>
              <a:path w="989329" h="391794">
                <a:moveTo>
                  <a:pt x="0" y="391667"/>
                </a:moveTo>
                <a:lnTo>
                  <a:pt x="989076" y="391667"/>
                </a:lnTo>
                <a:lnTo>
                  <a:pt x="989076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95928" y="2225039"/>
            <a:ext cx="989330" cy="391795"/>
          </a:xfrm>
          <a:custGeom>
            <a:avLst/>
            <a:gdLst/>
            <a:ahLst/>
            <a:cxnLst/>
            <a:rect l="l" t="t" r="r" b="b"/>
            <a:pathLst>
              <a:path w="989329" h="391794">
                <a:moveTo>
                  <a:pt x="0" y="391667"/>
                </a:moveTo>
                <a:lnTo>
                  <a:pt x="989076" y="391667"/>
                </a:lnTo>
                <a:lnTo>
                  <a:pt x="989076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76700" y="2590800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391667"/>
                </a:moveTo>
                <a:lnTo>
                  <a:pt x="827531" y="391667"/>
                </a:lnTo>
                <a:lnTo>
                  <a:pt x="827531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076700" y="2590800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391667"/>
                </a:moveTo>
                <a:lnTo>
                  <a:pt x="827531" y="391667"/>
                </a:lnTo>
                <a:lnTo>
                  <a:pt x="827531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4004309" y="2220848"/>
            <a:ext cx="97409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Displaying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dirty="0" sz="12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station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operation</a:t>
            </a:r>
            <a:r>
              <a:rPr dirty="0" sz="12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algn="ctr" marL="9271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2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judge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423915" y="3232404"/>
            <a:ext cx="1388110" cy="839469"/>
          </a:xfrm>
          <a:custGeom>
            <a:avLst/>
            <a:gdLst/>
            <a:ahLst/>
            <a:cxnLst/>
            <a:rect l="l" t="t" r="r" b="b"/>
            <a:pathLst>
              <a:path w="1388109" h="839470">
                <a:moveTo>
                  <a:pt x="1248029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6924"/>
                </a:lnTo>
                <a:lnTo>
                  <a:pt x="27050" y="57276"/>
                </a:lnTo>
                <a:lnTo>
                  <a:pt x="7112" y="95631"/>
                </a:lnTo>
                <a:lnTo>
                  <a:pt x="0" y="139826"/>
                </a:lnTo>
                <a:lnTo>
                  <a:pt x="0" y="699389"/>
                </a:lnTo>
                <a:lnTo>
                  <a:pt x="7112" y="743712"/>
                </a:lnTo>
                <a:lnTo>
                  <a:pt x="27050" y="782066"/>
                </a:lnTo>
                <a:lnTo>
                  <a:pt x="57276" y="812419"/>
                </a:lnTo>
                <a:lnTo>
                  <a:pt x="95631" y="832231"/>
                </a:lnTo>
                <a:lnTo>
                  <a:pt x="139954" y="839343"/>
                </a:lnTo>
                <a:lnTo>
                  <a:pt x="1248029" y="839343"/>
                </a:lnTo>
                <a:lnTo>
                  <a:pt x="1292352" y="832231"/>
                </a:lnTo>
                <a:lnTo>
                  <a:pt x="1330706" y="812419"/>
                </a:lnTo>
                <a:lnTo>
                  <a:pt x="1361059" y="782066"/>
                </a:lnTo>
                <a:lnTo>
                  <a:pt x="1380870" y="743712"/>
                </a:lnTo>
                <a:lnTo>
                  <a:pt x="1387983" y="699389"/>
                </a:lnTo>
                <a:lnTo>
                  <a:pt x="1387983" y="139826"/>
                </a:lnTo>
                <a:lnTo>
                  <a:pt x="1380870" y="95631"/>
                </a:lnTo>
                <a:lnTo>
                  <a:pt x="1361059" y="57276"/>
                </a:lnTo>
                <a:lnTo>
                  <a:pt x="1330706" y="26924"/>
                </a:lnTo>
                <a:lnTo>
                  <a:pt x="1292352" y="7112"/>
                </a:lnTo>
                <a:lnTo>
                  <a:pt x="124802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423915" y="3232404"/>
            <a:ext cx="1388110" cy="839469"/>
          </a:xfrm>
          <a:custGeom>
            <a:avLst/>
            <a:gdLst/>
            <a:ahLst/>
            <a:cxnLst/>
            <a:rect l="l" t="t" r="r" b="b"/>
            <a:pathLst>
              <a:path w="1388109" h="839470">
                <a:moveTo>
                  <a:pt x="1248029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6924"/>
                </a:lnTo>
                <a:lnTo>
                  <a:pt x="27050" y="57276"/>
                </a:lnTo>
                <a:lnTo>
                  <a:pt x="7112" y="95631"/>
                </a:lnTo>
                <a:lnTo>
                  <a:pt x="0" y="139826"/>
                </a:lnTo>
                <a:lnTo>
                  <a:pt x="0" y="699389"/>
                </a:lnTo>
                <a:lnTo>
                  <a:pt x="7112" y="743712"/>
                </a:lnTo>
                <a:lnTo>
                  <a:pt x="27050" y="782066"/>
                </a:lnTo>
                <a:lnTo>
                  <a:pt x="57276" y="812419"/>
                </a:lnTo>
                <a:lnTo>
                  <a:pt x="95631" y="832231"/>
                </a:lnTo>
                <a:lnTo>
                  <a:pt x="139954" y="839343"/>
                </a:lnTo>
                <a:lnTo>
                  <a:pt x="1248029" y="839343"/>
                </a:lnTo>
                <a:lnTo>
                  <a:pt x="1292352" y="832231"/>
                </a:lnTo>
                <a:lnTo>
                  <a:pt x="1330706" y="812419"/>
                </a:lnTo>
                <a:lnTo>
                  <a:pt x="1361059" y="782066"/>
                </a:lnTo>
                <a:lnTo>
                  <a:pt x="1380870" y="743712"/>
                </a:lnTo>
                <a:lnTo>
                  <a:pt x="1387983" y="699389"/>
                </a:lnTo>
                <a:lnTo>
                  <a:pt x="1387983" y="139826"/>
                </a:lnTo>
                <a:lnTo>
                  <a:pt x="1380870" y="95631"/>
                </a:lnTo>
                <a:lnTo>
                  <a:pt x="1361059" y="57276"/>
                </a:lnTo>
                <a:lnTo>
                  <a:pt x="1330706" y="26924"/>
                </a:lnTo>
                <a:lnTo>
                  <a:pt x="1292352" y="7112"/>
                </a:lnTo>
                <a:lnTo>
                  <a:pt x="1248029" y="0"/>
                </a:lnTo>
                <a:close/>
              </a:path>
            </a:pathLst>
          </a:custGeom>
          <a:ln w="9144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424678" y="3233166"/>
            <a:ext cx="1388110" cy="839469"/>
          </a:xfrm>
          <a:custGeom>
            <a:avLst/>
            <a:gdLst/>
            <a:ahLst/>
            <a:cxnLst/>
            <a:rect l="l" t="t" r="r" b="b"/>
            <a:pathLst>
              <a:path w="1388109" h="839470">
                <a:moveTo>
                  <a:pt x="1248028" y="0"/>
                </a:moveTo>
                <a:lnTo>
                  <a:pt x="139954" y="0"/>
                </a:lnTo>
                <a:lnTo>
                  <a:pt x="95631" y="7112"/>
                </a:lnTo>
                <a:lnTo>
                  <a:pt x="57276" y="26924"/>
                </a:lnTo>
                <a:lnTo>
                  <a:pt x="27050" y="57276"/>
                </a:lnTo>
                <a:lnTo>
                  <a:pt x="7112" y="95631"/>
                </a:lnTo>
                <a:lnTo>
                  <a:pt x="0" y="139826"/>
                </a:lnTo>
                <a:lnTo>
                  <a:pt x="0" y="699389"/>
                </a:lnTo>
                <a:lnTo>
                  <a:pt x="7112" y="743712"/>
                </a:lnTo>
                <a:lnTo>
                  <a:pt x="27050" y="782066"/>
                </a:lnTo>
                <a:lnTo>
                  <a:pt x="57276" y="812419"/>
                </a:lnTo>
                <a:lnTo>
                  <a:pt x="95631" y="832231"/>
                </a:lnTo>
                <a:lnTo>
                  <a:pt x="139954" y="839343"/>
                </a:lnTo>
                <a:lnTo>
                  <a:pt x="1248028" y="839343"/>
                </a:lnTo>
                <a:lnTo>
                  <a:pt x="1292352" y="832231"/>
                </a:lnTo>
                <a:lnTo>
                  <a:pt x="1330705" y="812419"/>
                </a:lnTo>
                <a:lnTo>
                  <a:pt x="1361058" y="782066"/>
                </a:lnTo>
                <a:lnTo>
                  <a:pt x="1380871" y="743712"/>
                </a:lnTo>
                <a:lnTo>
                  <a:pt x="1387982" y="699389"/>
                </a:lnTo>
                <a:lnTo>
                  <a:pt x="1387982" y="139826"/>
                </a:lnTo>
                <a:lnTo>
                  <a:pt x="1380871" y="95631"/>
                </a:lnTo>
                <a:lnTo>
                  <a:pt x="1361058" y="57276"/>
                </a:lnTo>
                <a:lnTo>
                  <a:pt x="1330705" y="26924"/>
                </a:lnTo>
                <a:lnTo>
                  <a:pt x="1292352" y="7112"/>
                </a:lnTo>
                <a:lnTo>
                  <a:pt x="124802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424678" y="3233166"/>
            <a:ext cx="1388110" cy="839469"/>
          </a:xfrm>
          <a:custGeom>
            <a:avLst/>
            <a:gdLst/>
            <a:ahLst/>
            <a:cxnLst/>
            <a:rect l="l" t="t" r="r" b="b"/>
            <a:pathLst>
              <a:path w="1388109" h="839470">
                <a:moveTo>
                  <a:pt x="0" y="139826"/>
                </a:moveTo>
                <a:lnTo>
                  <a:pt x="7112" y="95631"/>
                </a:lnTo>
                <a:lnTo>
                  <a:pt x="27050" y="57276"/>
                </a:lnTo>
                <a:lnTo>
                  <a:pt x="57276" y="26924"/>
                </a:lnTo>
                <a:lnTo>
                  <a:pt x="95631" y="7112"/>
                </a:lnTo>
                <a:lnTo>
                  <a:pt x="139954" y="0"/>
                </a:lnTo>
                <a:lnTo>
                  <a:pt x="1248028" y="0"/>
                </a:lnTo>
                <a:lnTo>
                  <a:pt x="1292352" y="7112"/>
                </a:lnTo>
                <a:lnTo>
                  <a:pt x="1330705" y="26924"/>
                </a:lnTo>
                <a:lnTo>
                  <a:pt x="1361058" y="57276"/>
                </a:lnTo>
                <a:lnTo>
                  <a:pt x="1380871" y="95631"/>
                </a:lnTo>
                <a:lnTo>
                  <a:pt x="1387982" y="139826"/>
                </a:lnTo>
                <a:lnTo>
                  <a:pt x="1387982" y="699389"/>
                </a:lnTo>
                <a:lnTo>
                  <a:pt x="1380871" y="743712"/>
                </a:lnTo>
                <a:lnTo>
                  <a:pt x="1361058" y="782066"/>
                </a:lnTo>
                <a:lnTo>
                  <a:pt x="1330705" y="812419"/>
                </a:lnTo>
                <a:lnTo>
                  <a:pt x="1292352" y="832231"/>
                </a:lnTo>
                <a:lnTo>
                  <a:pt x="1248028" y="839343"/>
                </a:lnTo>
                <a:lnTo>
                  <a:pt x="139954" y="839343"/>
                </a:lnTo>
                <a:lnTo>
                  <a:pt x="95631" y="832231"/>
                </a:lnTo>
                <a:lnTo>
                  <a:pt x="57276" y="812419"/>
                </a:lnTo>
                <a:lnTo>
                  <a:pt x="27050" y="782066"/>
                </a:lnTo>
                <a:lnTo>
                  <a:pt x="7112" y="743712"/>
                </a:lnTo>
                <a:lnTo>
                  <a:pt x="0" y="699389"/>
                </a:lnTo>
                <a:lnTo>
                  <a:pt x="0" y="139826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561076" y="2404872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994282" y="0"/>
                </a:moveTo>
                <a:lnTo>
                  <a:pt x="104139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139" y="624839"/>
                </a:lnTo>
                <a:lnTo>
                  <a:pt x="994282" y="624839"/>
                </a:lnTo>
                <a:lnTo>
                  <a:pt x="1034796" y="616712"/>
                </a:lnTo>
                <a:lnTo>
                  <a:pt x="1067943" y="594360"/>
                </a:lnTo>
                <a:lnTo>
                  <a:pt x="1090295" y="561213"/>
                </a:lnTo>
                <a:lnTo>
                  <a:pt x="1098423" y="520700"/>
                </a:lnTo>
                <a:lnTo>
                  <a:pt x="1098423" y="104139"/>
                </a:lnTo>
                <a:lnTo>
                  <a:pt x="1090295" y="63626"/>
                </a:lnTo>
                <a:lnTo>
                  <a:pt x="1067943" y="30479"/>
                </a:lnTo>
                <a:lnTo>
                  <a:pt x="1034796" y="8127"/>
                </a:lnTo>
                <a:lnTo>
                  <a:pt x="99428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561076" y="2404872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994282" y="0"/>
                </a:moveTo>
                <a:lnTo>
                  <a:pt x="104139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139" y="624839"/>
                </a:lnTo>
                <a:lnTo>
                  <a:pt x="994282" y="624839"/>
                </a:lnTo>
                <a:lnTo>
                  <a:pt x="1034796" y="616712"/>
                </a:lnTo>
                <a:lnTo>
                  <a:pt x="1067943" y="594360"/>
                </a:lnTo>
                <a:lnTo>
                  <a:pt x="1090295" y="561213"/>
                </a:lnTo>
                <a:lnTo>
                  <a:pt x="1098423" y="520700"/>
                </a:lnTo>
                <a:lnTo>
                  <a:pt x="1098423" y="104139"/>
                </a:lnTo>
                <a:lnTo>
                  <a:pt x="1090295" y="63626"/>
                </a:lnTo>
                <a:lnTo>
                  <a:pt x="1067943" y="30479"/>
                </a:lnTo>
                <a:lnTo>
                  <a:pt x="1034796" y="8127"/>
                </a:lnTo>
                <a:lnTo>
                  <a:pt x="994282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564885" y="2405633"/>
            <a:ext cx="1100455" cy="624840"/>
          </a:xfrm>
          <a:custGeom>
            <a:avLst/>
            <a:gdLst/>
            <a:ahLst/>
            <a:cxnLst/>
            <a:rect l="l" t="t" r="r" b="b"/>
            <a:pathLst>
              <a:path w="1100454" h="624839">
                <a:moveTo>
                  <a:pt x="995680" y="0"/>
                </a:moveTo>
                <a:lnTo>
                  <a:pt x="104266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266" y="624839"/>
                </a:lnTo>
                <a:lnTo>
                  <a:pt x="995680" y="624839"/>
                </a:lnTo>
                <a:lnTo>
                  <a:pt x="1036319" y="616712"/>
                </a:lnTo>
                <a:lnTo>
                  <a:pt x="1069466" y="594360"/>
                </a:lnTo>
                <a:lnTo>
                  <a:pt x="1091818" y="561213"/>
                </a:lnTo>
                <a:lnTo>
                  <a:pt x="1099946" y="520700"/>
                </a:lnTo>
                <a:lnTo>
                  <a:pt x="1099946" y="104139"/>
                </a:lnTo>
                <a:lnTo>
                  <a:pt x="1091818" y="63626"/>
                </a:lnTo>
                <a:lnTo>
                  <a:pt x="1069466" y="30479"/>
                </a:lnTo>
                <a:lnTo>
                  <a:pt x="1036319" y="8127"/>
                </a:lnTo>
                <a:lnTo>
                  <a:pt x="995680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564885" y="2405633"/>
            <a:ext cx="1100455" cy="624840"/>
          </a:xfrm>
          <a:custGeom>
            <a:avLst/>
            <a:gdLst/>
            <a:ahLst/>
            <a:cxnLst/>
            <a:rect l="l" t="t" r="r" b="b"/>
            <a:pathLst>
              <a:path w="1100454" h="624839">
                <a:moveTo>
                  <a:pt x="0" y="104139"/>
                </a:moveTo>
                <a:lnTo>
                  <a:pt x="8127" y="63626"/>
                </a:lnTo>
                <a:lnTo>
                  <a:pt x="30479" y="30479"/>
                </a:lnTo>
                <a:lnTo>
                  <a:pt x="63626" y="8127"/>
                </a:lnTo>
                <a:lnTo>
                  <a:pt x="104266" y="0"/>
                </a:lnTo>
                <a:lnTo>
                  <a:pt x="995680" y="0"/>
                </a:lnTo>
                <a:lnTo>
                  <a:pt x="1036319" y="8127"/>
                </a:lnTo>
                <a:lnTo>
                  <a:pt x="1069466" y="30479"/>
                </a:lnTo>
                <a:lnTo>
                  <a:pt x="1091818" y="63626"/>
                </a:lnTo>
                <a:lnTo>
                  <a:pt x="1099946" y="104139"/>
                </a:lnTo>
                <a:lnTo>
                  <a:pt x="1099946" y="520700"/>
                </a:lnTo>
                <a:lnTo>
                  <a:pt x="1091818" y="561213"/>
                </a:lnTo>
                <a:lnTo>
                  <a:pt x="1069466" y="594360"/>
                </a:lnTo>
                <a:lnTo>
                  <a:pt x="1036319" y="616712"/>
                </a:lnTo>
                <a:lnTo>
                  <a:pt x="995680" y="624839"/>
                </a:lnTo>
                <a:lnTo>
                  <a:pt x="104266" y="624839"/>
                </a:lnTo>
                <a:lnTo>
                  <a:pt x="63626" y="616712"/>
                </a:lnTo>
                <a:lnTo>
                  <a:pt x="30479" y="594360"/>
                </a:lnTo>
                <a:lnTo>
                  <a:pt x="8127" y="561213"/>
                </a:lnTo>
                <a:lnTo>
                  <a:pt x="0" y="520700"/>
                </a:lnTo>
                <a:lnTo>
                  <a:pt x="0" y="104139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 txBox="1"/>
          <p:nvPr/>
        </p:nvSpPr>
        <p:spPr>
          <a:xfrm>
            <a:off x="5721222" y="2540000"/>
            <a:ext cx="791210" cy="39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Rec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Probe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567171" y="1126236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994282" y="0"/>
                </a:moveTo>
                <a:lnTo>
                  <a:pt x="104139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139" y="624839"/>
                </a:lnTo>
                <a:lnTo>
                  <a:pt x="994282" y="624839"/>
                </a:lnTo>
                <a:lnTo>
                  <a:pt x="1034796" y="616712"/>
                </a:lnTo>
                <a:lnTo>
                  <a:pt x="1067943" y="594360"/>
                </a:lnTo>
                <a:lnTo>
                  <a:pt x="1090295" y="561213"/>
                </a:lnTo>
                <a:lnTo>
                  <a:pt x="1098423" y="520700"/>
                </a:lnTo>
                <a:lnTo>
                  <a:pt x="1098423" y="104139"/>
                </a:lnTo>
                <a:lnTo>
                  <a:pt x="1090295" y="63626"/>
                </a:lnTo>
                <a:lnTo>
                  <a:pt x="1067943" y="30479"/>
                </a:lnTo>
                <a:lnTo>
                  <a:pt x="1034796" y="8127"/>
                </a:lnTo>
                <a:lnTo>
                  <a:pt x="994282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567171" y="1126236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994282" y="0"/>
                </a:moveTo>
                <a:lnTo>
                  <a:pt x="104139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139" y="624839"/>
                </a:lnTo>
                <a:lnTo>
                  <a:pt x="994282" y="624839"/>
                </a:lnTo>
                <a:lnTo>
                  <a:pt x="1034796" y="616712"/>
                </a:lnTo>
                <a:lnTo>
                  <a:pt x="1067943" y="594360"/>
                </a:lnTo>
                <a:lnTo>
                  <a:pt x="1090295" y="561213"/>
                </a:lnTo>
                <a:lnTo>
                  <a:pt x="1098423" y="520700"/>
                </a:lnTo>
                <a:lnTo>
                  <a:pt x="1098423" y="104139"/>
                </a:lnTo>
                <a:lnTo>
                  <a:pt x="1090295" y="63626"/>
                </a:lnTo>
                <a:lnTo>
                  <a:pt x="1067943" y="30479"/>
                </a:lnTo>
                <a:lnTo>
                  <a:pt x="1034796" y="8127"/>
                </a:lnTo>
                <a:lnTo>
                  <a:pt x="994282" y="0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5567934" y="1126997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994283" y="0"/>
                </a:moveTo>
                <a:lnTo>
                  <a:pt x="104139" y="0"/>
                </a:lnTo>
                <a:lnTo>
                  <a:pt x="63626" y="8127"/>
                </a:lnTo>
                <a:lnTo>
                  <a:pt x="30479" y="30479"/>
                </a:lnTo>
                <a:lnTo>
                  <a:pt x="8127" y="63626"/>
                </a:lnTo>
                <a:lnTo>
                  <a:pt x="0" y="104139"/>
                </a:lnTo>
                <a:lnTo>
                  <a:pt x="0" y="520700"/>
                </a:lnTo>
                <a:lnTo>
                  <a:pt x="8127" y="561213"/>
                </a:lnTo>
                <a:lnTo>
                  <a:pt x="30479" y="594360"/>
                </a:lnTo>
                <a:lnTo>
                  <a:pt x="63626" y="616712"/>
                </a:lnTo>
                <a:lnTo>
                  <a:pt x="104139" y="624839"/>
                </a:lnTo>
                <a:lnTo>
                  <a:pt x="994283" y="624839"/>
                </a:lnTo>
                <a:lnTo>
                  <a:pt x="1034795" y="616712"/>
                </a:lnTo>
                <a:lnTo>
                  <a:pt x="1067942" y="594360"/>
                </a:lnTo>
                <a:lnTo>
                  <a:pt x="1090294" y="561213"/>
                </a:lnTo>
                <a:lnTo>
                  <a:pt x="1098422" y="520700"/>
                </a:lnTo>
                <a:lnTo>
                  <a:pt x="1098422" y="104139"/>
                </a:lnTo>
                <a:lnTo>
                  <a:pt x="1090294" y="63626"/>
                </a:lnTo>
                <a:lnTo>
                  <a:pt x="1067942" y="30479"/>
                </a:lnTo>
                <a:lnTo>
                  <a:pt x="1034795" y="8127"/>
                </a:lnTo>
                <a:lnTo>
                  <a:pt x="994283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5567934" y="1126997"/>
            <a:ext cx="1098550" cy="624840"/>
          </a:xfrm>
          <a:custGeom>
            <a:avLst/>
            <a:gdLst/>
            <a:ahLst/>
            <a:cxnLst/>
            <a:rect l="l" t="t" r="r" b="b"/>
            <a:pathLst>
              <a:path w="1098550" h="624839">
                <a:moveTo>
                  <a:pt x="0" y="104139"/>
                </a:moveTo>
                <a:lnTo>
                  <a:pt x="8127" y="63626"/>
                </a:lnTo>
                <a:lnTo>
                  <a:pt x="30479" y="30479"/>
                </a:lnTo>
                <a:lnTo>
                  <a:pt x="63626" y="8127"/>
                </a:lnTo>
                <a:lnTo>
                  <a:pt x="104139" y="0"/>
                </a:lnTo>
                <a:lnTo>
                  <a:pt x="994283" y="0"/>
                </a:lnTo>
                <a:lnTo>
                  <a:pt x="1034795" y="8127"/>
                </a:lnTo>
                <a:lnTo>
                  <a:pt x="1067942" y="30479"/>
                </a:lnTo>
                <a:lnTo>
                  <a:pt x="1090294" y="63626"/>
                </a:lnTo>
                <a:lnTo>
                  <a:pt x="1098422" y="104139"/>
                </a:lnTo>
                <a:lnTo>
                  <a:pt x="1098422" y="520700"/>
                </a:lnTo>
                <a:lnTo>
                  <a:pt x="1090294" y="561213"/>
                </a:lnTo>
                <a:lnTo>
                  <a:pt x="1067942" y="594360"/>
                </a:lnTo>
                <a:lnTo>
                  <a:pt x="1034795" y="616712"/>
                </a:lnTo>
                <a:lnTo>
                  <a:pt x="994283" y="624839"/>
                </a:lnTo>
                <a:lnTo>
                  <a:pt x="104139" y="624839"/>
                </a:lnTo>
                <a:lnTo>
                  <a:pt x="63626" y="616712"/>
                </a:lnTo>
                <a:lnTo>
                  <a:pt x="30479" y="594360"/>
                </a:lnTo>
                <a:lnTo>
                  <a:pt x="8127" y="561213"/>
                </a:lnTo>
                <a:lnTo>
                  <a:pt x="0" y="520700"/>
                </a:lnTo>
                <a:lnTo>
                  <a:pt x="0" y="104139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5689091" y="1147572"/>
            <a:ext cx="853440" cy="391795"/>
          </a:xfrm>
          <a:custGeom>
            <a:avLst/>
            <a:gdLst/>
            <a:ahLst/>
            <a:cxnLst/>
            <a:rect l="l" t="t" r="r" b="b"/>
            <a:pathLst>
              <a:path w="853440" h="391794">
                <a:moveTo>
                  <a:pt x="0" y="391667"/>
                </a:moveTo>
                <a:lnTo>
                  <a:pt x="853439" y="391667"/>
                </a:lnTo>
                <a:lnTo>
                  <a:pt x="853439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689091" y="1147572"/>
            <a:ext cx="853440" cy="391795"/>
          </a:xfrm>
          <a:custGeom>
            <a:avLst/>
            <a:gdLst/>
            <a:ahLst/>
            <a:cxnLst/>
            <a:rect l="l" t="t" r="r" b="b"/>
            <a:pathLst>
              <a:path w="853440" h="391794">
                <a:moveTo>
                  <a:pt x="0" y="391667"/>
                </a:moveTo>
                <a:lnTo>
                  <a:pt x="853439" y="391667"/>
                </a:lnTo>
                <a:lnTo>
                  <a:pt x="853439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699759" y="1513332"/>
            <a:ext cx="830580" cy="198120"/>
          </a:xfrm>
          <a:custGeom>
            <a:avLst/>
            <a:gdLst/>
            <a:ahLst/>
            <a:cxnLst/>
            <a:rect l="l" t="t" r="r" b="b"/>
            <a:pathLst>
              <a:path w="830579" h="198119">
                <a:moveTo>
                  <a:pt x="0" y="198120"/>
                </a:moveTo>
                <a:lnTo>
                  <a:pt x="830580" y="198120"/>
                </a:lnTo>
                <a:lnTo>
                  <a:pt x="830580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699759" y="1513332"/>
            <a:ext cx="830580" cy="198120"/>
          </a:xfrm>
          <a:custGeom>
            <a:avLst/>
            <a:gdLst/>
            <a:ahLst/>
            <a:cxnLst/>
            <a:rect l="l" t="t" r="r" b="b"/>
            <a:pathLst>
              <a:path w="830579" h="198119">
                <a:moveTo>
                  <a:pt x="0" y="198120"/>
                </a:moveTo>
                <a:lnTo>
                  <a:pt x="830580" y="198120"/>
                </a:lnTo>
                <a:lnTo>
                  <a:pt x="830580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5695315" y="1143761"/>
            <a:ext cx="84201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dirty="0" sz="12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sure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field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scores</a:t>
            </a:r>
            <a:r>
              <a:rPr dirty="0" sz="12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filled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101840" y="1083563"/>
            <a:ext cx="1223645" cy="640080"/>
          </a:xfrm>
          <a:custGeom>
            <a:avLst/>
            <a:gdLst/>
            <a:ahLst/>
            <a:cxnLst/>
            <a:rect l="l" t="t" r="r" b="b"/>
            <a:pathLst>
              <a:path w="1223645" h="640080">
                <a:moveTo>
                  <a:pt x="1116583" y="0"/>
                </a:moveTo>
                <a:lnTo>
                  <a:pt x="106679" y="0"/>
                </a:lnTo>
                <a:lnTo>
                  <a:pt x="65150" y="8382"/>
                </a:lnTo>
                <a:lnTo>
                  <a:pt x="31241" y="31241"/>
                </a:lnTo>
                <a:lnTo>
                  <a:pt x="8381" y="65150"/>
                </a:lnTo>
                <a:lnTo>
                  <a:pt x="0" y="106680"/>
                </a:lnTo>
                <a:lnTo>
                  <a:pt x="0" y="533400"/>
                </a:lnTo>
                <a:lnTo>
                  <a:pt x="8381" y="574928"/>
                </a:lnTo>
                <a:lnTo>
                  <a:pt x="31241" y="608838"/>
                </a:lnTo>
                <a:lnTo>
                  <a:pt x="65150" y="631698"/>
                </a:lnTo>
                <a:lnTo>
                  <a:pt x="106679" y="640080"/>
                </a:lnTo>
                <a:lnTo>
                  <a:pt x="1116583" y="640080"/>
                </a:lnTo>
                <a:lnTo>
                  <a:pt x="1158112" y="631698"/>
                </a:lnTo>
                <a:lnTo>
                  <a:pt x="1192021" y="608838"/>
                </a:lnTo>
                <a:lnTo>
                  <a:pt x="1214881" y="574928"/>
                </a:lnTo>
                <a:lnTo>
                  <a:pt x="1223263" y="533400"/>
                </a:lnTo>
                <a:lnTo>
                  <a:pt x="1223263" y="106680"/>
                </a:lnTo>
                <a:lnTo>
                  <a:pt x="1214881" y="65150"/>
                </a:lnTo>
                <a:lnTo>
                  <a:pt x="1192021" y="31241"/>
                </a:lnTo>
                <a:lnTo>
                  <a:pt x="1158112" y="8382"/>
                </a:lnTo>
                <a:lnTo>
                  <a:pt x="111658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101840" y="1083563"/>
            <a:ext cx="1223645" cy="640080"/>
          </a:xfrm>
          <a:custGeom>
            <a:avLst/>
            <a:gdLst/>
            <a:ahLst/>
            <a:cxnLst/>
            <a:rect l="l" t="t" r="r" b="b"/>
            <a:pathLst>
              <a:path w="1223645" h="640080">
                <a:moveTo>
                  <a:pt x="1116583" y="0"/>
                </a:moveTo>
                <a:lnTo>
                  <a:pt x="106679" y="0"/>
                </a:lnTo>
                <a:lnTo>
                  <a:pt x="65150" y="8382"/>
                </a:lnTo>
                <a:lnTo>
                  <a:pt x="31241" y="31241"/>
                </a:lnTo>
                <a:lnTo>
                  <a:pt x="8381" y="65150"/>
                </a:lnTo>
                <a:lnTo>
                  <a:pt x="0" y="106680"/>
                </a:lnTo>
                <a:lnTo>
                  <a:pt x="0" y="533400"/>
                </a:lnTo>
                <a:lnTo>
                  <a:pt x="8381" y="574928"/>
                </a:lnTo>
                <a:lnTo>
                  <a:pt x="31241" y="608838"/>
                </a:lnTo>
                <a:lnTo>
                  <a:pt x="65150" y="631698"/>
                </a:lnTo>
                <a:lnTo>
                  <a:pt x="106679" y="640080"/>
                </a:lnTo>
                <a:lnTo>
                  <a:pt x="1116583" y="640080"/>
                </a:lnTo>
                <a:lnTo>
                  <a:pt x="1158112" y="631698"/>
                </a:lnTo>
                <a:lnTo>
                  <a:pt x="1192021" y="608838"/>
                </a:lnTo>
                <a:lnTo>
                  <a:pt x="1214881" y="574928"/>
                </a:lnTo>
                <a:lnTo>
                  <a:pt x="1223263" y="533400"/>
                </a:lnTo>
                <a:lnTo>
                  <a:pt x="1223263" y="106680"/>
                </a:lnTo>
                <a:lnTo>
                  <a:pt x="1214881" y="65150"/>
                </a:lnTo>
                <a:lnTo>
                  <a:pt x="1192021" y="31241"/>
                </a:lnTo>
                <a:lnTo>
                  <a:pt x="1158112" y="8382"/>
                </a:lnTo>
                <a:lnTo>
                  <a:pt x="1116583" y="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102602" y="1084325"/>
            <a:ext cx="1223645" cy="640080"/>
          </a:xfrm>
          <a:custGeom>
            <a:avLst/>
            <a:gdLst/>
            <a:ahLst/>
            <a:cxnLst/>
            <a:rect l="l" t="t" r="r" b="b"/>
            <a:pathLst>
              <a:path w="1223645" h="640080">
                <a:moveTo>
                  <a:pt x="1116583" y="0"/>
                </a:moveTo>
                <a:lnTo>
                  <a:pt x="106679" y="0"/>
                </a:lnTo>
                <a:lnTo>
                  <a:pt x="65150" y="8382"/>
                </a:lnTo>
                <a:lnTo>
                  <a:pt x="31242" y="31241"/>
                </a:lnTo>
                <a:lnTo>
                  <a:pt x="8381" y="65150"/>
                </a:lnTo>
                <a:lnTo>
                  <a:pt x="0" y="106679"/>
                </a:lnTo>
                <a:lnTo>
                  <a:pt x="0" y="533400"/>
                </a:lnTo>
                <a:lnTo>
                  <a:pt x="8381" y="574928"/>
                </a:lnTo>
                <a:lnTo>
                  <a:pt x="31242" y="608838"/>
                </a:lnTo>
                <a:lnTo>
                  <a:pt x="65150" y="631698"/>
                </a:lnTo>
                <a:lnTo>
                  <a:pt x="106679" y="640079"/>
                </a:lnTo>
                <a:lnTo>
                  <a:pt x="1116583" y="640079"/>
                </a:lnTo>
                <a:lnTo>
                  <a:pt x="1158113" y="631698"/>
                </a:lnTo>
                <a:lnTo>
                  <a:pt x="1192022" y="608838"/>
                </a:lnTo>
                <a:lnTo>
                  <a:pt x="1214881" y="574928"/>
                </a:lnTo>
                <a:lnTo>
                  <a:pt x="1223264" y="533400"/>
                </a:lnTo>
                <a:lnTo>
                  <a:pt x="1223264" y="106679"/>
                </a:lnTo>
                <a:lnTo>
                  <a:pt x="1214881" y="65150"/>
                </a:lnTo>
                <a:lnTo>
                  <a:pt x="1192022" y="31241"/>
                </a:lnTo>
                <a:lnTo>
                  <a:pt x="1158113" y="8382"/>
                </a:lnTo>
                <a:lnTo>
                  <a:pt x="111658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102602" y="1084325"/>
            <a:ext cx="1223645" cy="640080"/>
          </a:xfrm>
          <a:custGeom>
            <a:avLst/>
            <a:gdLst/>
            <a:ahLst/>
            <a:cxnLst/>
            <a:rect l="l" t="t" r="r" b="b"/>
            <a:pathLst>
              <a:path w="1223645" h="640080">
                <a:moveTo>
                  <a:pt x="0" y="106679"/>
                </a:moveTo>
                <a:lnTo>
                  <a:pt x="8381" y="65150"/>
                </a:lnTo>
                <a:lnTo>
                  <a:pt x="31242" y="31241"/>
                </a:lnTo>
                <a:lnTo>
                  <a:pt x="65150" y="8382"/>
                </a:lnTo>
                <a:lnTo>
                  <a:pt x="106679" y="0"/>
                </a:lnTo>
                <a:lnTo>
                  <a:pt x="1116583" y="0"/>
                </a:lnTo>
                <a:lnTo>
                  <a:pt x="1158113" y="8382"/>
                </a:lnTo>
                <a:lnTo>
                  <a:pt x="1192022" y="31241"/>
                </a:lnTo>
                <a:lnTo>
                  <a:pt x="1214881" y="65150"/>
                </a:lnTo>
                <a:lnTo>
                  <a:pt x="1223264" y="106679"/>
                </a:lnTo>
                <a:lnTo>
                  <a:pt x="1223264" y="533400"/>
                </a:lnTo>
                <a:lnTo>
                  <a:pt x="1214881" y="574928"/>
                </a:lnTo>
                <a:lnTo>
                  <a:pt x="1192022" y="608838"/>
                </a:lnTo>
                <a:lnTo>
                  <a:pt x="1158113" y="631698"/>
                </a:lnTo>
                <a:lnTo>
                  <a:pt x="1116583" y="640079"/>
                </a:lnTo>
                <a:lnTo>
                  <a:pt x="106679" y="640079"/>
                </a:lnTo>
                <a:lnTo>
                  <a:pt x="65150" y="631698"/>
                </a:lnTo>
                <a:lnTo>
                  <a:pt x="31242" y="608838"/>
                </a:lnTo>
                <a:lnTo>
                  <a:pt x="8381" y="574928"/>
                </a:lnTo>
                <a:lnTo>
                  <a:pt x="0" y="533400"/>
                </a:lnTo>
                <a:lnTo>
                  <a:pt x="0" y="106679"/>
                </a:lnTo>
                <a:close/>
              </a:path>
            </a:pathLst>
          </a:custGeom>
          <a:ln w="25907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7290816" y="1203960"/>
            <a:ext cx="844550" cy="391795"/>
          </a:xfrm>
          <a:custGeom>
            <a:avLst/>
            <a:gdLst/>
            <a:ahLst/>
            <a:cxnLst/>
            <a:rect l="l" t="t" r="r" b="b"/>
            <a:pathLst>
              <a:path w="844550" h="391794">
                <a:moveTo>
                  <a:pt x="0" y="391667"/>
                </a:moveTo>
                <a:lnTo>
                  <a:pt x="844296" y="391667"/>
                </a:lnTo>
                <a:lnTo>
                  <a:pt x="844296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7290816" y="1203960"/>
            <a:ext cx="844550" cy="391795"/>
          </a:xfrm>
          <a:custGeom>
            <a:avLst/>
            <a:gdLst/>
            <a:ahLst/>
            <a:cxnLst/>
            <a:rect l="l" t="t" r="r" b="b"/>
            <a:pathLst>
              <a:path w="844550" h="391794">
                <a:moveTo>
                  <a:pt x="0" y="391667"/>
                </a:moveTo>
                <a:lnTo>
                  <a:pt x="844296" y="391667"/>
                </a:lnTo>
                <a:lnTo>
                  <a:pt x="844296" y="0"/>
                </a:lnTo>
                <a:lnTo>
                  <a:pt x="0" y="0"/>
                </a:lnTo>
                <a:lnTo>
                  <a:pt x="0" y="391667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 txBox="1"/>
          <p:nvPr/>
        </p:nvSpPr>
        <p:spPr>
          <a:xfrm>
            <a:off x="7305547" y="1199769"/>
            <a:ext cx="830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Clearing</a:t>
            </a:r>
            <a:r>
              <a:rPr dirty="0" sz="12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out  of the</a:t>
            </a:r>
            <a:r>
              <a:rPr dirty="0" sz="1200" spc="-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area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5568696" y="3480815"/>
            <a:ext cx="1104900" cy="462280"/>
          </a:xfrm>
          <a:custGeom>
            <a:avLst/>
            <a:gdLst/>
            <a:ahLst/>
            <a:cxnLst/>
            <a:rect l="l" t="t" r="r" b="b"/>
            <a:pathLst>
              <a:path w="1104900" h="462279">
                <a:moveTo>
                  <a:pt x="0" y="461772"/>
                </a:moveTo>
                <a:lnTo>
                  <a:pt x="1104900" y="461772"/>
                </a:lnTo>
                <a:lnTo>
                  <a:pt x="110490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568696" y="3480815"/>
            <a:ext cx="1104900" cy="462280"/>
          </a:xfrm>
          <a:custGeom>
            <a:avLst/>
            <a:gdLst/>
            <a:ahLst/>
            <a:cxnLst/>
            <a:rect l="l" t="t" r="r" b="b"/>
            <a:pathLst>
              <a:path w="1104900" h="462279">
                <a:moveTo>
                  <a:pt x="0" y="461772"/>
                </a:moveTo>
                <a:lnTo>
                  <a:pt x="1104900" y="461772"/>
                </a:lnTo>
                <a:lnTo>
                  <a:pt x="110490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544311" y="3366515"/>
            <a:ext cx="1115695" cy="198120"/>
          </a:xfrm>
          <a:custGeom>
            <a:avLst/>
            <a:gdLst/>
            <a:ahLst/>
            <a:cxnLst/>
            <a:rect l="l" t="t" r="r" b="b"/>
            <a:pathLst>
              <a:path w="1115695" h="198120">
                <a:moveTo>
                  <a:pt x="0" y="198120"/>
                </a:moveTo>
                <a:lnTo>
                  <a:pt x="1115567" y="198120"/>
                </a:lnTo>
                <a:lnTo>
                  <a:pt x="1115567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544311" y="3366515"/>
            <a:ext cx="1115695" cy="198120"/>
          </a:xfrm>
          <a:custGeom>
            <a:avLst/>
            <a:gdLst/>
            <a:ahLst/>
            <a:cxnLst/>
            <a:rect l="l" t="t" r="r" b="b"/>
            <a:pathLst>
              <a:path w="1115695" h="198120">
                <a:moveTo>
                  <a:pt x="0" y="198120"/>
                </a:moveTo>
                <a:lnTo>
                  <a:pt x="1115567" y="198120"/>
                </a:lnTo>
                <a:lnTo>
                  <a:pt x="1115567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 txBox="1"/>
          <p:nvPr/>
        </p:nvSpPr>
        <p:spPr>
          <a:xfrm>
            <a:off x="5761482" y="3362959"/>
            <a:ext cx="733425" cy="53911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 marL="12065" marR="5080">
              <a:lnSpc>
                <a:spcPct val="90300"/>
              </a:lnSpc>
              <a:spcBef>
                <a:spcPts val="24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descent 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4" name="object 1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8672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 of Mission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Sequence</a:t>
            </a:r>
            <a:r>
              <a:rPr dirty="0" spc="-10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Events 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553973" y="1075182"/>
            <a:ext cx="2586355" cy="375920"/>
          </a:xfrm>
          <a:custGeom>
            <a:avLst/>
            <a:gdLst/>
            <a:ahLst/>
            <a:cxnLst/>
            <a:rect l="l" t="t" r="r" b="b"/>
            <a:pathLst>
              <a:path w="2586355" h="375919">
                <a:moveTo>
                  <a:pt x="2530856" y="0"/>
                </a:moveTo>
                <a:lnTo>
                  <a:pt x="55371" y="0"/>
                </a:lnTo>
                <a:lnTo>
                  <a:pt x="33782" y="4952"/>
                </a:lnTo>
                <a:lnTo>
                  <a:pt x="16179" y="18287"/>
                </a:lnTo>
                <a:lnTo>
                  <a:pt x="4343" y="38226"/>
                </a:lnTo>
                <a:lnTo>
                  <a:pt x="0" y="62610"/>
                </a:lnTo>
                <a:lnTo>
                  <a:pt x="0" y="313054"/>
                </a:lnTo>
                <a:lnTo>
                  <a:pt x="4343" y="337438"/>
                </a:lnTo>
                <a:lnTo>
                  <a:pt x="16179" y="357377"/>
                </a:lnTo>
                <a:lnTo>
                  <a:pt x="33782" y="370713"/>
                </a:lnTo>
                <a:lnTo>
                  <a:pt x="55371" y="375665"/>
                </a:lnTo>
                <a:lnTo>
                  <a:pt x="2530856" y="375665"/>
                </a:lnTo>
                <a:lnTo>
                  <a:pt x="2552446" y="370713"/>
                </a:lnTo>
                <a:lnTo>
                  <a:pt x="2570099" y="357377"/>
                </a:lnTo>
                <a:lnTo>
                  <a:pt x="2581910" y="337438"/>
                </a:lnTo>
                <a:lnTo>
                  <a:pt x="2586228" y="313054"/>
                </a:lnTo>
                <a:lnTo>
                  <a:pt x="2586228" y="62610"/>
                </a:lnTo>
                <a:lnTo>
                  <a:pt x="2581910" y="38226"/>
                </a:lnTo>
                <a:lnTo>
                  <a:pt x="2570099" y="18287"/>
                </a:lnTo>
                <a:lnTo>
                  <a:pt x="2552446" y="4952"/>
                </a:lnTo>
                <a:lnTo>
                  <a:pt x="253085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3973" y="1075182"/>
            <a:ext cx="2586355" cy="375920"/>
          </a:xfrm>
          <a:custGeom>
            <a:avLst/>
            <a:gdLst/>
            <a:ahLst/>
            <a:cxnLst/>
            <a:rect l="l" t="t" r="r" b="b"/>
            <a:pathLst>
              <a:path w="2586355" h="375919">
                <a:moveTo>
                  <a:pt x="0" y="62610"/>
                </a:moveTo>
                <a:lnTo>
                  <a:pt x="4343" y="38226"/>
                </a:lnTo>
                <a:lnTo>
                  <a:pt x="16179" y="18287"/>
                </a:lnTo>
                <a:lnTo>
                  <a:pt x="33782" y="4952"/>
                </a:lnTo>
                <a:lnTo>
                  <a:pt x="55371" y="0"/>
                </a:lnTo>
                <a:lnTo>
                  <a:pt x="2530856" y="0"/>
                </a:lnTo>
                <a:lnTo>
                  <a:pt x="2552446" y="4952"/>
                </a:lnTo>
                <a:lnTo>
                  <a:pt x="2570099" y="18287"/>
                </a:lnTo>
                <a:lnTo>
                  <a:pt x="2581910" y="38226"/>
                </a:lnTo>
                <a:lnTo>
                  <a:pt x="2586228" y="62610"/>
                </a:lnTo>
                <a:lnTo>
                  <a:pt x="2586228" y="313054"/>
                </a:lnTo>
                <a:lnTo>
                  <a:pt x="2581910" y="337438"/>
                </a:lnTo>
                <a:lnTo>
                  <a:pt x="2570099" y="357377"/>
                </a:lnTo>
                <a:lnTo>
                  <a:pt x="2552446" y="370713"/>
                </a:lnTo>
                <a:lnTo>
                  <a:pt x="2530856" y="375665"/>
                </a:lnTo>
                <a:lnTo>
                  <a:pt x="55371" y="375665"/>
                </a:lnTo>
                <a:lnTo>
                  <a:pt x="33782" y="370713"/>
                </a:lnTo>
                <a:lnTo>
                  <a:pt x="16179" y="357377"/>
                </a:lnTo>
                <a:lnTo>
                  <a:pt x="4343" y="337438"/>
                </a:lnTo>
                <a:lnTo>
                  <a:pt x="0" y="313054"/>
                </a:lnTo>
                <a:lnTo>
                  <a:pt x="0" y="62610"/>
                </a:lnTo>
                <a:close/>
              </a:path>
            </a:pathLst>
          </a:custGeom>
          <a:ln w="25908">
            <a:solidFill>
              <a:srgbClr val="7D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8744" y="1106424"/>
            <a:ext cx="2377440" cy="259079"/>
          </a:xfrm>
          <a:custGeom>
            <a:avLst/>
            <a:gdLst/>
            <a:ahLst/>
            <a:cxnLst/>
            <a:rect l="l" t="t" r="r" b="b"/>
            <a:pathLst>
              <a:path w="2377440" h="259080">
                <a:moveTo>
                  <a:pt x="0" y="259079"/>
                </a:moveTo>
                <a:lnTo>
                  <a:pt x="2377440" y="259079"/>
                </a:lnTo>
                <a:lnTo>
                  <a:pt x="2377440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8744" y="1106424"/>
            <a:ext cx="2377440" cy="259079"/>
          </a:xfrm>
          <a:custGeom>
            <a:avLst/>
            <a:gdLst/>
            <a:ahLst/>
            <a:cxnLst/>
            <a:rect l="l" t="t" r="r" b="b"/>
            <a:pathLst>
              <a:path w="2377440" h="259080">
                <a:moveTo>
                  <a:pt x="0" y="259079"/>
                </a:moveTo>
                <a:lnTo>
                  <a:pt x="2377440" y="259079"/>
                </a:lnTo>
                <a:lnTo>
                  <a:pt x="2377440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0258" y="2288285"/>
            <a:ext cx="2586355" cy="375920"/>
          </a:xfrm>
          <a:custGeom>
            <a:avLst/>
            <a:gdLst/>
            <a:ahLst/>
            <a:cxnLst/>
            <a:rect l="l" t="t" r="r" b="b"/>
            <a:pathLst>
              <a:path w="2586355" h="375919">
                <a:moveTo>
                  <a:pt x="2530856" y="0"/>
                </a:moveTo>
                <a:lnTo>
                  <a:pt x="55371" y="0"/>
                </a:lnTo>
                <a:lnTo>
                  <a:pt x="33782" y="4952"/>
                </a:lnTo>
                <a:lnTo>
                  <a:pt x="16179" y="18287"/>
                </a:lnTo>
                <a:lnTo>
                  <a:pt x="4343" y="38226"/>
                </a:lnTo>
                <a:lnTo>
                  <a:pt x="0" y="62611"/>
                </a:lnTo>
                <a:lnTo>
                  <a:pt x="0" y="313054"/>
                </a:lnTo>
                <a:lnTo>
                  <a:pt x="4343" y="337438"/>
                </a:lnTo>
                <a:lnTo>
                  <a:pt x="16179" y="357377"/>
                </a:lnTo>
                <a:lnTo>
                  <a:pt x="33782" y="370713"/>
                </a:lnTo>
                <a:lnTo>
                  <a:pt x="55371" y="375665"/>
                </a:lnTo>
                <a:lnTo>
                  <a:pt x="2530856" y="375665"/>
                </a:lnTo>
                <a:lnTo>
                  <a:pt x="2552446" y="370713"/>
                </a:lnTo>
                <a:lnTo>
                  <a:pt x="2570099" y="357377"/>
                </a:lnTo>
                <a:lnTo>
                  <a:pt x="2581910" y="337438"/>
                </a:lnTo>
                <a:lnTo>
                  <a:pt x="2586228" y="313054"/>
                </a:lnTo>
                <a:lnTo>
                  <a:pt x="2586228" y="62611"/>
                </a:lnTo>
                <a:lnTo>
                  <a:pt x="2581910" y="38226"/>
                </a:lnTo>
                <a:lnTo>
                  <a:pt x="2570099" y="18287"/>
                </a:lnTo>
                <a:lnTo>
                  <a:pt x="2552446" y="4952"/>
                </a:lnTo>
                <a:lnTo>
                  <a:pt x="253085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0258" y="2288285"/>
            <a:ext cx="2586355" cy="375920"/>
          </a:xfrm>
          <a:custGeom>
            <a:avLst/>
            <a:gdLst/>
            <a:ahLst/>
            <a:cxnLst/>
            <a:rect l="l" t="t" r="r" b="b"/>
            <a:pathLst>
              <a:path w="2586355" h="375919">
                <a:moveTo>
                  <a:pt x="0" y="62611"/>
                </a:moveTo>
                <a:lnTo>
                  <a:pt x="4343" y="38226"/>
                </a:lnTo>
                <a:lnTo>
                  <a:pt x="16179" y="18287"/>
                </a:lnTo>
                <a:lnTo>
                  <a:pt x="33782" y="4952"/>
                </a:lnTo>
                <a:lnTo>
                  <a:pt x="55371" y="0"/>
                </a:lnTo>
                <a:lnTo>
                  <a:pt x="2530856" y="0"/>
                </a:lnTo>
                <a:lnTo>
                  <a:pt x="2552446" y="4952"/>
                </a:lnTo>
                <a:lnTo>
                  <a:pt x="2570099" y="18287"/>
                </a:lnTo>
                <a:lnTo>
                  <a:pt x="2581910" y="38226"/>
                </a:lnTo>
                <a:lnTo>
                  <a:pt x="2586228" y="62611"/>
                </a:lnTo>
                <a:lnTo>
                  <a:pt x="2586228" y="313054"/>
                </a:lnTo>
                <a:lnTo>
                  <a:pt x="2581910" y="337438"/>
                </a:lnTo>
                <a:lnTo>
                  <a:pt x="2570099" y="357377"/>
                </a:lnTo>
                <a:lnTo>
                  <a:pt x="2552446" y="370713"/>
                </a:lnTo>
                <a:lnTo>
                  <a:pt x="2530856" y="375665"/>
                </a:lnTo>
                <a:lnTo>
                  <a:pt x="55371" y="375665"/>
                </a:lnTo>
                <a:lnTo>
                  <a:pt x="33782" y="370713"/>
                </a:lnTo>
                <a:lnTo>
                  <a:pt x="16179" y="357377"/>
                </a:lnTo>
                <a:lnTo>
                  <a:pt x="4343" y="337438"/>
                </a:lnTo>
                <a:lnTo>
                  <a:pt x="0" y="313054"/>
                </a:lnTo>
                <a:lnTo>
                  <a:pt x="0" y="62611"/>
                </a:lnTo>
                <a:close/>
              </a:path>
            </a:pathLst>
          </a:custGeom>
          <a:ln w="25908">
            <a:solidFill>
              <a:srgbClr val="0085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8744" y="2340864"/>
            <a:ext cx="2377440" cy="259079"/>
          </a:xfrm>
          <a:custGeom>
            <a:avLst/>
            <a:gdLst/>
            <a:ahLst/>
            <a:cxnLst/>
            <a:rect l="l" t="t" r="r" b="b"/>
            <a:pathLst>
              <a:path w="2377440" h="259080">
                <a:moveTo>
                  <a:pt x="0" y="259079"/>
                </a:moveTo>
                <a:lnTo>
                  <a:pt x="2377440" y="259079"/>
                </a:lnTo>
                <a:lnTo>
                  <a:pt x="2377440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8744" y="2340864"/>
            <a:ext cx="2377440" cy="259079"/>
          </a:xfrm>
          <a:custGeom>
            <a:avLst/>
            <a:gdLst/>
            <a:ahLst/>
            <a:cxnLst/>
            <a:rect l="l" t="t" r="r" b="b"/>
            <a:pathLst>
              <a:path w="2377440" h="259080">
                <a:moveTo>
                  <a:pt x="0" y="259079"/>
                </a:moveTo>
                <a:lnTo>
                  <a:pt x="2377440" y="259079"/>
                </a:lnTo>
                <a:lnTo>
                  <a:pt x="2377440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ln w="9144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40258" y="3240785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2496947" y="0"/>
                </a:moveTo>
                <a:lnTo>
                  <a:pt x="77838" y="0"/>
                </a:lnTo>
                <a:lnTo>
                  <a:pt x="47498" y="4952"/>
                </a:lnTo>
                <a:lnTo>
                  <a:pt x="22758" y="18287"/>
                </a:lnTo>
                <a:lnTo>
                  <a:pt x="6096" y="38226"/>
                </a:lnTo>
                <a:lnTo>
                  <a:pt x="0" y="62611"/>
                </a:lnTo>
                <a:lnTo>
                  <a:pt x="0" y="313054"/>
                </a:lnTo>
                <a:lnTo>
                  <a:pt x="6096" y="337438"/>
                </a:lnTo>
                <a:lnTo>
                  <a:pt x="22758" y="357377"/>
                </a:lnTo>
                <a:lnTo>
                  <a:pt x="47498" y="370713"/>
                </a:lnTo>
                <a:lnTo>
                  <a:pt x="77838" y="375665"/>
                </a:lnTo>
                <a:lnTo>
                  <a:pt x="2496947" y="375665"/>
                </a:lnTo>
                <a:lnTo>
                  <a:pt x="2527300" y="370713"/>
                </a:lnTo>
                <a:lnTo>
                  <a:pt x="2552065" y="357377"/>
                </a:lnTo>
                <a:lnTo>
                  <a:pt x="2568702" y="337438"/>
                </a:lnTo>
                <a:lnTo>
                  <a:pt x="2574798" y="313054"/>
                </a:lnTo>
                <a:lnTo>
                  <a:pt x="2574798" y="62611"/>
                </a:lnTo>
                <a:lnTo>
                  <a:pt x="2568702" y="38226"/>
                </a:lnTo>
                <a:lnTo>
                  <a:pt x="2552065" y="18287"/>
                </a:lnTo>
                <a:lnTo>
                  <a:pt x="2527300" y="4952"/>
                </a:lnTo>
                <a:lnTo>
                  <a:pt x="2496947" y="0"/>
                </a:lnTo>
                <a:close/>
              </a:path>
            </a:pathLst>
          </a:custGeom>
          <a:solidFill>
            <a:srgbClr val="FAA3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0258" y="3240785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2496947" y="0"/>
                </a:moveTo>
                <a:lnTo>
                  <a:pt x="77838" y="0"/>
                </a:lnTo>
                <a:lnTo>
                  <a:pt x="47498" y="4952"/>
                </a:lnTo>
                <a:lnTo>
                  <a:pt x="22758" y="18287"/>
                </a:lnTo>
                <a:lnTo>
                  <a:pt x="6096" y="38226"/>
                </a:lnTo>
                <a:lnTo>
                  <a:pt x="0" y="62611"/>
                </a:lnTo>
                <a:lnTo>
                  <a:pt x="0" y="313054"/>
                </a:lnTo>
                <a:lnTo>
                  <a:pt x="6096" y="337438"/>
                </a:lnTo>
                <a:lnTo>
                  <a:pt x="22758" y="357377"/>
                </a:lnTo>
                <a:lnTo>
                  <a:pt x="47498" y="370713"/>
                </a:lnTo>
                <a:lnTo>
                  <a:pt x="77838" y="375665"/>
                </a:lnTo>
                <a:lnTo>
                  <a:pt x="2496947" y="375665"/>
                </a:lnTo>
                <a:lnTo>
                  <a:pt x="2527300" y="370713"/>
                </a:lnTo>
                <a:lnTo>
                  <a:pt x="2552065" y="357377"/>
                </a:lnTo>
                <a:lnTo>
                  <a:pt x="2568702" y="337438"/>
                </a:lnTo>
                <a:lnTo>
                  <a:pt x="2574798" y="313054"/>
                </a:lnTo>
                <a:lnTo>
                  <a:pt x="2574798" y="62611"/>
                </a:lnTo>
                <a:lnTo>
                  <a:pt x="2568702" y="38226"/>
                </a:lnTo>
                <a:lnTo>
                  <a:pt x="2552065" y="18287"/>
                </a:lnTo>
                <a:lnTo>
                  <a:pt x="2527300" y="4952"/>
                </a:lnTo>
                <a:lnTo>
                  <a:pt x="2496947" y="0"/>
                </a:lnTo>
                <a:close/>
              </a:path>
            </a:pathLst>
          </a:custGeom>
          <a:ln w="38100">
            <a:solidFill>
              <a:srgbClr val="FF993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0258" y="4493514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2496947" y="0"/>
                </a:moveTo>
                <a:lnTo>
                  <a:pt x="77838" y="0"/>
                </a:lnTo>
                <a:lnTo>
                  <a:pt x="47498" y="4953"/>
                </a:lnTo>
                <a:lnTo>
                  <a:pt x="22758" y="18287"/>
                </a:lnTo>
                <a:lnTo>
                  <a:pt x="6096" y="38227"/>
                </a:lnTo>
                <a:lnTo>
                  <a:pt x="0" y="62611"/>
                </a:lnTo>
                <a:lnTo>
                  <a:pt x="0" y="313055"/>
                </a:lnTo>
                <a:lnTo>
                  <a:pt x="6096" y="337438"/>
                </a:lnTo>
                <a:lnTo>
                  <a:pt x="22758" y="357378"/>
                </a:lnTo>
                <a:lnTo>
                  <a:pt x="47498" y="370713"/>
                </a:lnTo>
                <a:lnTo>
                  <a:pt x="77838" y="375666"/>
                </a:lnTo>
                <a:lnTo>
                  <a:pt x="2496947" y="375666"/>
                </a:lnTo>
                <a:lnTo>
                  <a:pt x="2527300" y="370713"/>
                </a:lnTo>
                <a:lnTo>
                  <a:pt x="2552065" y="357378"/>
                </a:lnTo>
                <a:lnTo>
                  <a:pt x="2568702" y="337438"/>
                </a:lnTo>
                <a:lnTo>
                  <a:pt x="2574798" y="313055"/>
                </a:lnTo>
                <a:lnTo>
                  <a:pt x="2574798" y="62611"/>
                </a:lnTo>
                <a:lnTo>
                  <a:pt x="2568702" y="38227"/>
                </a:lnTo>
                <a:lnTo>
                  <a:pt x="2552065" y="18287"/>
                </a:lnTo>
                <a:lnTo>
                  <a:pt x="2527300" y="4953"/>
                </a:lnTo>
                <a:lnTo>
                  <a:pt x="2496947" y="0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0258" y="4493514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0" y="62611"/>
                </a:moveTo>
                <a:lnTo>
                  <a:pt x="6096" y="38227"/>
                </a:lnTo>
                <a:lnTo>
                  <a:pt x="22758" y="18287"/>
                </a:lnTo>
                <a:lnTo>
                  <a:pt x="47498" y="4953"/>
                </a:lnTo>
                <a:lnTo>
                  <a:pt x="77838" y="0"/>
                </a:lnTo>
                <a:lnTo>
                  <a:pt x="2496947" y="0"/>
                </a:lnTo>
                <a:lnTo>
                  <a:pt x="2527300" y="4953"/>
                </a:lnTo>
                <a:lnTo>
                  <a:pt x="2552065" y="18287"/>
                </a:lnTo>
                <a:lnTo>
                  <a:pt x="2568702" y="38227"/>
                </a:lnTo>
                <a:lnTo>
                  <a:pt x="2574798" y="62611"/>
                </a:lnTo>
                <a:lnTo>
                  <a:pt x="2574798" y="313055"/>
                </a:lnTo>
                <a:lnTo>
                  <a:pt x="2568702" y="337438"/>
                </a:lnTo>
                <a:lnTo>
                  <a:pt x="2552065" y="357378"/>
                </a:lnTo>
                <a:lnTo>
                  <a:pt x="2527300" y="370713"/>
                </a:lnTo>
                <a:lnTo>
                  <a:pt x="2496947" y="375666"/>
                </a:lnTo>
                <a:lnTo>
                  <a:pt x="77838" y="375666"/>
                </a:lnTo>
                <a:lnTo>
                  <a:pt x="47498" y="370713"/>
                </a:lnTo>
                <a:lnTo>
                  <a:pt x="22758" y="357378"/>
                </a:lnTo>
                <a:lnTo>
                  <a:pt x="6096" y="337438"/>
                </a:lnTo>
                <a:lnTo>
                  <a:pt x="0" y="313055"/>
                </a:lnTo>
                <a:lnTo>
                  <a:pt x="0" y="62611"/>
                </a:lnTo>
                <a:close/>
              </a:path>
            </a:pathLst>
          </a:custGeom>
          <a:ln w="25908">
            <a:solidFill>
              <a:srgbClr val="3B8B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25067" y="4549140"/>
            <a:ext cx="1781810" cy="257810"/>
          </a:xfrm>
          <a:custGeom>
            <a:avLst/>
            <a:gdLst/>
            <a:ahLst/>
            <a:cxnLst/>
            <a:rect l="l" t="t" r="r" b="b"/>
            <a:pathLst>
              <a:path w="1781810" h="257810">
                <a:moveTo>
                  <a:pt x="0" y="257556"/>
                </a:moveTo>
                <a:lnTo>
                  <a:pt x="1781556" y="257556"/>
                </a:lnTo>
                <a:lnTo>
                  <a:pt x="1781556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solidFill>
            <a:srgbClr val="71BE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25067" y="4549140"/>
            <a:ext cx="1781810" cy="257810"/>
          </a:xfrm>
          <a:custGeom>
            <a:avLst/>
            <a:gdLst/>
            <a:ahLst/>
            <a:cxnLst/>
            <a:rect l="l" t="t" r="r" b="b"/>
            <a:pathLst>
              <a:path w="1781810" h="257810">
                <a:moveTo>
                  <a:pt x="0" y="257556"/>
                </a:moveTo>
                <a:lnTo>
                  <a:pt x="1781556" y="257556"/>
                </a:lnTo>
                <a:lnTo>
                  <a:pt x="1781556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ln w="9144">
            <a:solidFill>
              <a:srgbClr val="71BEC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0258" y="5285994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2496947" y="0"/>
                </a:moveTo>
                <a:lnTo>
                  <a:pt x="77838" y="0"/>
                </a:lnTo>
                <a:lnTo>
                  <a:pt x="47498" y="4952"/>
                </a:lnTo>
                <a:lnTo>
                  <a:pt x="22758" y="18287"/>
                </a:lnTo>
                <a:lnTo>
                  <a:pt x="6096" y="38226"/>
                </a:lnTo>
                <a:lnTo>
                  <a:pt x="0" y="62610"/>
                </a:lnTo>
                <a:lnTo>
                  <a:pt x="0" y="313029"/>
                </a:lnTo>
                <a:lnTo>
                  <a:pt x="6096" y="337438"/>
                </a:lnTo>
                <a:lnTo>
                  <a:pt x="22758" y="357327"/>
                </a:lnTo>
                <a:lnTo>
                  <a:pt x="47498" y="370725"/>
                </a:lnTo>
                <a:lnTo>
                  <a:pt x="77838" y="375640"/>
                </a:lnTo>
                <a:lnTo>
                  <a:pt x="2496947" y="375640"/>
                </a:lnTo>
                <a:lnTo>
                  <a:pt x="2527300" y="370725"/>
                </a:lnTo>
                <a:lnTo>
                  <a:pt x="2552065" y="357327"/>
                </a:lnTo>
                <a:lnTo>
                  <a:pt x="2568702" y="337438"/>
                </a:lnTo>
                <a:lnTo>
                  <a:pt x="2574798" y="313029"/>
                </a:lnTo>
                <a:lnTo>
                  <a:pt x="2574798" y="62610"/>
                </a:lnTo>
                <a:lnTo>
                  <a:pt x="2568702" y="38226"/>
                </a:lnTo>
                <a:lnTo>
                  <a:pt x="2552065" y="18287"/>
                </a:lnTo>
                <a:lnTo>
                  <a:pt x="2527300" y="4952"/>
                </a:lnTo>
                <a:lnTo>
                  <a:pt x="2496947" y="0"/>
                </a:lnTo>
                <a:close/>
              </a:path>
            </a:pathLst>
          </a:custGeom>
          <a:solidFill>
            <a:srgbClr val="2121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0258" y="5285994"/>
            <a:ext cx="2574925" cy="375920"/>
          </a:xfrm>
          <a:custGeom>
            <a:avLst/>
            <a:gdLst/>
            <a:ahLst/>
            <a:cxnLst/>
            <a:rect l="l" t="t" r="r" b="b"/>
            <a:pathLst>
              <a:path w="2574925" h="375920">
                <a:moveTo>
                  <a:pt x="0" y="62610"/>
                </a:moveTo>
                <a:lnTo>
                  <a:pt x="6096" y="38226"/>
                </a:lnTo>
                <a:lnTo>
                  <a:pt x="22758" y="18287"/>
                </a:lnTo>
                <a:lnTo>
                  <a:pt x="47498" y="4952"/>
                </a:lnTo>
                <a:lnTo>
                  <a:pt x="77838" y="0"/>
                </a:lnTo>
                <a:lnTo>
                  <a:pt x="2496947" y="0"/>
                </a:lnTo>
                <a:lnTo>
                  <a:pt x="2527300" y="4952"/>
                </a:lnTo>
                <a:lnTo>
                  <a:pt x="2552065" y="18287"/>
                </a:lnTo>
                <a:lnTo>
                  <a:pt x="2568702" y="38226"/>
                </a:lnTo>
                <a:lnTo>
                  <a:pt x="2574798" y="62610"/>
                </a:lnTo>
                <a:lnTo>
                  <a:pt x="2574798" y="313029"/>
                </a:lnTo>
                <a:lnTo>
                  <a:pt x="2568702" y="337438"/>
                </a:lnTo>
                <a:lnTo>
                  <a:pt x="2552065" y="357327"/>
                </a:lnTo>
                <a:lnTo>
                  <a:pt x="2527300" y="370725"/>
                </a:lnTo>
                <a:lnTo>
                  <a:pt x="2496947" y="375640"/>
                </a:lnTo>
                <a:lnTo>
                  <a:pt x="77838" y="375640"/>
                </a:lnTo>
                <a:lnTo>
                  <a:pt x="47498" y="370725"/>
                </a:lnTo>
                <a:lnTo>
                  <a:pt x="22758" y="357327"/>
                </a:lnTo>
                <a:lnTo>
                  <a:pt x="6096" y="337438"/>
                </a:lnTo>
                <a:lnTo>
                  <a:pt x="0" y="313029"/>
                </a:lnTo>
                <a:lnTo>
                  <a:pt x="0" y="62610"/>
                </a:lnTo>
                <a:close/>
              </a:path>
            </a:pathLst>
          </a:custGeom>
          <a:ln w="25908">
            <a:solidFill>
              <a:srgbClr val="6B6BC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4276" y="5340096"/>
            <a:ext cx="2231390" cy="259079"/>
          </a:xfrm>
          <a:custGeom>
            <a:avLst/>
            <a:gdLst/>
            <a:ahLst/>
            <a:cxnLst/>
            <a:rect l="l" t="t" r="r" b="b"/>
            <a:pathLst>
              <a:path w="2231390" h="259079">
                <a:moveTo>
                  <a:pt x="0" y="259079"/>
                </a:moveTo>
                <a:lnTo>
                  <a:pt x="2231136" y="259079"/>
                </a:lnTo>
                <a:lnTo>
                  <a:pt x="2231136" y="0"/>
                </a:lnTo>
                <a:lnTo>
                  <a:pt x="0" y="0"/>
                </a:lnTo>
                <a:lnTo>
                  <a:pt x="0" y="259079"/>
                </a:lnTo>
                <a:close/>
              </a:path>
            </a:pathLst>
          </a:custGeom>
          <a:solidFill>
            <a:srgbClr val="2121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1751" y="1102233"/>
            <a:ext cx="7742555" cy="4980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12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Mission Control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Officer</a:t>
            </a:r>
            <a:endParaRPr sz="16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114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Manage </a:t>
            </a:r>
            <a:r>
              <a:rPr dirty="0" sz="1200">
                <a:latin typeface="Arial"/>
                <a:cs typeface="Arial"/>
              </a:rPr>
              <a:t>the team </a:t>
            </a:r>
            <a:r>
              <a:rPr dirty="0" sz="1200" spc="-5">
                <a:latin typeface="Arial"/>
                <a:cs typeface="Arial"/>
              </a:rPr>
              <a:t>in a coordinated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manner</a:t>
            </a:r>
            <a:endParaRPr sz="12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500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Executing </a:t>
            </a:r>
            <a:r>
              <a:rPr dirty="0" sz="1200">
                <a:latin typeface="Arial"/>
                <a:cs typeface="Arial"/>
              </a:rPr>
              <a:t>launch</a:t>
            </a:r>
            <a:r>
              <a:rPr dirty="0" sz="1200" spc="-5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procedures</a:t>
            </a:r>
            <a:endParaRPr sz="12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49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Initiating </a:t>
            </a:r>
            <a:r>
              <a:rPr dirty="0" sz="1200">
                <a:latin typeface="Arial"/>
                <a:cs typeface="Arial"/>
              </a:rPr>
              <a:t>launch</a:t>
            </a:r>
            <a:r>
              <a:rPr dirty="0" sz="1200" spc="-1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sequence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•"/>
            </a:pPr>
            <a:endParaRPr sz="1150">
              <a:latin typeface="Times New Roman"/>
              <a:cs typeface="Times New Roman"/>
            </a:endParaRPr>
          </a:p>
          <a:p>
            <a:pPr algn="ctr" marR="552196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Ground Station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Crew</a:t>
            </a:r>
            <a:endParaRPr sz="16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111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Maintaining </a:t>
            </a:r>
            <a:r>
              <a:rPr dirty="0" sz="1200">
                <a:latin typeface="Arial"/>
                <a:cs typeface="Arial"/>
              </a:rPr>
              <a:t>telemetry</a:t>
            </a:r>
            <a:r>
              <a:rPr dirty="0" sz="1200" spc="-1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connection</a:t>
            </a:r>
            <a:endParaRPr sz="12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50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Performing </a:t>
            </a:r>
            <a:r>
              <a:rPr dirty="0" sz="1200" spc="-10">
                <a:latin typeface="Arial"/>
                <a:cs typeface="Arial"/>
              </a:rPr>
              <a:t>descent</a:t>
            </a:r>
            <a:r>
              <a:rPr dirty="0" sz="1200" spc="-9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operations</a:t>
            </a:r>
            <a:endParaRPr sz="1200">
              <a:latin typeface="Arial"/>
              <a:cs typeface="Arial"/>
            </a:endParaRPr>
          </a:p>
          <a:p>
            <a:pPr algn="ctr" marR="5481955">
              <a:lnSpc>
                <a:spcPct val="100000"/>
              </a:lnSpc>
              <a:spcBef>
                <a:spcPts val="1090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CanSat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Crew</a:t>
            </a:r>
            <a:endParaRPr sz="16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1370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>
                <a:latin typeface="Arial"/>
                <a:cs typeface="Arial"/>
              </a:rPr>
              <a:t>Checking</a:t>
            </a:r>
            <a:r>
              <a:rPr dirty="0" sz="1200" spc="-3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structural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integrity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of</a:t>
            </a:r>
            <a:r>
              <a:rPr dirty="0" sz="1200" spc="1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probe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parts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after</a:t>
            </a:r>
            <a:r>
              <a:rPr dirty="0" sz="1200" spc="-21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arrival</a:t>
            </a:r>
            <a:endParaRPr sz="12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50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>
                <a:latin typeface="Arial"/>
                <a:cs typeface="Arial"/>
              </a:rPr>
              <a:t>Assembly &amp; testing,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structures</a:t>
            </a:r>
            <a:endParaRPr sz="12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490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>
                <a:latin typeface="Arial"/>
                <a:cs typeface="Arial"/>
              </a:rPr>
              <a:t>Checking </a:t>
            </a:r>
            <a:r>
              <a:rPr dirty="0" sz="1200" spc="-5">
                <a:latin typeface="Arial"/>
                <a:cs typeface="Arial"/>
              </a:rPr>
              <a:t>electronic subsystem</a:t>
            </a:r>
            <a:r>
              <a:rPr dirty="0" sz="1200" spc="-1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functionality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1100">
              <a:latin typeface="Times New Roman"/>
              <a:cs typeface="Times New Roman"/>
            </a:endParaRPr>
          </a:p>
          <a:p>
            <a:pPr algn="ctr" marR="550418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Recovery Crew</a:t>
            </a:r>
            <a:endParaRPr sz="1600">
              <a:latin typeface="Arial"/>
              <a:cs typeface="Arial"/>
            </a:endParaRPr>
          </a:p>
          <a:p>
            <a:pPr marL="361950" indent="-342900">
              <a:lnSpc>
                <a:spcPct val="100000"/>
              </a:lnSpc>
              <a:spcBef>
                <a:spcPts val="1195"/>
              </a:spcBef>
              <a:buSzPct val="95833"/>
              <a:buChar char="•"/>
              <a:tabLst>
                <a:tab pos="361950" algn="l"/>
                <a:tab pos="362585" algn="l"/>
              </a:tabLst>
            </a:pPr>
            <a:r>
              <a:rPr dirty="0" sz="1200" spc="-5">
                <a:latin typeface="Arial"/>
                <a:cs typeface="Arial"/>
              </a:rPr>
              <a:t>Responsible </a:t>
            </a:r>
            <a:r>
              <a:rPr dirty="0" sz="1200">
                <a:latin typeface="Arial"/>
                <a:cs typeface="Arial"/>
              </a:rPr>
              <a:t>for locating </a:t>
            </a:r>
            <a:r>
              <a:rPr dirty="0" sz="1200" spc="-5">
                <a:latin typeface="Arial"/>
                <a:cs typeface="Arial"/>
              </a:rPr>
              <a:t>probe and recovering</a:t>
            </a:r>
            <a:r>
              <a:rPr dirty="0" sz="1200" spc="-15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it.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1450">
              <a:latin typeface="Times New Roman"/>
              <a:cs typeface="Times New Roman"/>
            </a:endParaRPr>
          </a:p>
          <a:p>
            <a:pPr algn="ctr" marR="553847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Preliminary at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PDR</a:t>
            </a:r>
            <a:endParaRPr sz="16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869"/>
              </a:spcBef>
              <a:buChar char="•"/>
              <a:tabLst>
                <a:tab pos="185420" algn="l"/>
              </a:tabLst>
            </a:pPr>
            <a:r>
              <a:rPr dirty="0" sz="1200" spc="-5">
                <a:latin typeface="Arial"/>
                <a:cs typeface="Arial"/>
              </a:rPr>
              <a:t>Every crew member did </a:t>
            </a:r>
            <a:r>
              <a:rPr dirty="0" sz="1200">
                <a:latin typeface="Arial"/>
                <a:cs typeface="Arial"/>
              </a:rPr>
              <a:t>their parts of </a:t>
            </a:r>
            <a:r>
              <a:rPr dirty="0" sz="1200" spc="-5">
                <a:latin typeface="Arial"/>
                <a:cs typeface="Arial"/>
              </a:rPr>
              <a:t>PDR, </a:t>
            </a:r>
            <a:r>
              <a:rPr dirty="0" sz="1200">
                <a:latin typeface="Arial"/>
                <a:cs typeface="Arial"/>
              </a:rPr>
              <a:t>then, </a:t>
            </a:r>
            <a:r>
              <a:rPr dirty="0" sz="1200" spc="-10">
                <a:latin typeface="Arial"/>
                <a:cs typeface="Arial"/>
              </a:rPr>
              <a:t>we </a:t>
            </a:r>
            <a:r>
              <a:rPr dirty="0" sz="1200">
                <a:latin typeface="Arial"/>
                <a:cs typeface="Arial"/>
              </a:rPr>
              <a:t>collected </a:t>
            </a:r>
            <a:r>
              <a:rPr dirty="0" sz="1200" spc="-5">
                <a:latin typeface="Arial"/>
                <a:cs typeface="Arial"/>
              </a:rPr>
              <a:t>each </a:t>
            </a:r>
            <a:r>
              <a:rPr dirty="0" sz="1200">
                <a:latin typeface="Arial"/>
                <a:cs typeface="Arial"/>
              </a:rPr>
              <a:t>part </a:t>
            </a:r>
            <a:r>
              <a:rPr dirty="0" sz="1200" spc="-5">
                <a:latin typeface="Arial"/>
                <a:cs typeface="Arial"/>
              </a:rPr>
              <a:t>in</a:t>
            </a:r>
            <a:r>
              <a:rPr dirty="0" sz="1200" spc="-13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presentation.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dirty="0" sz="1200">
                <a:latin typeface="Arial"/>
                <a:cs typeface="Arial"/>
              </a:rPr>
              <a:t>As </a:t>
            </a:r>
            <a:r>
              <a:rPr dirty="0" sz="1200" spc="-5">
                <a:latin typeface="Arial"/>
                <a:cs typeface="Arial"/>
              </a:rPr>
              <a:t>a </a:t>
            </a:r>
            <a:r>
              <a:rPr dirty="0" sz="1200">
                <a:latin typeface="Arial"/>
                <a:cs typeface="Arial"/>
              </a:rPr>
              <a:t>team, </a:t>
            </a:r>
            <a:r>
              <a:rPr dirty="0" sz="1200" spc="-10">
                <a:latin typeface="Arial"/>
                <a:cs typeface="Arial"/>
              </a:rPr>
              <a:t>we </a:t>
            </a:r>
            <a:r>
              <a:rPr dirty="0" sz="1200" spc="-5">
                <a:latin typeface="Arial"/>
                <a:cs typeface="Arial"/>
              </a:rPr>
              <a:t>have examined </a:t>
            </a:r>
            <a:r>
              <a:rPr dirty="0" sz="1200">
                <a:latin typeface="Arial"/>
                <a:cs typeface="Arial"/>
              </a:rPr>
              <a:t>all the </a:t>
            </a:r>
            <a:r>
              <a:rPr dirty="0" sz="1200" spc="-5">
                <a:latin typeface="Arial"/>
                <a:cs typeface="Arial"/>
              </a:rPr>
              <a:t>requirements provided by the organization and, checked al possible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errors.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98526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Mission Operations</a:t>
            </a:r>
            <a:r>
              <a:rPr dirty="0" spc="-10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Manual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Development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Plan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7573" y="1189482"/>
            <a:ext cx="8255000" cy="459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118491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Mission operations manual </a:t>
            </a:r>
            <a:r>
              <a:rPr dirty="0" sz="2400" spc="-10">
                <a:latin typeface="Arial"/>
                <a:cs typeface="Arial"/>
              </a:rPr>
              <a:t>will </a:t>
            </a:r>
            <a:r>
              <a:rPr dirty="0" sz="2400" spc="-5">
                <a:latin typeface="Arial"/>
                <a:cs typeface="Arial"/>
              </a:rPr>
              <a:t>made according </a:t>
            </a:r>
            <a:r>
              <a:rPr dirty="0" sz="2400">
                <a:latin typeface="Arial"/>
                <a:cs typeface="Arial"/>
              </a:rPr>
              <a:t>to  </a:t>
            </a:r>
            <a:r>
              <a:rPr dirty="0" sz="2400" spc="-5">
                <a:latin typeface="Arial"/>
                <a:cs typeface="Arial"/>
              </a:rPr>
              <a:t>mission sequence of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events.</a:t>
            </a:r>
            <a:endParaRPr sz="2400">
              <a:latin typeface="Arial"/>
              <a:cs typeface="Arial"/>
            </a:endParaRPr>
          </a:p>
          <a:p>
            <a:pPr marL="355600" marR="66675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It </a:t>
            </a:r>
            <a:r>
              <a:rPr dirty="0" sz="2400" spc="-5">
                <a:latin typeface="Arial"/>
                <a:cs typeface="Arial"/>
              </a:rPr>
              <a:t>will </a:t>
            </a:r>
            <a:r>
              <a:rPr dirty="0" sz="2400">
                <a:latin typeface="Arial"/>
                <a:cs typeface="Arial"/>
              </a:rPr>
              <a:t>consist of </a:t>
            </a:r>
            <a:r>
              <a:rPr dirty="0" sz="2400" spc="-5">
                <a:latin typeface="Arial"/>
                <a:cs typeface="Arial"/>
              </a:rPr>
              <a:t>reminders and checklists according </a:t>
            </a:r>
            <a:r>
              <a:rPr dirty="0" sz="2400">
                <a:latin typeface="Arial"/>
                <a:cs typeface="Arial"/>
              </a:rPr>
              <a:t>to  </a:t>
            </a:r>
            <a:r>
              <a:rPr dirty="0" sz="2400" spc="-5">
                <a:latin typeface="Arial"/>
                <a:cs typeface="Arial"/>
              </a:rPr>
              <a:t>member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roles.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8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Following subjects will be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determined:</a:t>
            </a:r>
            <a:endParaRPr sz="2400">
              <a:latin typeface="Arial"/>
              <a:cs typeface="Arial"/>
            </a:endParaRPr>
          </a:p>
          <a:p>
            <a:pPr lvl="1" marL="756285" indent="-342900">
              <a:lnSpc>
                <a:spcPts val="2640"/>
              </a:lnSpc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Assembly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instructions</a:t>
            </a:r>
            <a:endParaRPr sz="2200">
              <a:latin typeface="Arial"/>
              <a:cs typeface="Arial"/>
            </a:endParaRPr>
          </a:p>
          <a:p>
            <a:pPr lvl="1" marL="756285" indent="-34290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Testing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instructions</a:t>
            </a:r>
            <a:endParaRPr sz="2200">
              <a:latin typeface="Arial"/>
              <a:cs typeface="Arial"/>
            </a:endParaRPr>
          </a:p>
          <a:p>
            <a:pPr lvl="1" marL="756285" indent="-34290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GCS configuration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guideline</a:t>
            </a:r>
            <a:endParaRPr sz="2200">
              <a:latin typeface="Arial"/>
              <a:cs typeface="Arial"/>
            </a:endParaRPr>
          </a:p>
          <a:p>
            <a:pPr lvl="1" marL="756285" indent="-34290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Descent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operations</a:t>
            </a:r>
            <a:endParaRPr sz="2200">
              <a:latin typeface="Arial"/>
              <a:cs typeface="Arial"/>
            </a:endParaRPr>
          </a:p>
          <a:p>
            <a:pPr lvl="1" marL="756285" indent="-34290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Recovery</a:t>
            </a:r>
            <a:r>
              <a:rPr dirty="0" sz="2200" spc="-2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operations</a:t>
            </a:r>
            <a:endParaRPr sz="2200">
              <a:latin typeface="Arial"/>
              <a:cs typeface="Arial"/>
            </a:endParaRPr>
          </a:p>
          <a:p>
            <a:pPr lvl="1" marL="756285" indent="-34290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Data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analysis</a:t>
            </a:r>
            <a:endParaRPr sz="22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Mission operations plan will be finished </a:t>
            </a:r>
            <a:r>
              <a:rPr dirty="0" sz="2400">
                <a:latin typeface="Arial"/>
                <a:cs typeface="Arial"/>
              </a:rPr>
              <a:t>after </a:t>
            </a:r>
            <a:r>
              <a:rPr dirty="0" sz="2400" spc="-5">
                <a:latin typeface="Arial"/>
                <a:cs typeface="Arial"/>
              </a:rPr>
              <a:t>completing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all  CanSat operational</a:t>
            </a:r>
            <a:r>
              <a:rPr dirty="0" sz="2400">
                <a:latin typeface="Arial"/>
                <a:cs typeface="Arial"/>
              </a:rPr>
              <a:t> tests.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097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Location and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Recovery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13131" y="1117473"/>
            <a:ext cx="8450580" cy="5055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5" b="1">
                <a:latin typeface="Arial"/>
                <a:cs typeface="Arial"/>
              </a:rPr>
              <a:t>Locating and Recovering Heat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Shield</a:t>
            </a:r>
            <a:endParaRPr sz="22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Heat Shield will be painted with flourescent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color.</a:t>
            </a:r>
            <a:endParaRPr sz="2200">
              <a:latin typeface="Arial"/>
              <a:cs typeface="Arial"/>
            </a:endParaRPr>
          </a:p>
          <a:p>
            <a:pPr algn="just" marL="756285" marR="5080" indent="-342900">
              <a:lnSpc>
                <a:spcPct val="100000"/>
              </a:lnSpc>
              <a:buChar char="•"/>
              <a:tabLst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Landing zone will be determined by observing descension, by  examining video that, probe records and, by last GPS location  data.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latin typeface="Arial"/>
                <a:cs typeface="Arial"/>
              </a:rPr>
              <a:t>Locating and Recovering</a:t>
            </a:r>
            <a:r>
              <a:rPr dirty="0" sz="2200" spc="-3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Probe</a:t>
            </a:r>
            <a:endParaRPr sz="22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Probe will be painted with flourescent</a:t>
            </a:r>
            <a:r>
              <a:rPr dirty="0" sz="2200" spc="6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color.</a:t>
            </a:r>
            <a:endParaRPr sz="22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buChar char="•"/>
              <a:tabLst>
                <a:tab pos="756285" algn="l"/>
                <a:tab pos="756920" algn="l"/>
                <a:tab pos="3045460" algn="l"/>
              </a:tabLst>
            </a:pPr>
            <a:r>
              <a:rPr dirty="0" sz="2200" spc="-5">
                <a:latin typeface="Arial"/>
                <a:cs typeface="Arial"/>
              </a:rPr>
              <a:t>Landing</a:t>
            </a:r>
            <a:r>
              <a:rPr dirty="0" sz="2200" spc="-15">
                <a:latin typeface="Arial"/>
                <a:cs typeface="Arial"/>
              </a:rPr>
              <a:t> </a:t>
            </a:r>
            <a:r>
              <a:rPr dirty="0" sz="2200">
                <a:latin typeface="Arial"/>
                <a:cs typeface="Arial"/>
              </a:rPr>
              <a:t>zone</a:t>
            </a:r>
            <a:r>
              <a:rPr dirty="0" sz="2200" spc="-5">
                <a:latin typeface="Arial"/>
                <a:cs typeface="Arial"/>
              </a:rPr>
              <a:t> will	be determined by observing</a:t>
            </a:r>
            <a:r>
              <a:rPr dirty="0" sz="2200" spc="10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descension</a:t>
            </a:r>
            <a:endParaRPr sz="22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dirty="0" sz="2200" spc="-5">
                <a:latin typeface="Arial"/>
                <a:cs typeface="Arial"/>
              </a:rPr>
              <a:t>and by GPS location</a:t>
            </a:r>
            <a:r>
              <a:rPr dirty="0" sz="2200" spc="-7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data.</a:t>
            </a:r>
            <a:endParaRPr sz="2200">
              <a:latin typeface="Arial"/>
              <a:cs typeface="Arial"/>
            </a:endParaRPr>
          </a:p>
          <a:p>
            <a:pPr marL="756285" marR="299720" indent="-342900">
              <a:lnSpc>
                <a:spcPct val="100000"/>
              </a:lnSpc>
              <a:buChar char="•"/>
              <a:tabLst>
                <a:tab pos="756285" algn="l"/>
                <a:tab pos="756920" algn="l"/>
                <a:tab pos="7987665" algn="l"/>
              </a:tabLst>
            </a:pPr>
            <a:r>
              <a:rPr dirty="0" sz="2200" spc="-5">
                <a:latin typeface="Arial"/>
                <a:cs typeface="Arial"/>
              </a:rPr>
              <a:t>Bu</a:t>
            </a:r>
            <a:r>
              <a:rPr dirty="0" sz="2200">
                <a:latin typeface="Arial"/>
                <a:cs typeface="Arial"/>
              </a:rPr>
              <a:t>z</a:t>
            </a:r>
            <a:r>
              <a:rPr dirty="0" sz="2200" spc="-5">
                <a:latin typeface="Arial"/>
                <a:cs typeface="Arial"/>
              </a:rPr>
              <a:t>z</a:t>
            </a:r>
            <a:r>
              <a:rPr dirty="0" sz="2200">
                <a:latin typeface="Arial"/>
                <a:cs typeface="Arial"/>
              </a:rPr>
              <a:t>e</a:t>
            </a:r>
            <a:r>
              <a:rPr dirty="0" sz="2200" spc="-5">
                <a:latin typeface="Arial"/>
                <a:cs typeface="Arial"/>
              </a:rPr>
              <a:t>r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wil</a:t>
            </a:r>
            <a:r>
              <a:rPr dirty="0" sz="2200" spc="-5">
                <a:latin typeface="Arial"/>
                <a:cs typeface="Arial"/>
              </a:rPr>
              <a:t>l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be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act</a:t>
            </a:r>
            <a:r>
              <a:rPr dirty="0" sz="2200">
                <a:latin typeface="Arial"/>
                <a:cs typeface="Arial"/>
              </a:rPr>
              <a:t>i</a:t>
            </a:r>
            <a:r>
              <a:rPr dirty="0" sz="2200" spc="-5">
                <a:latin typeface="Arial"/>
                <a:cs typeface="Arial"/>
              </a:rPr>
              <a:t>vated</a:t>
            </a:r>
            <a:r>
              <a:rPr dirty="0" sz="2200" spc="-3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aft</a:t>
            </a:r>
            <a:r>
              <a:rPr dirty="0" sz="2200">
                <a:latin typeface="Arial"/>
                <a:cs typeface="Arial"/>
              </a:rPr>
              <a:t>e</a:t>
            </a:r>
            <a:r>
              <a:rPr dirty="0" sz="2200" spc="-5">
                <a:latin typeface="Arial"/>
                <a:cs typeface="Arial"/>
              </a:rPr>
              <a:t>r</a:t>
            </a:r>
            <a:r>
              <a:rPr dirty="0" sz="2200" spc="1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land</a:t>
            </a:r>
            <a:r>
              <a:rPr dirty="0" sz="2200">
                <a:latin typeface="Arial"/>
                <a:cs typeface="Arial"/>
              </a:rPr>
              <a:t>i</a:t>
            </a:r>
            <a:r>
              <a:rPr dirty="0" sz="2200" spc="-5">
                <a:latin typeface="Arial"/>
                <a:cs typeface="Arial"/>
              </a:rPr>
              <a:t>ng</a:t>
            </a:r>
            <a:r>
              <a:rPr dirty="0" sz="2200" spc="-4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and</a:t>
            </a:r>
            <a:r>
              <a:rPr dirty="0" sz="2200" spc="-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c</a:t>
            </a:r>
            <a:r>
              <a:rPr dirty="0" sz="2200">
                <a:latin typeface="Arial"/>
                <a:cs typeface="Arial"/>
              </a:rPr>
              <a:t>a</a:t>
            </a:r>
            <a:r>
              <a:rPr dirty="0" sz="2200" spc="-5">
                <a:latin typeface="Arial"/>
                <a:cs typeface="Arial"/>
              </a:rPr>
              <a:t>n</a:t>
            </a:r>
            <a:r>
              <a:rPr dirty="0" sz="2200" spc="-2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be</a:t>
            </a:r>
            <a:r>
              <a:rPr dirty="0" sz="2200" spc="-5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heard</a:t>
            </a:r>
            <a:r>
              <a:rPr dirty="0" sz="2200" spc="10">
                <a:latin typeface="Arial"/>
                <a:cs typeface="Arial"/>
              </a:rPr>
              <a:t> </a:t>
            </a:r>
            <a:r>
              <a:rPr dirty="0" sz="2200" spc="-5">
                <a:latin typeface="Arial"/>
                <a:cs typeface="Arial"/>
              </a:rPr>
              <a:t>at</a:t>
            </a:r>
            <a:r>
              <a:rPr dirty="0" sz="2200">
                <a:latin typeface="Arial"/>
                <a:cs typeface="Arial"/>
              </a:rPr>
              <a:t>	</a:t>
            </a:r>
            <a:r>
              <a:rPr dirty="0" sz="2200" spc="-5">
                <a:latin typeface="Arial"/>
                <a:cs typeface="Arial"/>
              </a:rPr>
              <a:t>a  </a:t>
            </a:r>
            <a:r>
              <a:rPr dirty="0" sz="2200" spc="-5">
                <a:latin typeface="Arial"/>
                <a:cs typeface="Arial"/>
              </a:rPr>
              <a:t>distance.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latin typeface="Arial"/>
                <a:cs typeface="Arial"/>
              </a:rPr>
              <a:t>Address</a:t>
            </a:r>
            <a:r>
              <a:rPr dirty="0" sz="2200" spc="-1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Labeling</a:t>
            </a:r>
            <a:endParaRPr sz="2200">
              <a:latin typeface="Arial"/>
              <a:cs typeface="Arial"/>
            </a:endParaRPr>
          </a:p>
          <a:p>
            <a:pPr marL="756285" marR="798830" indent="-34290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dirty="0" sz="2200" spc="-5">
                <a:latin typeface="Arial"/>
                <a:cs typeface="Arial"/>
              </a:rPr>
              <a:t>Probe will have an address label to </a:t>
            </a:r>
            <a:r>
              <a:rPr dirty="0" sz="2200" spc="-10">
                <a:latin typeface="Arial"/>
                <a:cs typeface="Arial"/>
              </a:rPr>
              <a:t>be </a:t>
            </a:r>
            <a:r>
              <a:rPr dirty="0" sz="2200" spc="-5">
                <a:latin typeface="Arial"/>
                <a:cs typeface="Arial"/>
              </a:rPr>
              <a:t>returned. On that  address label there will be a mail address for  communication.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372347" y="6508495"/>
            <a:ext cx="2362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114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8345" y="2597276"/>
            <a:ext cx="51504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z="3200" spc="-114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0409" y="4369689"/>
            <a:ext cx="2580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Mustafa </a:t>
            </a:r>
            <a:r>
              <a:rPr dirty="0" sz="2400" spc="-5" b="1">
                <a:latin typeface="Arial"/>
                <a:cs typeface="Arial"/>
              </a:rPr>
              <a:t>Anıl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Yiğit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3117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1050" y="1159496"/>
            <a:ext cx="6544309" cy="2606040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840"/>
              </a:spcBef>
              <a:buChar char="•"/>
              <a:tabLst>
                <a:tab pos="20320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Full</a:t>
            </a:r>
            <a:r>
              <a:rPr dirty="0" u="heavy" sz="20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Comply:</a:t>
            </a:r>
            <a:endParaRPr sz="20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15"/>
              </a:spcBef>
            </a:pPr>
            <a:r>
              <a:rPr dirty="0" sz="1400" spc="-5">
                <a:latin typeface="Arial"/>
                <a:cs typeface="Arial"/>
              </a:rPr>
              <a:t>–By good </a:t>
            </a:r>
            <a:r>
              <a:rPr dirty="0" sz="1400">
                <a:latin typeface="Arial"/>
                <a:cs typeface="Arial"/>
              </a:rPr>
              <a:t>cooperation </a:t>
            </a:r>
            <a:r>
              <a:rPr dirty="0" sz="1400" spc="-5">
                <a:latin typeface="Arial"/>
                <a:cs typeface="Arial"/>
              </a:rPr>
              <a:t>with </a:t>
            </a:r>
            <a:r>
              <a:rPr dirty="0" sz="1400">
                <a:latin typeface="Arial"/>
                <a:cs typeface="Arial"/>
              </a:rPr>
              <a:t>team </a:t>
            </a:r>
            <a:r>
              <a:rPr dirty="0" sz="1400" spc="-5">
                <a:latin typeface="Arial"/>
                <a:cs typeface="Arial"/>
              </a:rPr>
              <a:t>members most </a:t>
            </a:r>
            <a:r>
              <a:rPr dirty="0" sz="1400">
                <a:latin typeface="Arial"/>
                <a:cs typeface="Arial"/>
              </a:rPr>
              <a:t>of the </a:t>
            </a:r>
            <a:r>
              <a:rPr dirty="0" sz="1400" spc="-5">
                <a:latin typeface="Arial"/>
                <a:cs typeface="Arial"/>
              </a:rPr>
              <a:t>requirements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-29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met.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05"/>
              </a:spcBef>
            </a:pPr>
            <a:r>
              <a:rPr dirty="0" sz="1400" spc="-5">
                <a:latin typeface="Arial"/>
                <a:cs typeface="Arial"/>
              </a:rPr>
              <a:t>–Minor improvements </a:t>
            </a:r>
            <a:r>
              <a:rPr dirty="0" sz="1400">
                <a:latin typeface="Arial"/>
                <a:cs typeface="Arial"/>
              </a:rPr>
              <a:t>and </a:t>
            </a:r>
            <a:r>
              <a:rPr dirty="0" sz="1400" spc="-5">
                <a:latin typeface="Arial"/>
                <a:cs typeface="Arial"/>
              </a:rPr>
              <a:t>optimizations will </a:t>
            </a:r>
            <a:r>
              <a:rPr dirty="0" sz="1400">
                <a:latin typeface="Arial"/>
                <a:cs typeface="Arial"/>
              </a:rPr>
              <a:t>be</a:t>
            </a:r>
            <a:r>
              <a:rPr dirty="0" sz="1400" spc="-20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made.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490"/>
              </a:spcBef>
            </a:pPr>
            <a:r>
              <a:rPr dirty="0" sz="1400" spc="-5">
                <a:latin typeface="Arial"/>
                <a:cs typeface="Arial"/>
              </a:rPr>
              <a:t>–Mechanical prototypes have </a:t>
            </a:r>
            <a:r>
              <a:rPr dirty="0" sz="1400">
                <a:latin typeface="Arial"/>
                <a:cs typeface="Arial"/>
              </a:rPr>
              <a:t>been</a:t>
            </a:r>
            <a:r>
              <a:rPr dirty="0" sz="1400" spc="-2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made.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05"/>
              </a:spcBef>
            </a:pPr>
            <a:r>
              <a:rPr dirty="0" sz="1400" spc="-5">
                <a:latin typeface="Arial"/>
                <a:cs typeface="Arial"/>
              </a:rPr>
              <a:t>–Most </a:t>
            </a:r>
            <a:r>
              <a:rPr dirty="0" sz="1400">
                <a:latin typeface="Arial"/>
                <a:cs typeface="Arial"/>
              </a:rPr>
              <a:t>of sensors are</a:t>
            </a:r>
            <a:r>
              <a:rPr dirty="0" sz="1400" spc="-2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tested.</a:t>
            </a:r>
            <a:endParaRPr sz="14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505"/>
              </a:spcBef>
            </a:pPr>
            <a:r>
              <a:rPr dirty="0" sz="1400" spc="-5">
                <a:latin typeface="Arial"/>
                <a:cs typeface="Arial"/>
              </a:rPr>
              <a:t>–GCS software have </a:t>
            </a:r>
            <a:r>
              <a:rPr dirty="0" sz="1400">
                <a:latin typeface="Arial"/>
                <a:cs typeface="Arial"/>
              </a:rPr>
              <a:t>been done, </a:t>
            </a:r>
            <a:r>
              <a:rPr dirty="0" sz="1400" spc="-5">
                <a:latin typeface="Arial"/>
                <a:cs typeface="Arial"/>
              </a:rPr>
              <a:t>appearance improvements will </a:t>
            </a:r>
            <a:r>
              <a:rPr dirty="0" sz="1400">
                <a:latin typeface="Arial"/>
                <a:cs typeface="Arial"/>
              </a:rPr>
              <a:t>be</a:t>
            </a:r>
            <a:r>
              <a:rPr dirty="0" sz="1400" spc="-2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made.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03200" indent="-190500">
              <a:lnSpc>
                <a:spcPct val="100000"/>
              </a:lnSpc>
              <a:buChar char="•"/>
              <a:tabLst>
                <a:tab pos="203200" algn="l"/>
              </a:tabLst>
            </a:pPr>
            <a:r>
              <a:rPr dirty="0" u="heavy" sz="20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Partial:</a:t>
            </a:r>
            <a:endParaRPr sz="200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10"/>
              </a:spcBef>
            </a:pPr>
            <a:r>
              <a:rPr dirty="0" sz="1400" spc="-5">
                <a:latin typeface="Arial"/>
                <a:cs typeface="Arial"/>
              </a:rPr>
              <a:t>–The </a:t>
            </a:r>
            <a:r>
              <a:rPr dirty="0" sz="1400">
                <a:latin typeface="Arial"/>
                <a:cs typeface="Arial"/>
              </a:rPr>
              <a:t>probe stability </a:t>
            </a:r>
            <a:r>
              <a:rPr dirty="0" sz="1400" spc="-5">
                <a:latin typeface="Arial"/>
                <a:cs typeface="Arial"/>
              </a:rPr>
              <a:t>will be </a:t>
            </a:r>
            <a:r>
              <a:rPr dirty="0" sz="1400">
                <a:latin typeface="Arial"/>
                <a:cs typeface="Arial"/>
              </a:rPr>
              <a:t>tested </a:t>
            </a:r>
            <a:r>
              <a:rPr dirty="0" sz="1400" spc="-5">
                <a:latin typeface="Arial"/>
                <a:cs typeface="Arial"/>
              </a:rPr>
              <a:t>and </a:t>
            </a:r>
            <a:r>
              <a:rPr dirty="0" sz="1400">
                <a:latin typeface="Arial"/>
                <a:cs typeface="Arial"/>
              </a:rPr>
              <a:t>necessary </a:t>
            </a:r>
            <a:r>
              <a:rPr dirty="0" sz="1400" spc="-5">
                <a:latin typeface="Arial"/>
                <a:cs typeface="Arial"/>
              </a:rPr>
              <a:t>improvements </a:t>
            </a:r>
            <a:r>
              <a:rPr dirty="0" sz="1400" spc="-10">
                <a:latin typeface="Arial"/>
                <a:cs typeface="Arial"/>
              </a:rPr>
              <a:t>wil </a:t>
            </a:r>
            <a:r>
              <a:rPr dirty="0" sz="1400" spc="-5">
                <a:latin typeface="Arial"/>
                <a:cs typeface="Arial"/>
              </a:rPr>
              <a:t>be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made.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(1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46352"/>
          <a:ext cx="8705850" cy="5188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834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498475" marR="478790">
                        <a:lnSpc>
                          <a:spcPct val="114999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t.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255" indent="118745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4999"/>
                        </a:lnSpc>
                        <a:spcBef>
                          <a:spcPts val="63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584835" marR="271780" indent="-295910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4832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577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(probe)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500  grams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+/-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04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8419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35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73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38735">
                        <a:lnSpc>
                          <a:spcPct val="102000"/>
                        </a:lnSpc>
                        <a:spcBef>
                          <a:spcPts val="86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used to  protect the probe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while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rocket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only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when deployed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rocket. It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 envelope/shield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whole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sides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the probe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when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stowed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configuration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rocket.  The rear end of the probe can be</a:t>
                      </a:r>
                      <a:r>
                        <a:rPr dirty="0" sz="11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open.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12,13,49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marL="66294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must not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have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any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openings.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12,49,50,51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95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9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751840">
                        <a:lnSpc>
                          <a:spcPct val="102299"/>
                        </a:lnSpc>
                        <a:spcBef>
                          <a:spcPts val="7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maintain its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heat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orientation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direction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31,33,34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7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504825">
                        <a:lnSpc>
                          <a:spcPct val="102299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tumble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any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portion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descent. Tumbling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1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rotating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end-over-end.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33,34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40029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should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done.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4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6294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4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aero-braking heat</a:t>
                      </a:r>
                      <a:r>
                        <a:rPr dirty="0" sz="11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125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33655" marR="118745">
                        <a:lnSpc>
                          <a:spcPct val="1018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diameter x 310 mm length. Tolerances are to 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facilitate container deployment 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rocket</a:t>
                      </a:r>
                      <a:r>
                        <a:rPr dirty="0" sz="11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13,17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(2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201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793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20065" marR="499109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255" indent="118745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4999"/>
                        </a:lnSpc>
                        <a:spcBef>
                          <a:spcPts val="47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84835" marR="271780" indent="-295910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632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482600">
                        <a:lnSpc>
                          <a:spcPct val="102299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hold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large hen's egg  and protect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it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damage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launch  until landing.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46,47,56,57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probe shall accommodate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hen’s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egg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mass ranging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54 grams</a:t>
                      </a:r>
                      <a:r>
                        <a:rPr dirty="0" sz="1100" spc="-1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63830">
                        <a:lnSpc>
                          <a:spcPct val="101800"/>
                        </a:lnSpc>
                        <a:spcBef>
                          <a:spcPts val="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68 grams and a diameter of up to 50mm</a:t>
                      </a:r>
                      <a:r>
                        <a:rPr dirty="0" sz="1100" spc="-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 length up to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70mm.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13,56,57,59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211454">
                        <a:lnSpc>
                          <a:spcPct val="102200"/>
                        </a:lnSpc>
                        <a:spcBef>
                          <a:spcPts val="25"/>
                        </a:spcBef>
                      </a:pPr>
                      <a:r>
                        <a:rPr dirty="0" sz="1100" spc="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aero-braking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shall not have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any sharp edges to cause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get stuck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rocket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payload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section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which 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made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cardboard.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49720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 florescent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color; pink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orange.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28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52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12,41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189230">
                        <a:lnSpc>
                          <a:spcPct val="101800"/>
                        </a:lnSpc>
                        <a:spcBef>
                          <a:spcPts val="24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be used to  restrain any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deployable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parts of the</a:t>
                      </a:r>
                      <a:r>
                        <a:rPr dirty="0" sz="11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14,15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be used as part</a:t>
                      </a:r>
                      <a:r>
                        <a:rPr dirty="0" sz="1100" spc="-1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operations.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14,15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629285">
                        <a:lnSpc>
                          <a:spcPts val="136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attached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deploy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rocket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payload</a:t>
                      </a:r>
                      <a:r>
                        <a:rPr dirty="0" sz="11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section.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shall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005840">
                        <a:lnSpc>
                          <a:spcPts val="1360"/>
                        </a:lnSpc>
                        <a:spcBef>
                          <a:spcPts val="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released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probe at</a:t>
                      </a:r>
                      <a:r>
                        <a:rPr dirty="0" sz="11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300  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29,53,82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(3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077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793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20065" marR="499109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255" indent="118745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4999"/>
                        </a:lnSpc>
                        <a:spcBef>
                          <a:spcPts val="47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84835" marR="271780" indent="-295910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560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295910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deploy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parachute at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300  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85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29,54,80,82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295275">
                        <a:lnSpc>
                          <a:spcPct val="102299"/>
                        </a:lnSpc>
                        <a:spcBef>
                          <a:spcPts val="409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device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attachment  components (aero-braking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</a:t>
                      </a:r>
                      <a:r>
                        <a:rPr dirty="0" sz="11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 parachute)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survive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Gs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45,52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3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devices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(aero-braking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heat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95580">
                        <a:lnSpc>
                          <a:spcPts val="1360"/>
                        </a:lnSpc>
                        <a:spcBef>
                          <a:spcPts val="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survive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Gs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45,52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components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enclosed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831850">
                        <a:lnSpc>
                          <a:spcPct val="101800"/>
                        </a:lnSpc>
                        <a:spcBef>
                          <a:spcPts val="1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environment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exception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11,41,58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3655" marR="8890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structures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built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survive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15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Gs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launch acceleration.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45,52,58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8890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structures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built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survive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Gs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45,52,58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4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electronics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hard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mounted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using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proper mounts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such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146175">
                        <a:lnSpc>
                          <a:spcPct val="101800"/>
                        </a:lnSpc>
                        <a:spcBef>
                          <a:spcPts val="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as standoffs,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screws,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high  performance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adhesives.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41,58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(4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27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793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20065" marR="499109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255" indent="118745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4999"/>
                        </a:lnSpc>
                        <a:spcBef>
                          <a:spcPts val="47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84835" marR="271780" indent="-295910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704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81915">
                        <a:lnSpc>
                          <a:spcPct val="102299"/>
                        </a:lnSpc>
                        <a:spcBef>
                          <a:spcPts val="6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mechanisms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capable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maintaining their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configuration or states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under  all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forces.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45,52,58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31940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Mechanisms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use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pyrotechnics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chemicals.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1683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41,45,52,55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96520">
                        <a:lnSpc>
                          <a:spcPct val="102099"/>
                        </a:lnSpc>
                        <a:spcBef>
                          <a:spcPts val="31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Mechanisms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that use heat (e.g., nichrome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wire)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exposed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outside  environment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reduce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potential risk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setting  vegetation on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fire.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11,41,58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collect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air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pressure,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outside air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temperature,</a:t>
                      </a:r>
                      <a:r>
                        <a:rPr dirty="0" sz="11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33985">
                        <a:lnSpc>
                          <a:spcPct val="101800"/>
                        </a:lnSpc>
                        <a:spcBef>
                          <a:spcPts val="1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position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battery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voltage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once per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second  and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tag the data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mission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58419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80.82.90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transmit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telemetry.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Telemetry can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transmitted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continuously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bursts.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58419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4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Telemetry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include mission time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second or better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resolution. Mission time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351155">
                        <a:lnSpc>
                          <a:spcPct val="101800"/>
                        </a:lnSpc>
                        <a:spcBef>
                          <a:spcPts val="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maintained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event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a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processor  reset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launch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mission.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58419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XBEE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radios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used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telemetry.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2.4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GHz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Series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 and 2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allowed.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900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MHz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XBEE Pro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58419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61,70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41064" y="4134611"/>
            <a:ext cx="5202935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2740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Physical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Layout(cont.)</a:t>
            </a:r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1350263"/>
            <a:ext cx="3811523" cy="37017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74492" y="2445969"/>
            <a:ext cx="2129028" cy="285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17164" y="2468879"/>
            <a:ext cx="1970405" cy="160020"/>
          </a:xfrm>
          <a:custGeom>
            <a:avLst/>
            <a:gdLst/>
            <a:ahLst/>
            <a:cxnLst/>
            <a:rect l="l" t="t" r="r" b="b"/>
            <a:pathLst>
              <a:path w="1970404" h="160019">
                <a:moveTo>
                  <a:pt x="1894966" y="82296"/>
                </a:moveTo>
                <a:lnTo>
                  <a:pt x="1893481" y="108227"/>
                </a:lnTo>
                <a:lnTo>
                  <a:pt x="1906397" y="108966"/>
                </a:lnTo>
                <a:lnTo>
                  <a:pt x="1904873" y="134747"/>
                </a:lnTo>
                <a:lnTo>
                  <a:pt x="1891962" y="134747"/>
                </a:lnTo>
                <a:lnTo>
                  <a:pt x="1890522" y="159893"/>
                </a:lnTo>
                <a:lnTo>
                  <a:pt x="1948793" y="134747"/>
                </a:lnTo>
                <a:lnTo>
                  <a:pt x="1904873" y="134747"/>
                </a:lnTo>
                <a:lnTo>
                  <a:pt x="1892004" y="134011"/>
                </a:lnTo>
                <a:lnTo>
                  <a:pt x="1950497" y="134011"/>
                </a:lnTo>
                <a:lnTo>
                  <a:pt x="1970277" y="125475"/>
                </a:lnTo>
                <a:lnTo>
                  <a:pt x="1894966" y="82296"/>
                </a:lnTo>
                <a:close/>
              </a:path>
              <a:path w="1970404" h="160019">
                <a:moveTo>
                  <a:pt x="1893481" y="108227"/>
                </a:moveTo>
                <a:lnTo>
                  <a:pt x="1892004" y="134011"/>
                </a:lnTo>
                <a:lnTo>
                  <a:pt x="1904873" y="134747"/>
                </a:lnTo>
                <a:lnTo>
                  <a:pt x="1906397" y="108966"/>
                </a:lnTo>
                <a:lnTo>
                  <a:pt x="1893481" y="108227"/>
                </a:lnTo>
                <a:close/>
              </a:path>
              <a:path w="1970404" h="160019">
                <a:moveTo>
                  <a:pt x="1524" y="0"/>
                </a:moveTo>
                <a:lnTo>
                  <a:pt x="0" y="25908"/>
                </a:lnTo>
                <a:lnTo>
                  <a:pt x="1892004" y="134011"/>
                </a:lnTo>
                <a:lnTo>
                  <a:pt x="1893481" y="108227"/>
                </a:lnTo>
                <a:lnTo>
                  <a:pt x="152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84676" y="2481059"/>
            <a:ext cx="1420368" cy="496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27983" y="2564257"/>
            <a:ext cx="1260475" cy="355600"/>
          </a:xfrm>
          <a:custGeom>
            <a:avLst/>
            <a:gdLst/>
            <a:ahLst/>
            <a:cxnLst/>
            <a:rect l="l" t="t" r="r" b="b"/>
            <a:pathLst>
              <a:path w="1260475" h="355600">
                <a:moveTo>
                  <a:pt x="1181487" y="25086"/>
                </a:moveTo>
                <a:lnTo>
                  <a:pt x="0" y="329945"/>
                </a:lnTo>
                <a:lnTo>
                  <a:pt x="6350" y="355091"/>
                </a:lnTo>
                <a:lnTo>
                  <a:pt x="1187954" y="50109"/>
                </a:lnTo>
                <a:lnTo>
                  <a:pt x="1181487" y="25086"/>
                </a:lnTo>
                <a:close/>
              </a:path>
              <a:path w="1260475" h="355600">
                <a:moveTo>
                  <a:pt x="1255734" y="21843"/>
                </a:moveTo>
                <a:lnTo>
                  <a:pt x="1194053" y="21843"/>
                </a:lnTo>
                <a:lnTo>
                  <a:pt x="1200530" y="46862"/>
                </a:lnTo>
                <a:lnTo>
                  <a:pt x="1187954" y="50109"/>
                </a:lnTo>
                <a:lnTo>
                  <a:pt x="1194434" y="75183"/>
                </a:lnTo>
                <a:lnTo>
                  <a:pt x="1255734" y="21843"/>
                </a:lnTo>
                <a:close/>
              </a:path>
              <a:path w="1260475" h="355600">
                <a:moveTo>
                  <a:pt x="1194053" y="21843"/>
                </a:moveTo>
                <a:lnTo>
                  <a:pt x="1181487" y="25086"/>
                </a:lnTo>
                <a:lnTo>
                  <a:pt x="1187954" y="50109"/>
                </a:lnTo>
                <a:lnTo>
                  <a:pt x="1200530" y="46862"/>
                </a:lnTo>
                <a:lnTo>
                  <a:pt x="1194053" y="21843"/>
                </a:lnTo>
                <a:close/>
              </a:path>
              <a:path w="1260475" h="355600">
                <a:moveTo>
                  <a:pt x="1175003" y="0"/>
                </a:moveTo>
                <a:lnTo>
                  <a:pt x="1181487" y="25086"/>
                </a:lnTo>
                <a:lnTo>
                  <a:pt x="1194053" y="21843"/>
                </a:lnTo>
                <a:lnTo>
                  <a:pt x="1255734" y="21843"/>
                </a:lnTo>
                <a:lnTo>
                  <a:pt x="1259966" y="18160"/>
                </a:lnTo>
                <a:lnTo>
                  <a:pt x="117500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450592" y="3291903"/>
            <a:ext cx="2238756" cy="2361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93645" y="3325367"/>
            <a:ext cx="2079625" cy="104139"/>
          </a:xfrm>
          <a:custGeom>
            <a:avLst/>
            <a:gdLst/>
            <a:ahLst/>
            <a:cxnLst/>
            <a:rect l="l" t="t" r="r" b="b"/>
            <a:pathLst>
              <a:path w="2079625" h="104139">
                <a:moveTo>
                  <a:pt x="2002917" y="26289"/>
                </a:moveTo>
                <a:lnTo>
                  <a:pt x="2002240" y="52112"/>
                </a:lnTo>
                <a:lnTo>
                  <a:pt x="2015235" y="52451"/>
                </a:lnTo>
                <a:lnTo>
                  <a:pt x="2014474" y="78359"/>
                </a:lnTo>
                <a:lnTo>
                  <a:pt x="2001553" y="78359"/>
                </a:lnTo>
                <a:lnTo>
                  <a:pt x="2000884" y="103886"/>
                </a:lnTo>
                <a:lnTo>
                  <a:pt x="2055459" y="78359"/>
                </a:lnTo>
                <a:lnTo>
                  <a:pt x="2014474" y="78359"/>
                </a:lnTo>
                <a:lnTo>
                  <a:pt x="2001562" y="78022"/>
                </a:lnTo>
                <a:lnTo>
                  <a:pt x="2056178" y="78022"/>
                </a:lnTo>
                <a:lnTo>
                  <a:pt x="2079625" y="67056"/>
                </a:lnTo>
                <a:lnTo>
                  <a:pt x="2002917" y="26289"/>
                </a:lnTo>
                <a:close/>
              </a:path>
              <a:path w="2079625" h="104139">
                <a:moveTo>
                  <a:pt x="2002240" y="52112"/>
                </a:moveTo>
                <a:lnTo>
                  <a:pt x="2001562" y="78022"/>
                </a:lnTo>
                <a:lnTo>
                  <a:pt x="2014474" y="78359"/>
                </a:lnTo>
                <a:lnTo>
                  <a:pt x="2015235" y="52451"/>
                </a:lnTo>
                <a:lnTo>
                  <a:pt x="2002240" y="52112"/>
                </a:lnTo>
                <a:close/>
              </a:path>
              <a:path w="2079625" h="104139">
                <a:moveTo>
                  <a:pt x="762" y="0"/>
                </a:moveTo>
                <a:lnTo>
                  <a:pt x="0" y="25908"/>
                </a:lnTo>
                <a:lnTo>
                  <a:pt x="2001562" y="78022"/>
                </a:lnTo>
                <a:lnTo>
                  <a:pt x="2002240" y="52112"/>
                </a:lnTo>
                <a:lnTo>
                  <a:pt x="76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71444" y="2994685"/>
            <a:ext cx="1517904" cy="5379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14497" y="3018027"/>
            <a:ext cx="1358265" cy="396240"/>
          </a:xfrm>
          <a:custGeom>
            <a:avLst/>
            <a:gdLst/>
            <a:ahLst/>
            <a:cxnLst/>
            <a:rect l="l" t="t" r="r" b="b"/>
            <a:pathLst>
              <a:path w="1358264" h="396239">
                <a:moveTo>
                  <a:pt x="1279708" y="371170"/>
                </a:moveTo>
                <a:lnTo>
                  <a:pt x="1272920" y="396239"/>
                </a:lnTo>
                <a:lnTo>
                  <a:pt x="1358011" y="378968"/>
                </a:lnTo>
                <a:lnTo>
                  <a:pt x="1353028" y="374523"/>
                </a:lnTo>
                <a:lnTo>
                  <a:pt x="1292098" y="374523"/>
                </a:lnTo>
                <a:lnTo>
                  <a:pt x="1279708" y="371170"/>
                </a:lnTo>
                <a:close/>
              </a:path>
              <a:path w="1358264" h="396239">
                <a:moveTo>
                  <a:pt x="1286486" y="346131"/>
                </a:moveTo>
                <a:lnTo>
                  <a:pt x="1279708" y="371170"/>
                </a:lnTo>
                <a:lnTo>
                  <a:pt x="1292098" y="374523"/>
                </a:lnTo>
                <a:lnTo>
                  <a:pt x="1298955" y="349504"/>
                </a:lnTo>
                <a:lnTo>
                  <a:pt x="1286486" y="346131"/>
                </a:lnTo>
                <a:close/>
              </a:path>
              <a:path w="1358264" h="396239">
                <a:moveTo>
                  <a:pt x="1293240" y="321183"/>
                </a:moveTo>
                <a:lnTo>
                  <a:pt x="1286486" y="346131"/>
                </a:lnTo>
                <a:lnTo>
                  <a:pt x="1298955" y="349504"/>
                </a:lnTo>
                <a:lnTo>
                  <a:pt x="1292098" y="374523"/>
                </a:lnTo>
                <a:lnTo>
                  <a:pt x="1353028" y="374523"/>
                </a:lnTo>
                <a:lnTo>
                  <a:pt x="1293240" y="321183"/>
                </a:lnTo>
                <a:close/>
              </a:path>
              <a:path w="1358264" h="396239">
                <a:moveTo>
                  <a:pt x="6857" y="0"/>
                </a:moveTo>
                <a:lnTo>
                  <a:pt x="0" y="24892"/>
                </a:lnTo>
                <a:lnTo>
                  <a:pt x="1279708" y="371170"/>
                </a:lnTo>
                <a:lnTo>
                  <a:pt x="1286486" y="346131"/>
                </a:lnTo>
                <a:lnTo>
                  <a:pt x="685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59180" y="2703525"/>
            <a:ext cx="1786127" cy="2941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0338" y="2772029"/>
            <a:ext cx="1627505" cy="168275"/>
          </a:xfrm>
          <a:custGeom>
            <a:avLst/>
            <a:gdLst/>
            <a:ahLst/>
            <a:cxnLst/>
            <a:rect l="l" t="t" r="r" b="b"/>
            <a:pathLst>
              <a:path w="1627505" h="168275">
                <a:moveTo>
                  <a:pt x="78470" y="25863"/>
                </a:moveTo>
                <a:lnTo>
                  <a:pt x="76530" y="51645"/>
                </a:lnTo>
                <a:lnTo>
                  <a:pt x="1625345" y="168275"/>
                </a:lnTo>
                <a:lnTo>
                  <a:pt x="1627251" y="142367"/>
                </a:lnTo>
                <a:lnTo>
                  <a:pt x="78470" y="25863"/>
                </a:lnTo>
                <a:close/>
              </a:path>
              <a:path w="1627505" h="168275">
                <a:moveTo>
                  <a:pt x="80416" y="0"/>
                </a:moveTo>
                <a:lnTo>
                  <a:pt x="0" y="32893"/>
                </a:lnTo>
                <a:lnTo>
                  <a:pt x="74587" y="77470"/>
                </a:lnTo>
                <a:lnTo>
                  <a:pt x="76530" y="51645"/>
                </a:lnTo>
                <a:lnTo>
                  <a:pt x="63614" y="50673"/>
                </a:lnTo>
                <a:lnTo>
                  <a:pt x="65557" y="24892"/>
                </a:lnTo>
                <a:lnTo>
                  <a:pt x="78543" y="24892"/>
                </a:lnTo>
                <a:lnTo>
                  <a:pt x="80416" y="0"/>
                </a:lnTo>
                <a:close/>
              </a:path>
              <a:path w="1627505" h="168275">
                <a:moveTo>
                  <a:pt x="65557" y="24892"/>
                </a:moveTo>
                <a:lnTo>
                  <a:pt x="63614" y="50673"/>
                </a:lnTo>
                <a:lnTo>
                  <a:pt x="76530" y="51645"/>
                </a:lnTo>
                <a:lnTo>
                  <a:pt x="78470" y="25863"/>
                </a:lnTo>
                <a:lnTo>
                  <a:pt x="65557" y="24892"/>
                </a:lnTo>
                <a:close/>
              </a:path>
              <a:path w="1627505" h="168275">
                <a:moveTo>
                  <a:pt x="78543" y="24892"/>
                </a:moveTo>
                <a:lnTo>
                  <a:pt x="65557" y="24892"/>
                </a:lnTo>
                <a:lnTo>
                  <a:pt x="78470" y="25863"/>
                </a:lnTo>
                <a:lnTo>
                  <a:pt x="78543" y="2489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73176" y="2630805"/>
            <a:ext cx="7188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Pulley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57855" y="1845538"/>
            <a:ext cx="2406396" cy="559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700654" y="1921764"/>
            <a:ext cx="2248535" cy="425450"/>
          </a:xfrm>
          <a:custGeom>
            <a:avLst/>
            <a:gdLst/>
            <a:ahLst/>
            <a:cxnLst/>
            <a:rect l="l" t="t" r="r" b="b"/>
            <a:pathLst>
              <a:path w="2248535" h="425450">
                <a:moveTo>
                  <a:pt x="2169244" y="25565"/>
                </a:moveTo>
                <a:lnTo>
                  <a:pt x="0" y="399669"/>
                </a:lnTo>
                <a:lnTo>
                  <a:pt x="4318" y="425196"/>
                </a:lnTo>
                <a:lnTo>
                  <a:pt x="2173640" y="51100"/>
                </a:lnTo>
                <a:lnTo>
                  <a:pt x="2169244" y="25565"/>
                </a:lnTo>
                <a:close/>
              </a:path>
              <a:path w="2248535" h="425450">
                <a:moveTo>
                  <a:pt x="2242145" y="23368"/>
                </a:moveTo>
                <a:lnTo>
                  <a:pt x="2181986" y="23368"/>
                </a:lnTo>
                <a:lnTo>
                  <a:pt x="2186432" y="48895"/>
                </a:lnTo>
                <a:lnTo>
                  <a:pt x="2173640" y="51100"/>
                </a:lnTo>
                <a:lnTo>
                  <a:pt x="2178049" y="76708"/>
                </a:lnTo>
                <a:lnTo>
                  <a:pt x="2248027" y="25146"/>
                </a:lnTo>
                <a:lnTo>
                  <a:pt x="2242145" y="23368"/>
                </a:lnTo>
                <a:close/>
              </a:path>
              <a:path w="2248535" h="425450">
                <a:moveTo>
                  <a:pt x="2181986" y="23368"/>
                </a:moveTo>
                <a:lnTo>
                  <a:pt x="2169244" y="25565"/>
                </a:lnTo>
                <a:lnTo>
                  <a:pt x="2173640" y="51100"/>
                </a:lnTo>
                <a:lnTo>
                  <a:pt x="2186432" y="48895"/>
                </a:lnTo>
                <a:lnTo>
                  <a:pt x="2181986" y="23368"/>
                </a:lnTo>
                <a:close/>
              </a:path>
              <a:path w="2248535" h="425450">
                <a:moveTo>
                  <a:pt x="2164842" y="0"/>
                </a:moveTo>
                <a:lnTo>
                  <a:pt x="2169244" y="25565"/>
                </a:lnTo>
                <a:lnTo>
                  <a:pt x="2181986" y="23368"/>
                </a:lnTo>
                <a:lnTo>
                  <a:pt x="2242145" y="23368"/>
                </a:lnTo>
                <a:lnTo>
                  <a:pt x="216484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651628" y="1336675"/>
            <a:ext cx="2360930" cy="2249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8620" marR="67691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Servo 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tachmen</a:t>
            </a:r>
            <a:r>
              <a:rPr dirty="0" sz="2000">
                <a:latin typeface="Arial"/>
                <a:cs typeface="Arial"/>
              </a:rPr>
              <a:t>t  </a:t>
            </a:r>
            <a:r>
              <a:rPr dirty="0" sz="2000">
                <a:latin typeface="Arial"/>
                <a:cs typeface="Arial"/>
              </a:rPr>
              <a:t>Point</a:t>
            </a:r>
            <a:endParaRPr sz="2000">
              <a:latin typeface="Arial"/>
              <a:cs typeface="Arial"/>
            </a:endParaRPr>
          </a:p>
          <a:p>
            <a:pPr marL="692785">
              <a:lnSpc>
                <a:spcPct val="100000"/>
              </a:lnSpc>
              <a:spcBef>
                <a:spcPts val="1565"/>
              </a:spcBef>
            </a:pPr>
            <a:r>
              <a:rPr dirty="0" sz="2000">
                <a:latin typeface="Arial"/>
                <a:cs typeface="Arial"/>
              </a:rPr>
              <a:t>Nylon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Threads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05839" y="1741957"/>
            <a:ext cx="2497836" cy="7025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6997" y="1822576"/>
            <a:ext cx="2338705" cy="563880"/>
          </a:xfrm>
          <a:custGeom>
            <a:avLst/>
            <a:gdLst/>
            <a:ahLst/>
            <a:cxnLst/>
            <a:rect l="l" t="t" r="r" b="b"/>
            <a:pathLst>
              <a:path w="2338704" h="563880">
                <a:moveTo>
                  <a:pt x="78671" y="25221"/>
                </a:moveTo>
                <a:lnTo>
                  <a:pt x="72938" y="50496"/>
                </a:lnTo>
                <a:lnTo>
                  <a:pt x="2332990" y="563372"/>
                </a:lnTo>
                <a:lnTo>
                  <a:pt x="2338704" y="538099"/>
                </a:lnTo>
                <a:lnTo>
                  <a:pt x="78671" y="25221"/>
                </a:lnTo>
                <a:close/>
              </a:path>
              <a:path w="2338704" h="563880">
                <a:moveTo>
                  <a:pt x="84391" y="0"/>
                </a:moveTo>
                <a:lnTo>
                  <a:pt x="0" y="20700"/>
                </a:lnTo>
                <a:lnTo>
                  <a:pt x="67195" y="75819"/>
                </a:lnTo>
                <a:lnTo>
                  <a:pt x="72938" y="50496"/>
                </a:lnTo>
                <a:lnTo>
                  <a:pt x="60286" y="47625"/>
                </a:lnTo>
                <a:lnTo>
                  <a:pt x="66027" y="22351"/>
                </a:lnTo>
                <a:lnTo>
                  <a:pt x="79322" y="22351"/>
                </a:lnTo>
                <a:lnTo>
                  <a:pt x="84391" y="0"/>
                </a:lnTo>
                <a:close/>
              </a:path>
              <a:path w="2338704" h="563880">
                <a:moveTo>
                  <a:pt x="66027" y="22351"/>
                </a:moveTo>
                <a:lnTo>
                  <a:pt x="60286" y="47625"/>
                </a:lnTo>
                <a:lnTo>
                  <a:pt x="72938" y="50496"/>
                </a:lnTo>
                <a:lnTo>
                  <a:pt x="78671" y="25221"/>
                </a:lnTo>
                <a:lnTo>
                  <a:pt x="66027" y="22351"/>
                </a:lnTo>
                <a:close/>
              </a:path>
              <a:path w="2338704" h="563880">
                <a:moveTo>
                  <a:pt x="79322" y="22351"/>
                </a:moveTo>
                <a:lnTo>
                  <a:pt x="66027" y="22351"/>
                </a:lnTo>
                <a:lnTo>
                  <a:pt x="78671" y="25221"/>
                </a:lnTo>
                <a:lnTo>
                  <a:pt x="79322" y="2235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8739" y="1130553"/>
            <a:ext cx="1312545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Probe  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tachmen</a:t>
            </a:r>
            <a:r>
              <a:rPr dirty="0" sz="2000">
                <a:latin typeface="Arial"/>
                <a:cs typeface="Arial"/>
              </a:rPr>
              <a:t>t  </a:t>
            </a:r>
            <a:r>
              <a:rPr dirty="0" sz="2000">
                <a:latin typeface="Arial"/>
                <a:cs typeface="Arial"/>
              </a:rPr>
              <a:t>Point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5839" y="3774922"/>
            <a:ext cx="2252472" cy="4861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6997" y="3797934"/>
            <a:ext cx="2093595" cy="353695"/>
          </a:xfrm>
          <a:custGeom>
            <a:avLst/>
            <a:gdLst/>
            <a:ahLst/>
            <a:cxnLst/>
            <a:rect l="l" t="t" r="r" b="b"/>
            <a:pathLst>
              <a:path w="2093595" h="353695">
                <a:moveTo>
                  <a:pt x="71094" y="276859"/>
                </a:moveTo>
                <a:lnTo>
                  <a:pt x="0" y="326770"/>
                </a:lnTo>
                <a:lnTo>
                  <a:pt x="82626" y="353694"/>
                </a:lnTo>
                <a:lnTo>
                  <a:pt x="79061" y="329945"/>
                </a:lnTo>
                <a:lnTo>
                  <a:pt x="65976" y="329945"/>
                </a:lnTo>
                <a:lnTo>
                  <a:pt x="62128" y="304419"/>
                </a:lnTo>
                <a:lnTo>
                  <a:pt x="74941" y="302494"/>
                </a:lnTo>
                <a:lnTo>
                  <a:pt x="71094" y="276859"/>
                </a:lnTo>
                <a:close/>
              </a:path>
              <a:path w="2093595" h="353695">
                <a:moveTo>
                  <a:pt x="74941" y="302494"/>
                </a:moveTo>
                <a:lnTo>
                  <a:pt x="62128" y="304419"/>
                </a:lnTo>
                <a:lnTo>
                  <a:pt x="65976" y="329945"/>
                </a:lnTo>
                <a:lnTo>
                  <a:pt x="78773" y="328025"/>
                </a:lnTo>
                <a:lnTo>
                  <a:pt x="74941" y="302494"/>
                </a:lnTo>
                <a:close/>
              </a:path>
              <a:path w="2093595" h="353695">
                <a:moveTo>
                  <a:pt x="78773" y="328025"/>
                </a:moveTo>
                <a:lnTo>
                  <a:pt x="65976" y="329945"/>
                </a:lnTo>
                <a:lnTo>
                  <a:pt x="79061" y="329945"/>
                </a:lnTo>
                <a:lnTo>
                  <a:pt x="78773" y="328025"/>
                </a:lnTo>
                <a:close/>
              </a:path>
              <a:path w="2093595" h="353695">
                <a:moveTo>
                  <a:pt x="2089277" y="0"/>
                </a:moveTo>
                <a:lnTo>
                  <a:pt x="74941" y="302494"/>
                </a:lnTo>
                <a:lnTo>
                  <a:pt x="78773" y="328025"/>
                </a:lnTo>
                <a:lnTo>
                  <a:pt x="2093087" y="25653"/>
                </a:lnTo>
                <a:lnTo>
                  <a:pt x="208927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62839" y="3914394"/>
            <a:ext cx="8185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Hin</a:t>
            </a:r>
            <a:r>
              <a:rPr dirty="0" sz="2000" spc="5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16023" y="4215358"/>
            <a:ext cx="944892" cy="9235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837182" y="4237354"/>
            <a:ext cx="786765" cy="765175"/>
          </a:xfrm>
          <a:custGeom>
            <a:avLst/>
            <a:gdLst/>
            <a:ahLst/>
            <a:cxnLst/>
            <a:rect l="l" t="t" r="r" b="b"/>
            <a:pathLst>
              <a:path w="786764" h="765175">
                <a:moveTo>
                  <a:pt x="28575" y="683133"/>
                </a:moveTo>
                <a:lnTo>
                  <a:pt x="0" y="765175"/>
                </a:lnTo>
                <a:lnTo>
                  <a:pt x="82804" y="738886"/>
                </a:lnTo>
                <a:lnTo>
                  <a:pt x="73539" y="729361"/>
                </a:lnTo>
                <a:lnTo>
                  <a:pt x="55499" y="729361"/>
                </a:lnTo>
                <a:lnTo>
                  <a:pt x="37337" y="710819"/>
                </a:lnTo>
                <a:lnTo>
                  <a:pt x="46673" y="701739"/>
                </a:lnTo>
                <a:lnTo>
                  <a:pt x="28575" y="683133"/>
                </a:lnTo>
                <a:close/>
              </a:path>
              <a:path w="786764" h="765175">
                <a:moveTo>
                  <a:pt x="46673" y="701739"/>
                </a:moveTo>
                <a:lnTo>
                  <a:pt x="37337" y="710819"/>
                </a:lnTo>
                <a:lnTo>
                  <a:pt x="55499" y="729361"/>
                </a:lnTo>
                <a:lnTo>
                  <a:pt x="64769" y="720344"/>
                </a:lnTo>
                <a:lnTo>
                  <a:pt x="46673" y="701739"/>
                </a:lnTo>
                <a:close/>
              </a:path>
              <a:path w="786764" h="765175">
                <a:moveTo>
                  <a:pt x="64769" y="720344"/>
                </a:moveTo>
                <a:lnTo>
                  <a:pt x="55499" y="729361"/>
                </a:lnTo>
                <a:lnTo>
                  <a:pt x="73539" y="729361"/>
                </a:lnTo>
                <a:lnTo>
                  <a:pt x="64769" y="720344"/>
                </a:lnTo>
                <a:close/>
              </a:path>
              <a:path w="786764" h="765175">
                <a:moveTo>
                  <a:pt x="768223" y="0"/>
                </a:moveTo>
                <a:lnTo>
                  <a:pt x="46673" y="701739"/>
                </a:lnTo>
                <a:lnTo>
                  <a:pt x="64769" y="720344"/>
                </a:lnTo>
                <a:lnTo>
                  <a:pt x="786384" y="18542"/>
                </a:lnTo>
                <a:lnTo>
                  <a:pt x="76822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32147" y="5263896"/>
            <a:ext cx="1354836" cy="8656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53305" y="5287009"/>
            <a:ext cx="1196340" cy="707390"/>
          </a:xfrm>
          <a:custGeom>
            <a:avLst/>
            <a:gdLst/>
            <a:ahLst/>
            <a:cxnLst/>
            <a:rect l="l" t="t" r="r" b="b"/>
            <a:pathLst>
              <a:path w="1196339" h="707389">
                <a:moveTo>
                  <a:pt x="47498" y="634034"/>
                </a:moveTo>
                <a:lnTo>
                  <a:pt x="0" y="706831"/>
                </a:lnTo>
                <a:lnTo>
                  <a:pt x="86741" y="701128"/>
                </a:lnTo>
                <a:lnTo>
                  <a:pt x="77485" y="685304"/>
                </a:lnTo>
                <a:lnTo>
                  <a:pt x="62484" y="685304"/>
                </a:lnTo>
                <a:lnTo>
                  <a:pt x="49403" y="662939"/>
                </a:lnTo>
                <a:lnTo>
                  <a:pt x="60580" y="656401"/>
                </a:lnTo>
                <a:lnTo>
                  <a:pt x="47498" y="634034"/>
                </a:lnTo>
                <a:close/>
              </a:path>
              <a:path w="1196339" h="707389">
                <a:moveTo>
                  <a:pt x="60580" y="656401"/>
                </a:moveTo>
                <a:lnTo>
                  <a:pt x="49403" y="662939"/>
                </a:lnTo>
                <a:lnTo>
                  <a:pt x="62484" y="685304"/>
                </a:lnTo>
                <a:lnTo>
                  <a:pt x="73661" y="678766"/>
                </a:lnTo>
                <a:lnTo>
                  <a:pt x="60580" y="656401"/>
                </a:lnTo>
                <a:close/>
              </a:path>
              <a:path w="1196339" h="707389">
                <a:moveTo>
                  <a:pt x="73661" y="678766"/>
                </a:moveTo>
                <a:lnTo>
                  <a:pt x="62484" y="685304"/>
                </a:lnTo>
                <a:lnTo>
                  <a:pt x="77485" y="685304"/>
                </a:lnTo>
                <a:lnTo>
                  <a:pt x="73661" y="678766"/>
                </a:lnTo>
                <a:close/>
              </a:path>
              <a:path w="1196339" h="707389">
                <a:moveTo>
                  <a:pt x="1182751" y="0"/>
                </a:moveTo>
                <a:lnTo>
                  <a:pt x="60580" y="656401"/>
                </a:lnTo>
                <a:lnTo>
                  <a:pt x="73661" y="678766"/>
                </a:lnTo>
                <a:lnTo>
                  <a:pt x="1195832" y="22351"/>
                </a:lnTo>
                <a:lnTo>
                  <a:pt x="118275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32147" y="4945379"/>
            <a:ext cx="2305811" cy="11841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53305" y="4967985"/>
            <a:ext cx="2146300" cy="1027430"/>
          </a:xfrm>
          <a:custGeom>
            <a:avLst/>
            <a:gdLst/>
            <a:ahLst/>
            <a:cxnLst/>
            <a:rect l="l" t="t" r="r" b="b"/>
            <a:pathLst>
              <a:path w="2146300" h="1027429">
                <a:moveTo>
                  <a:pt x="53594" y="956995"/>
                </a:moveTo>
                <a:lnTo>
                  <a:pt x="0" y="1025385"/>
                </a:lnTo>
                <a:lnTo>
                  <a:pt x="86868" y="1027239"/>
                </a:lnTo>
                <a:lnTo>
                  <a:pt x="78403" y="1009370"/>
                </a:lnTo>
                <a:lnTo>
                  <a:pt x="64135" y="1009370"/>
                </a:lnTo>
                <a:lnTo>
                  <a:pt x="52959" y="985951"/>
                </a:lnTo>
                <a:lnTo>
                  <a:pt x="64681" y="980401"/>
                </a:lnTo>
                <a:lnTo>
                  <a:pt x="53594" y="956995"/>
                </a:lnTo>
                <a:close/>
              </a:path>
              <a:path w="2146300" h="1027429">
                <a:moveTo>
                  <a:pt x="64681" y="980401"/>
                </a:moveTo>
                <a:lnTo>
                  <a:pt x="52959" y="985951"/>
                </a:lnTo>
                <a:lnTo>
                  <a:pt x="64135" y="1009370"/>
                </a:lnTo>
                <a:lnTo>
                  <a:pt x="75789" y="1003851"/>
                </a:lnTo>
                <a:lnTo>
                  <a:pt x="64681" y="980401"/>
                </a:lnTo>
                <a:close/>
              </a:path>
              <a:path w="2146300" h="1027429">
                <a:moveTo>
                  <a:pt x="75789" y="1003851"/>
                </a:moveTo>
                <a:lnTo>
                  <a:pt x="64135" y="1009370"/>
                </a:lnTo>
                <a:lnTo>
                  <a:pt x="78403" y="1009370"/>
                </a:lnTo>
                <a:lnTo>
                  <a:pt x="75789" y="1003851"/>
                </a:lnTo>
                <a:close/>
              </a:path>
              <a:path w="2146300" h="1027429">
                <a:moveTo>
                  <a:pt x="2135251" y="0"/>
                </a:moveTo>
                <a:lnTo>
                  <a:pt x="64681" y="980401"/>
                </a:lnTo>
                <a:lnTo>
                  <a:pt x="75789" y="1003851"/>
                </a:lnTo>
                <a:lnTo>
                  <a:pt x="2146300" y="23368"/>
                </a:lnTo>
                <a:lnTo>
                  <a:pt x="213525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005839" y="3991381"/>
            <a:ext cx="1463040" cy="2803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26997" y="4014215"/>
            <a:ext cx="1303655" cy="154305"/>
          </a:xfrm>
          <a:custGeom>
            <a:avLst/>
            <a:gdLst/>
            <a:ahLst/>
            <a:cxnLst/>
            <a:rect l="l" t="t" r="r" b="b"/>
            <a:pathLst>
              <a:path w="1303655" h="154304">
                <a:moveTo>
                  <a:pt x="74218" y="76453"/>
                </a:moveTo>
                <a:lnTo>
                  <a:pt x="0" y="121665"/>
                </a:lnTo>
                <a:lnTo>
                  <a:pt x="80683" y="153923"/>
                </a:lnTo>
                <a:lnTo>
                  <a:pt x="78616" y="129158"/>
                </a:lnTo>
                <a:lnTo>
                  <a:pt x="65620" y="129158"/>
                </a:lnTo>
                <a:lnTo>
                  <a:pt x="63461" y="103377"/>
                </a:lnTo>
                <a:lnTo>
                  <a:pt x="76375" y="102299"/>
                </a:lnTo>
                <a:lnTo>
                  <a:pt x="74218" y="76453"/>
                </a:lnTo>
                <a:close/>
              </a:path>
              <a:path w="1303655" h="154304">
                <a:moveTo>
                  <a:pt x="76375" y="102299"/>
                </a:moveTo>
                <a:lnTo>
                  <a:pt x="63461" y="103377"/>
                </a:lnTo>
                <a:lnTo>
                  <a:pt x="65620" y="129158"/>
                </a:lnTo>
                <a:lnTo>
                  <a:pt x="78526" y="128082"/>
                </a:lnTo>
                <a:lnTo>
                  <a:pt x="76375" y="102299"/>
                </a:lnTo>
                <a:close/>
              </a:path>
              <a:path w="1303655" h="154304">
                <a:moveTo>
                  <a:pt x="78526" y="128082"/>
                </a:moveTo>
                <a:lnTo>
                  <a:pt x="65620" y="129158"/>
                </a:lnTo>
                <a:lnTo>
                  <a:pt x="78616" y="129158"/>
                </a:lnTo>
                <a:lnTo>
                  <a:pt x="78526" y="128082"/>
                </a:lnTo>
                <a:close/>
              </a:path>
              <a:path w="1303655" h="154304">
                <a:moveTo>
                  <a:pt x="1301242" y="0"/>
                </a:moveTo>
                <a:lnTo>
                  <a:pt x="76375" y="102299"/>
                </a:lnTo>
                <a:lnTo>
                  <a:pt x="78526" y="128082"/>
                </a:lnTo>
                <a:lnTo>
                  <a:pt x="1303401" y="25907"/>
                </a:lnTo>
                <a:lnTo>
                  <a:pt x="130124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998976" y="4863071"/>
            <a:ext cx="789444" cy="7071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120134" y="4886071"/>
            <a:ext cx="629920" cy="547370"/>
          </a:xfrm>
          <a:custGeom>
            <a:avLst/>
            <a:gdLst/>
            <a:ahLst/>
            <a:cxnLst/>
            <a:rect l="l" t="t" r="r" b="b"/>
            <a:pathLst>
              <a:path w="629920" h="547370">
                <a:moveTo>
                  <a:pt x="33274" y="467105"/>
                </a:moveTo>
                <a:lnTo>
                  <a:pt x="0" y="547369"/>
                </a:lnTo>
                <a:lnTo>
                  <a:pt x="84200" y="525906"/>
                </a:lnTo>
                <a:lnTo>
                  <a:pt x="74631" y="514857"/>
                </a:lnTo>
                <a:lnTo>
                  <a:pt x="57403" y="514857"/>
                </a:lnTo>
                <a:lnTo>
                  <a:pt x="40512" y="495172"/>
                </a:lnTo>
                <a:lnTo>
                  <a:pt x="50269" y="486729"/>
                </a:lnTo>
                <a:lnTo>
                  <a:pt x="33274" y="467105"/>
                </a:lnTo>
                <a:close/>
              </a:path>
              <a:path w="629920" h="547370">
                <a:moveTo>
                  <a:pt x="50269" y="486729"/>
                </a:moveTo>
                <a:lnTo>
                  <a:pt x="40512" y="495172"/>
                </a:lnTo>
                <a:lnTo>
                  <a:pt x="57403" y="514857"/>
                </a:lnTo>
                <a:lnTo>
                  <a:pt x="67249" y="506334"/>
                </a:lnTo>
                <a:lnTo>
                  <a:pt x="50269" y="486729"/>
                </a:lnTo>
                <a:close/>
              </a:path>
              <a:path w="629920" h="547370">
                <a:moveTo>
                  <a:pt x="67249" y="506334"/>
                </a:moveTo>
                <a:lnTo>
                  <a:pt x="57403" y="514857"/>
                </a:lnTo>
                <a:lnTo>
                  <a:pt x="74631" y="514857"/>
                </a:lnTo>
                <a:lnTo>
                  <a:pt x="67249" y="506334"/>
                </a:lnTo>
                <a:close/>
              </a:path>
              <a:path w="629920" h="547370">
                <a:moveTo>
                  <a:pt x="612648" y="0"/>
                </a:moveTo>
                <a:lnTo>
                  <a:pt x="50269" y="486729"/>
                </a:lnTo>
                <a:lnTo>
                  <a:pt x="67249" y="506334"/>
                </a:lnTo>
                <a:lnTo>
                  <a:pt x="629538" y="19557"/>
                </a:lnTo>
                <a:lnTo>
                  <a:pt x="61264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98976" y="5017033"/>
            <a:ext cx="2052827" cy="5470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120134" y="5040121"/>
            <a:ext cx="1893570" cy="410845"/>
          </a:xfrm>
          <a:custGeom>
            <a:avLst/>
            <a:gdLst/>
            <a:ahLst/>
            <a:cxnLst/>
            <a:rect l="l" t="t" r="r" b="b"/>
            <a:pathLst>
              <a:path w="1893570" h="410845">
                <a:moveTo>
                  <a:pt x="68706" y="334263"/>
                </a:moveTo>
                <a:lnTo>
                  <a:pt x="0" y="387476"/>
                </a:lnTo>
                <a:lnTo>
                  <a:pt x="83819" y="410463"/>
                </a:lnTo>
                <a:lnTo>
                  <a:pt x="79286" y="387603"/>
                </a:lnTo>
                <a:lnTo>
                  <a:pt x="66039" y="387603"/>
                </a:lnTo>
                <a:lnTo>
                  <a:pt x="60960" y="362203"/>
                </a:lnTo>
                <a:lnTo>
                  <a:pt x="73745" y="359669"/>
                </a:lnTo>
                <a:lnTo>
                  <a:pt x="68706" y="334263"/>
                </a:lnTo>
                <a:close/>
              </a:path>
              <a:path w="1893570" h="410845">
                <a:moveTo>
                  <a:pt x="73745" y="359669"/>
                </a:moveTo>
                <a:lnTo>
                  <a:pt x="60960" y="362203"/>
                </a:lnTo>
                <a:lnTo>
                  <a:pt x="66039" y="387603"/>
                </a:lnTo>
                <a:lnTo>
                  <a:pt x="78784" y="385077"/>
                </a:lnTo>
                <a:lnTo>
                  <a:pt x="73745" y="359669"/>
                </a:lnTo>
                <a:close/>
              </a:path>
              <a:path w="1893570" h="410845">
                <a:moveTo>
                  <a:pt x="78784" y="385077"/>
                </a:moveTo>
                <a:lnTo>
                  <a:pt x="66039" y="387603"/>
                </a:lnTo>
                <a:lnTo>
                  <a:pt x="79286" y="387603"/>
                </a:lnTo>
                <a:lnTo>
                  <a:pt x="78784" y="385077"/>
                </a:lnTo>
                <a:close/>
              </a:path>
              <a:path w="1893570" h="410845">
                <a:moveTo>
                  <a:pt x="1887981" y="0"/>
                </a:moveTo>
                <a:lnTo>
                  <a:pt x="73745" y="359669"/>
                </a:lnTo>
                <a:lnTo>
                  <a:pt x="78784" y="385077"/>
                </a:lnTo>
                <a:lnTo>
                  <a:pt x="1893062" y="25400"/>
                </a:lnTo>
                <a:lnTo>
                  <a:pt x="188798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947724" y="4948935"/>
            <a:ext cx="3271520" cy="123634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2000">
                <a:latin typeface="Arial"/>
                <a:cs typeface="Arial"/>
              </a:rPr>
              <a:t>Nose-Cone</a:t>
            </a:r>
            <a:endParaRPr sz="2000">
              <a:latin typeface="Arial"/>
              <a:cs typeface="Arial"/>
            </a:endParaRPr>
          </a:p>
          <a:p>
            <a:pPr marL="1720214">
              <a:lnSpc>
                <a:spcPct val="100000"/>
              </a:lnSpc>
              <a:spcBef>
                <a:spcPts val="320"/>
              </a:spcBef>
            </a:pPr>
            <a:r>
              <a:rPr dirty="0" sz="2000">
                <a:latin typeface="Arial"/>
                <a:cs typeface="Arial"/>
              </a:rPr>
              <a:t>Nylon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Fabric</a:t>
            </a:r>
            <a:endParaRPr sz="20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695"/>
              </a:spcBef>
            </a:pPr>
            <a:r>
              <a:rPr dirty="0" sz="2000">
                <a:latin typeface="Arial"/>
                <a:cs typeface="Arial"/>
              </a:rPr>
              <a:t>Flaps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72183" y="1030224"/>
            <a:ext cx="2849880" cy="401320"/>
          </a:xfrm>
          <a:prstGeom prst="rect">
            <a:avLst/>
          </a:prstGeom>
          <a:ln w="9144">
            <a:solidFill>
              <a:srgbClr val="1E4648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2000" b="1">
                <a:latin typeface="Arial"/>
                <a:cs typeface="Arial"/>
              </a:rPr>
              <a:t>Launch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43500" y="3764279"/>
            <a:ext cx="3092450" cy="399415"/>
          </a:xfrm>
          <a:prstGeom prst="rect">
            <a:avLst/>
          </a:prstGeom>
          <a:ln w="9144">
            <a:solidFill>
              <a:srgbClr val="1E4648"/>
            </a:solidFill>
          </a:ln>
        </p:spPr>
        <p:txBody>
          <a:bodyPr wrap="square" lIns="0" tIns="39369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09"/>
              </a:spcBef>
            </a:pPr>
            <a:r>
              <a:rPr dirty="0" sz="2000" spc="-5" b="1">
                <a:latin typeface="Arial"/>
                <a:cs typeface="Arial"/>
              </a:rPr>
              <a:t>Deployed</a:t>
            </a:r>
            <a:r>
              <a:rPr dirty="0" sz="2000" b="1">
                <a:latin typeface="Arial"/>
                <a:cs typeface="Arial"/>
              </a:rPr>
              <a:t> Configuration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32147" y="4876800"/>
            <a:ext cx="3799332" cy="12527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53305" y="4900167"/>
            <a:ext cx="3641090" cy="1109345"/>
          </a:xfrm>
          <a:custGeom>
            <a:avLst/>
            <a:gdLst/>
            <a:ahLst/>
            <a:cxnLst/>
            <a:rect l="l" t="t" r="r" b="b"/>
            <a:pathLst>
              <a:path w="3641090" h="1109345">
                <a:moveTo>
                  <a:pt x="63373" y="1034338"/>
                </a:moveTo>
                <a:lnTo>
                  <a:pt x="0" y="1093736"/>
                </a:lnTo>
                <a:lnTo>
                  <a:pt x="85598" y="1108836"/>
                </a:lnTo>
                <a:lnTo>
                  <a:pt x="79289" y="1087691"/>
                </a:lnTo>
                <a:lnTo>
                  <a:pt x="65786" y="1087691"/>
                </a:lnTo>
                <a:lnTo>
                  <a:pt x="58420" y="1062862"/>
                </a:lnTo>
                <a:lnTo>
                  <a:pt x="70785" y="1059186"/>
                </a:lnTo>
                <a:lnTo>
                  <a:pt x="63373" y="1034338"/>
                </a:lnTo>
                <a:close/>
              </a:path>
              <a:path w="3641090" h="1109345">
                <a:moveTo>
                  <a:pt x="70785" y="1059186"/>
                </a:moveTo>
                <a:lnTo>
                  <a:pt x="58420" y="1062862"/>
                </a:lnTo>
                <a:lnTo>
                  <a:pt x="65786" y="1087691"/>
                </a:lnTo>
                <a:lnTo>
                  <a:pt x="78189" y="1084003"/>
                </a:lnTo>
                <a:lnTo>
                  <a:pt x="70785" y="1059186"/>
                </a:lnTo>
                <a:close/>
              </a:path>
              <a:path w="3641090" h="1109345">
                <a:moveTo>
                  <a:pt x="78189" y="1084003"/>
                </a:moveTo>
                <a:lnTo>
                  <a:pt x="65786" y="1087691"/>
                </a:lnTo>
                <a:lnTo>
                  <a:pt x="79289" y="1087691"/>
                </a:lnTo>
                <a:lnTo>
                  <a:pt x="78189" y="1084003"/>
                </a:lnTo>
                <a:close/>
              </a:path>
              <a:path w="3641090" h="1109345">
                <a:moveTo>
                  <a:pt x="3633216" y="0"/>
                </a:moveTo>
                <a:lnTo>
                  <a:pt x="70785" y="1059186"/>
                </a:lnTo>
                <a:lnTo>
                  <a:pt x="78189" y="1084003"/>
                </a:lnTo>
                <a:lnTo>
                  <a:pt x="3640582" y="24891"/>
                </a:lnTo>
                <a:lnTo>
                  <a:pt x="363321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(5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11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4750"/>
                <a:gridCol w="3168015"/>
                <a:gridCol w="1079500"/>
                <a:gridCol w="1525269"/>
                <a:gridCol w="1736725"/>
              </a:tblGrid>
              <a:tr h="728980">
                <a:tc>
                  <a:txBody>
                    <a:bodyPr/>
                    <a:lstStyle/>
                    <a:p>
                      <a:pPr algn="ctr" marL="411480" marR="391160">
                        <a:lnSpc>
                          <a:spcPct val="114999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9525" indent="118745">
                        <a:lnSpc>
                          <a:spcPct val="114999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4955" marR="249554" indent="-1905">
                        <a:lnSpc>
                          <a:spcPct val="114999"/>
                        </a:lnSpc>
                        <a:spcBef>
                          <a:spcPts val="22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79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marL="588645" marR="266700" indent="-295910">
                        <a:lnSpc>
                          <a:spcPct val="114999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5016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XBEE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radios shall have their NETID/PANID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set to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their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number.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R="20955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5588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004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XBEE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radios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use broadcast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27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R="209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588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890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34290" marR="535940">
                        <a:lnSpc>
                          <a:spcPct val="102299"/>
                        </a:lnSpc>
                        <a:spcBef>
                          <a:spcPts val="6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Cost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under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$1000.  Ground support and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1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included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5588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124,125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053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Each team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develop their own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ground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8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6515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90,91,92,93,94,95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6096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telemetry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displayed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real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time during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74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5880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92,93,94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290830">
                        <a:lnSpc>
                          <a:spcPct val="101800"/>
                        </a:lnSpc>
                        <a:spcBef>
                          <a:spcPts val="81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telemetry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displayed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engineering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units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(meters, meters/sec,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Celsius,</a:t>
                      </a:r>
                      <a:r>
                        <a:rPr dirty="0" sz="11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etc.)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92,93,94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3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1333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Teams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plot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 telemetry data field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real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time during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flight.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12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9588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92,93,94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290" marR="118745">
                        <a:lnSpc>
                          <a:spcPct val="102299"/>
                        </a:lnSpc>
                        <a:spcBef>
                          <a:spcPts val="98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ground station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include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laptop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computer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minimum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two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hours of</a:t>
                      </a:r>
                      <a:r>
                        <a:rPr dirty="0" sz="11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battery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operation,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XBEE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radio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a hand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held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antenna.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0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5588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85,87,88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(6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265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770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Rqmt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6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1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5100"/>
                        </a:lnSpc>
                        <a:spcBef>
                          <a:spcPts val="384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889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963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ground station must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portable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</a:t>
                      </a:r>
                      <a:r>
                        <a:rPr dirty="0" sz="11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350" marR="186055">
                        <a:lnSpc>
                          <a:spcPts val="1520"/>
                        </a:lnSpc>
                        <a:spcBef>
                          <a:spcPts val="8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team can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 the ground</a:t>
                      </a:r>
                      <a:r>
                        <a:rPr dirty="0" sz="11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station  operation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site along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flight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line.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available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 the ground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operation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site.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85,87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1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813435">
                        <a:lnSpc>
                          <a:spcPct val="102099"/>
                        </a:lnSpc>
                        <a:spcBef>
                          <a:spcPts val="3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Both the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probe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labeled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team contact  information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email  address.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4826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4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flight software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maintain a count</a:t>
                      </a:r>
                      <a:r>
                        <a:rPr dirty="0" sz="11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packets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transmitted, which shall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increment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111760">
                        <a:lnSpc>
                          <a:spcPct val="101800"/>
                        </a:lnSpc>
                        <a:spcBef>
                          <a:spcPts val="1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 packet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transmission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throughout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mission.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value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maintained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through processor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resets.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80,82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No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lasers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03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11,12,41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17081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easily accessible  power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switch.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11,76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4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777240">
                        <a:lnSpc>
                          <a:spcPts val="1360"/>
                        </a:lnSpc>
                        <a:spcBef>
                          <a:spcPts val="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indicator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such as an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sound  generating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2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4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descent rate of the probe</a:t>
                      </a:r>
                      <a:r>
                        <a:rPr dirty="0" sz="11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727710">
                        <a:lnSpc>
                          <a:spcPts val="1360"/>
                        </a:lnSpc>
                        <a:spcBef>
                          <a:spcPts val="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heat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deployed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between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10 and 30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29,37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87222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Compliance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(7 of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7)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242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 </a:t>
            </a:r>
            <a:r>
              <a:rPr dirty="0" sz="1000" spc="-10">
                <a:latin typeface="Arial"/>
                <a:cs typeface="Arial"/>
              </a:rPr>
              <a:t>Anıl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Yiğit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450"/>
          <a:ext cx="8705850" cy="5183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1285"/>
                <a:gridCol w="2952750"/>
                <a:gridCol w="1080769"/>
                <a:gridCol w="1526540"/>
                <a:gridCol w="1737995"/>
              </a:tblGrid>
              <a:tr h="7931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20065" marR="499109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255" indent="118745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 /</a:t>
                      </a:r>
                      <a:r>
                        <a:rPr dirty="0" sz="1200" spc="-8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73050" marR="253365" indent="-1905">
                        <a:lnSpc>
                          <a:spcPct val="114999"/>
                        </a:lnSpc>
                        <a:spcBef>
                          <a:spcPts val="475"/>
                        </a:spcBef>
                      </a:pP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X-Ref Slide(s)  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</a:t>
                      </a: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84835" marR="271780" indent="-295910">
                        <a:lnSpc>
                          <a:spcPct val="114999"/>
                        </a:lnSpc>
                      </a:pPr>
                      <a:r>
                        <a:rPr dirty="0" sz="12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2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  or</a:t>
                      </a:r>
                      <a:r>
                        <a:rPr dirty="0" sz="12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B6BCF"/>
                    </a:solidFill>
                  </a:tcPr>
                </a:tc>
              </a:tr>
              <a:tr h="632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254000">
                        <a:lnSpc>
                          <a:spcPct val="102299"/>
                        </a:lnSpc>
                        <a:spcBef>
                          <a:spcPts val="3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heat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released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parachute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deployed  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5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29,37,38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38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190500">
                        <a:lnSpc>
                          <a:spcPct val="102299"/>
                        </a:lnSpc>
                        <a:spcBef>
                          <a:spcPts val="38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An audio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probe.</a:t>
                      </a:r>
                      <a:r>
                        <a:rPr dirty="0" sz="1100" spc="-1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It  may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powered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after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landing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 operate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continuously.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15,80,82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167005">
                        <a:lnSpc>
                          <a:spcPct val="102000"/>
                        </a:lnSpc>
                        <a:spcBef>
                          <a:spcPts val="2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Battery source may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alkaline, Ni-Cad, Ni- 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Lithium. Lithium polymer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batteries are  not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allowed. Lithium cells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must be  manufactured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metal package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similar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18650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cells.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R="24765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54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An easily accessible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battery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compartment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must 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included allowing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batteries to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33655" marR="334010">
                        <a:lnSpc>
                          <a:spcPct val="101899"/>
                        </a:lnSpc>
                        <a:spcBef>
                          <a:spcPts val="1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installed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 removed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less than a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minute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not require a total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disassembly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the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5016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11,47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83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23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Spring contacts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 be used</a:t>
                      </a:r>
                      <a:r>
                        <a:rPr dirty="0" sz="11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for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making electrical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connections</a:t>
                      </a:r>
                      <a:r>
                        <a:rPr dirty="0" sz="1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655" marR="818515">
                        <a:lnSpc>
                          <a:spcPct val="1018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batteries. Shock forces can</a:t>
                      </a:r>
                      <a:r>
                        <a:rPr dirty="0" sz="11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cause  momentary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disconnects.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41,58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21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 marR="59055">
                        <a:lnSpc>
                          <a:spcPct val="102299"/>
                        </a:lnSpc>
                        <a:spcBef>
                          <a:spcPts val="31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tilt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 used to verify the</a:t>
                      </a:r>
                      <a:r>
                        <a:rPr dirty="0" sz="11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stability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the 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heat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shield deployed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 be part of the</a:t>
                      </a:r>
                      <a:r>
                        <a:rPr dirty="0" sz="11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telemetry.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R="24765">
                        <a:lnSpc>
                          <a:spcPct val="100000"/>
                        </a:lnSpc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495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24,92,93,94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318509" y="2597276"/>
            <a:ext cx="250888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59647" y="6520477"/>
            <a:ext cx="26162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15461" y="4369689"/>
            <a:ext cx="2515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Melisa İrem</a:t>
            </a:r>
            <a:r>
              <a:rPr dirty="0" sz="2400" spc="-10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Uzun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401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Budget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–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Hardware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48614" y="1026033"/>
          <a:ext cx="8251190" cy="5339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4339"/>
                <a:gridCol w="1401445"/>
                <a:gridCol w="1196974"/>
                <a:gridCol w="991870"/>
                <a:gridCol w="1341754"/>
                <a:gridCol w="1595120"/>
              </a:tblGrid>
              <a:tr h="174625">
                <a:tc gridSpan="6">
                  <a:txBody>
                    <a:bodyPr/>
                    <a:lstStyle/>
                    <a:p>
                      <a:pPr algn="ctr" marL="488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ELECTRONICS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HARDWARE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4384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COMPONENT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MODEL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QUANTITY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COST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COST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DETERMINATION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Micro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Controller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0680" marR="300990" indent="-4000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Arduino</a:t>
                      </a:r>
                      <a:r>
                        <a:rPr dirty="0" sz="10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Nano  ATmega328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$9.19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$9.19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Airspeed</a:t>
                      </a:r>
                      <a:r>
                        <a:rPr dirty="0" sz="10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Sensor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MPXV7002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Real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Clock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540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Maxim</a:t>
                      </a:r>
                      <a:r>
                        <a:rPr dirty="0" sz="10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DS3231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Estimated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 b="1">
                          <a:latin typeface="Arial"/>
                          <a:cs typeface="Arial"/>
                        </a:rPr>
                        <a:t>Altitude,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Pressure</a:t>
                      </a:r>
                      <a:r>
                        <a:rPr dirty="0" sz="100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Sens.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BMP280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$9.95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$9.95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GPS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33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GY-NEO6MV2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$11.90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$11.90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Tilt</a:t>
                      </a:r>
                      <a:r>
                        <a:rPr dirty="0" sz="10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Sensor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MPU-6050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$4.52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$4.52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Camera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Tiny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Camera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$6.99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$6.99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Voltage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Sensor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374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Own</a:t>
                      </a:r>
                      <a:r>
                        <a:rPr dirty="0" sz="10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Production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Temperature</a:t>
                      </a:r>
                      <a:r>
                        <a:rPr dirty="0" sz="10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Sensor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LM35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Micro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SD</a:t>
                      </a:r>
                      <a:r>
                        <a:rPr dirty="0" sz="10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Card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Sandısk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SDSQUAR-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016G-GN6MA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$8.49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$8.49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87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607060" marR="274320" indent="-3124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Bonus</a:t>
                      </a:r>
                      <a:r>
                        <a:rPr dirty="0" sz="10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Transmitter 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Antenna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057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C24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.0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9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.0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0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Antenna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2501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Taoglas</a:t>
                      </a:r>
                      <a:r>
                        <a:rPr dirty="0" sz="10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FXP70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$3.52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$3.52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RF</a:t>
                      </a:r>
                      <a:r>
                        <a:rPr dirty="0" sz="1000" spc="-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Module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660" marR="177800" indent="-3829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Xbee Pro 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S2C</a:t>
                      </a:r>
                      <a:r>
                        <a:rPr dirty="0" sz="10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2.4  GHz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Estimated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Regulator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MP1584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$1.5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509270" marR="387350" indent="-10413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Bonus</a:t>
                      </a:r>
                      <a:r>
                        <a:rPr dirty="0" sz="10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b="1">
                          <a:latin typeface="Arial"/>
                          <a:cs typeface="Arial"/>
                        </a:rPr>
                        <a:t>Mission  </a:t>
                      </a:r>
                      <a:r>
                        <a:rPr dirty="0" sz="1000" spc="-5" b="1">
                          <a:latin typeface="Arial"/>
                          <a:cs typeface="Arial"/>
                        </a:rPr>
                        <a:t>Transmitter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CC1000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$16.52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$16.52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Estimated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Battery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MN1604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$2.2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Actual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43840">
                <a:tc gridSpan="4"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5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SUBTOTAL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$155.19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729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Budget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–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Hardware(cont.)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118361"/>
          <a:ext cx="8682990" cy="3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7070"/>
                <a:gridCol w="1266190"/>
                <a:gridCol w="1127125"/>
                <a:gridCol w="1923414"/>
                <a:gridCol w="2390140"/>
              </a:tblGrid>
              <a:tr h="274320">
                <a:tc gridSpan="5"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Mechanical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>
                  <a:txBody>
                    <a:bodyPr/>
                    <a:lstStyle/>
                    <a:p>
                      <a:pPr marL="7943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QUANTITY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200" spc="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DETERMINATION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250g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20$/kg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5372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Carbon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65cm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6$/m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3.9$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4762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Plastic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Coating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25$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25$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Dumper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1$/pcs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5702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Nylon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1$/m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Sponges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1$/pcs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Servo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4$/pcs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8$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4057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Parachute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Fabric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9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200" spc="90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29411" sz="1275" spc="135">
                          <a:latin typeface="DejaVu Sans"/>
                          <a:cs typeface="DejaVu Sans"/>
                        </a:rPr>
                        <a:t>2</a:t>
                      </a:r>
                      <a:endParaRPr baseline="29411" sz="1275">
                        <a:latin typeface="DejaVu Sans"/>
                        <a:cs typeface="DejaVu San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55">
                          <a:latin typeface="Arial"/>
                          <a:cs typeface="Arial"/>
                        </a:rPr>
                        <a:t>4$/</a:t>
                      </a:r>
                      <a:r>
                        <a:rPr dirty="0" sz="1200" spc="55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29411" sz="1275" spc="82">
                          <a:latin typeface="DejaVu Sans"/>
                          <a:cs typeface="DejaVu Sans"/>
                        </a:rPr>
                        <a:t>2</a:t>
                      </a:r>
                      <a:endParaRPr baseline="29411" sz="1275">
                        <a:latin typeface="DejaVu Sans"/>
                        <a:cs typeface="DejaVu San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marL="5581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Nylon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Fabric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9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200" spc="90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29411" sz="1275" spc="135">
                          <a:latin typeface="DejaVu Sans"/>
                          <a:cs typeface="DejaVu Sans"/>
                        </a:rPr>
                        <a:t>2</a:t>
                      </a:r>
                      <a:endParaRPr baseline="29411" sz="1275">
                        <a:latin typeface="DejaVu Sans"/>
                        <a:cs typeface="DejaVu San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55">
                          <a:latin typeface="Arial"/>
                          <a:cs typeface="Arial"/>
                        </a:rPr>
                        <a:t>2$/</a:t>
                      </a:r>
                      <a:r>
                        <a:rPr dirty="0" sz="1200" spc="55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29411" sz="1275" spc="82">
                          <a:latin typeface="DejaVu Sans"/>
                          <a:cs typeface="DejaVu Sans"/>
                        </a:rPr>
                        <a:t>2</a:t>
                      </a:r>
                      <a:endParaRPr baseline="29411" sz="1275">
                        <a:latin typeface="DejaVu Sans"/>
                        <a:cs typeface="DejaVu San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Glue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2$/pcs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2$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93241" y="5273294"/>
          <a:ext cx="7392034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/>
                <a:gridCol w="2303779"/>
                <a:gridCol w="1151889"/>
                <a:gridCol w="1684019"/>
              </a:tblGrid>
              <a:tr h="3702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Electronic Total</a:t>
                      </a:r>
                      <a:r>
                        <a:rPr dirty="0" sz="14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Mechanical Total</a:t>
                      </a:r>
                      <a:r>
                        <a:rPr dirty="0" sz="14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41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Margin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$155.19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$55.9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$211,9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$788,1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919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Budget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– Other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Costs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262380"/>
          <a:ext cx="8705850" cy="4411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1155"/>
                <a:gridCol w="1596390"/>
                <a:gridCol w="1032510"/>
                <a:gridCol w="918844"/>
                <a:gridCol w="1568450"/>
                <a:gridCol w="1948815"/>
              </a:tblGrid>
              <a:tr h="304800">
                <a:tc gridSpan="6"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Ground</a:t>
                      </a:r>
                      <a:r>
                        <a:rPr dirty="0" sz="1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Control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146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QUANTITY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200" spc="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DETERMINATION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Micro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Controller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7350" marR="319405" indent="-488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Arduino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Nano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ATmega328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$9.19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$9.19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Main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Antenna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TP-LINK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TL-ANT2415D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16255" marR="302260" indent="-1936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Bonus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  Receiver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CC1000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$16.52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$16.52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31495" marR="260350" indent="-2514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Bonus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Receiver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Antenna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PC240.09.0300K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RF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Module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XBEE Pro S2C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2.4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GHz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XBEE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Explorer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20065" marR="277495" indent="-22415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SparkFun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USB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Explorer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Tripod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Computer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9410" marR="157480" indent="-1816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Our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own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 gridSpan="4"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SUBTOTAL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$1136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2254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Budget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– Other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Costs(cont.)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17182" y="1190371"/>
          <a:ext cx="8444230" cy="3112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675"/>
                <a:gridCol w="1760854"/>
                <a:gridCol w="1323339"/>
                <a:gridCol w="1512569"/>
                <a:gridCol w="1982470"/>
              </a:tblGrid>
              <a:tr h="294640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92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QUANTİTY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TOTAL</a:t>
                      </a:r>
                      <a:r>
                        <a:rPr dirty="0" sz="1200" spc="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351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DETERMİNATİON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Application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Visa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$200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$2000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Actual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Travel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$600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$6000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588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526415" marR="340360" indent="-1663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cco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Hotel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days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Transport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days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978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Food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$4500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58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33070">
                <a:tc gridSpan="2">
                  <a:txBody>
                    <a:bodyPr/>
                    <a:lstStyle/>
                    <a:p>
                      <a:pPr marL="118935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800" spc="-10" b="1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SUBTOTAL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$14600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54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549650" y="5222875"/>
          <a:ext cx="2051050" cy="754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</a:tblGrid>
              <a:tr h="370205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Total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Other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Costs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$15736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178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Program</a:t>
            </a:r>
            <a:r>
              <a:rPr dirty="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Schedule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40" y="1053083"/>
            <a:ext cx="9128759" cy="5134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41726" y="1128522"/>
            <a:ext cx="216535" cy="5135880"/>
          </a:xfrm>
          <a:custGeom>
            <a:avLst/>
            <a:gdLst/>
            <a:ahLst/>
            <a:cxnLst/>
            <a:rect l="l" t="t" r="r" b="b"/>
            <a:pathLst>
              <a:path w="216535" h="5135880">
                <a:moveTo>
                  <a:pt x="0" y="5135880"/>
                </a:moveTo>
                <a:lnTo>
                  <a:pt x="216408" y="5135880"/>
                </a:lnTo>
                <a:lnTo>
                  <a:pt x="216408" y="0"/>
                </a:lnTo>
                <a:lnTo>
                  <a:pt x="0" y="0"/>
                </a:lnTo>
                <a:lnTo>
                  <a:pt x="0" y="5135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41726" y="1128522"/>
            <a:ext cx="216535" cy="5135880"/>
          </a:xfrm>
          <a:custGeom>
            <a:avLst/>
            <a:gdLst/>
            <a:ahLst/>
            <a:cxnLst/>
            <a:rect l="l" t="t" r="r" b="b"/>
            <a:pathLst>
              <a:path w="216535" h="5135880">
                <a:moveTo>
                  <a:pt x="0" y="5135880"/>
                </a:moveTo>
                <a:lnTo>
                  <a:pt x="216408" y="5135880"/>
                </a:lnTo>
                <a:lnTo>
                  <a:pt x="216408" y="0"/>
                </a:lnTo>
                <a:lnTo>
                  <a:pt x="0" y="0"/>
                </a:lnTo>
                <a:lnTo>
                  <a:pt x="0" y="513588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506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Program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Schedule(cont.)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124711"/>
            <a:ext cx="9144000" cy="4590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42082" y="1128522"/>
            <a:ext cx="143510" cy="5135880"/>
          </a:xfrm>
          <a:custGeom>
            <a:avLst/>
            <a:gdLst/>
            <a:ahLst/>
            <a:cxnLst/>
            <a:rect l="l" t="t" r="r" b="b"/>
            <a:pathLst>
              <a:path w="143510" h="5135880">
                <a:moveTo>
                  <a:pt x="0" y="5135880"/>
                </a:moveTo>
                <a:lnTo>
                  <a:pt x="143256" y="5135880"/>
                </a:lnTo>
                <a:lnTo>
                  <a:pt x="143256" y="0"/>
                </a:lnTo>
                <a:lnTo>
                  <a:pt x="0" y="0"/>
                </a:lnTo>
                <a:lnTo>
                  <a:pt x="0" y="5135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42082" y="1128522"/>
            <a:ext cx="143510" cy="5135880"/>
          </a:xfrm>
          <a:custGeom>
            <a:avLst/>
            <a:gdLst/>
            <a:ahLst/>
            <a:cxnLst/>
            <a:rect l="l" t="t" r="r" b="b"/>
            <a:pathLst>
              <a:path w="143510" h="5135880">
                <a:moveTo>
                  <a:pt x="0" y="5135880"/>
                </a:moveTo>
                <a:lnTo>
                  <a:pt x="143256" y="5135880"/>
                </a:lnTo>
                <a:lnTo>
                  <a:pt x="143256" y="0"/>
                </a:lnTo>
                <a:lnTo>
                  <a:pt x="0" y="0"/>
                </a:lnTo>
                <a:lnTo>
                  <a:pt x="0" y="513588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2740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Physical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Layout(cont.)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8455" y="1329184"/>
            <a:ext cx="1357189" cy="1401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8204" y="1190282"/>
            <a:ext cx="1714500" cy="237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9361" y="1252727"/>
            <a:ext cx="1477645" cy="78105"/>
          </a:xfrm>
          <a:custGeom>
            <a:avLst/>
            <a:gdLst/>
            <a:ahLst/>
            <a:cxnLst/>
            <a:rect l="l" t="t" r="r" b="b"/>
            <a:pathLst>
              <a:path w="1477645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70" y="51816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1477645" h="78105">
                <a:moveTo>
                  <a:pt x="1399539" y="0"/>
                </a:moveTo>
                <a:lnTo>
                  <a:pt x="1399539" y="77724"/>
                </a:lnTo>
                <a:lnTo>
                  <a:pt x="1451355" y="51816"/>
                </a:lnTo>
                <a:lnTo>
                  <a:pt x="1412494" y="51816"/>
                </a:lnTo>
                <a:lnTo>
                  <a:pt x="1412494" y="25908"/>
                </a:lnTo>
                <a:lnTo>
                  <a:pt x="1451356" y="25908"/>
                </a:lnTo>
                <a:lnTo>
                  <a:pt x="1399539" y="0"/>
                </a:lnTo>
                <a:close/>
              </a:path>
              <a:path w="1477645" h="78105">
                <a:moveTo>
                  <a:pt x="77724" y="25908"/>
                </a:moveTo>
                <a:lnTo>
                  <a:pt x="64770" y="25908"/>
                </a:lnTo>
                <a:lnTo>
                  <a:pt x="64770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1477645" h="78105">
                <a:moveTo>
                  <a:pt x="1399539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1399539" y="51816"/>
                </a:lnTo>
                <a:lnTo>
                  <a:pt x="1399539" y="25908"/>
                </a:lnTo>
                <a:close/>
              </a:path>
              <a:path w="1477645" h="78105">
                <a:moveTo>
                  <a:pt x="1451356" y="25908"/>
                </a:moveTo>
                <a:lnTo>
                  <a:pt x="1412494" y="25908"/>
                </a:lnTo>
                <a:lnTo>
                  <a:pt x="1412494" y="51816"/>
                </a:lnTo>
                <a:lnTo>
                  <a:pt x="1451355" y="51816"/>
                </a:lnTo>
                <a:lnTo>
                  <a:pt x="1477264" y="38862"/>
                </a:lnTo>
                <a:lnTo>
                  <a:pt x="145135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0703" y="3325453"/>
            <a:ext cx="1138009" cy="24717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9363" y="2808223"/>
            <a:ext cx="9766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Top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111" y="5876340"/>
            <a:ext cx="1040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Side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490" y="4208028"/>
            <a:ext cx="224790" cy="619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220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6888" y="3288791"/>
            <a:ext cx="237832" cy="2558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9184" y="3390138"/>
            <a:ext cx="78105" cy="2320925"/>
          </a:xfrm>
          <a:custGeom>
            <a:avLst/>
            <a:gdLst/>
            <a:ahLst/>
            <a:cxnLst/>
            <a:rect l="l" t="t" r="r" b="b"/>
            <a:pathLst>
              <a:path w="78104" h="2320925">
                <a:moveTo>
                  <a:pt x="25907" y="2242908"/>
                </a:moveTo>
                <a:lnTo>
                  <a:pt x="0" y="2242908"/>
                </a:lnTo>
                <a:lnTo>
                  <a:pt x="38861" y="2320632"/>
                </a:lnTo>
                <a:lnTo>
                  <a:pt x="71247" y="2255862"/>
                </a:lnTo>
                <a:lnTo>
                  <a:pt x="25907" y="2255862"/>
                </a:lnTo>
                <a:lnTo>
                  <a:pt x="25907" y="2242908"/>
                </a:lnTo>
                <a:close/>
              </a:path>
              <a:path w="78104" h="2320925">
                <a:moveTo>
                  <a:pt x="51815" y="64770"/>
                </a:moveTo>
                <a:lnTo>
                  <a:pt x="25907" y="64770"/>
                </a:lnTo>
                <a:lnTo>
                  <a:pt x="25907" y="2255862"/>
                </a:lnTo>
                <a:lnTo>
                  <a:pt x="51815" y="2255862"/>
                </a:lnTo>
                <a:lnTo>
                  <a:pt x="51815" y="64770"/>
                </a:lnTo>
                <a:close/>
              </a:path>
              <a:path w="78104" h="2320925">
                <a:moveTo>
                  <a:pt x="77723" y="2242908"/>
                </a:moveTo>
                <a:lnTo>
                  <a:pt x="51815" y="2242908"/>
                </a:lnTo>
                <a:lnTo>
                  <a:pt x="51815" y="2255862"/>
                </a:lnTo>
                <a:lnTo>
                  <a:pt x="71247" y="2255862"/>
                </a:lnTo>
                <a:lnTo>
                  <a:pt x="77723" y="2242908"/>
                </a:lnTo>
                <a:close/>
              </a:path>
              <a:path w="78104" h="23209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23209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30123" y="1061084"/>
            <a:ext cx="619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120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53896" y="1453883"/>
            <a:ext cx="237832" cy="1190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36191" y="1555241"/>
            <a:ext cx="78105" cy="952500"/>
          </a:xfrm>
          <a:custGeom>
            <a:avLst/>
            <a:gdLst/>
            <a:ahLst/>
            <a:cxnLst/>
            <a:rect l="l" t="t" r="r" b="b"/>
            <a:pathLst>
              <a:path w="78105" h="952500">
                <a:moveTo>
                  <a:pt x="25908" y="874395"/>
                </a:moveTo>
                <a:lnTo>
                  <a:pt x="0" y="874395"/>
                </a:lnTo>
                <a:lnTo>
                  <a:pt x="38862" y="952119"/>
                </a:lnTo>
                <a:lnTo>
                  <a:pt x="71247" y="887349"/>
                </a:lnTo>
                <a:lnTo>
                  <a:pt x="25908" y="887349"/>
                </a:lnTo>
                <a:lnTo>
                  <a:pt x="25908" y="874395"/>
                </a:lnTo>
                <a:close/>
              </a:path>
              <a:path w="78105" h="952500">
                <a:moveTo>
                  <a:pt x="51816" y="64770"/>
                </a:moveTo>
                <a:lnTo>
                  <a:pt x="25908" y="64770"/>
                </a:lnTo>
                <a:lnTo>
                  <a:pt x="25908" y="887349"/>
                </a:lnTo>
                <a:lnTo>
                  <a:pt x="51816" y="887349"/>
                </a:lnTo>
                <a:lnTo>
                  <a:pt x="51816" y="64770"/>
                </a:lnTo>
                <a:close/>
              </a:path>
              <a:path w="78105" h="952500">
                <a:moveTo>
                  <a:pt x="77724" y="874395"/>
                </a:moveTo>
                <a:lnTo>
                  <a:pt x="51816" y="874395"/>
                </a:lnTo>
                <a:lnTo>
                  <a:pt x="51816" y="887349"/>
                </a:lnTo>
                <a:lnTo>
                  <a:pt x="71247" y="887349"/>
                </a:lnTo>
                <a:lnTo>
                  <a:pt x="77724" y="874395"/>
                </a:lnTo>
                <a:close/>
              </a:path>
              <a:path w="78105" h="95250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95250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600640" y="1735582"/>
            <a:ext cx="224790" cy="5200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84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27403" y="3241548"/>
            <a:ext cx="237832" cy="955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09700" y="3342894"/>
            <a:ext cx="78105" cy="718185"/>
          </a:xfrm>
          <a:custGeom>
            <a:avLst/>
            <a:gdLst/>
            <a:ahLst/>
            <a:cxnLst/>
            <a:rect l="l" t="t" r="r" b="b"/>
            <a:pathLst>
              <a:path w="78105" h="718185">
                <a:moveTo>
                  <a:pt x="25908" y="640460"/>
                </a:moveTo>
                <a:lnTo>
                  <a:pt x="0" y="640460"/>
                </a:lnTo>
                <a:lnTo>
                  <a:pt x="38862" y="718184"/>
                </a:lnTo>
                <a:lnTo>
                  <a:pt x="71247" y="653414"/>
                </a:lnTo>
                <a:lnTo>
                  <a:pt x="25908" y="653414"/>
                </a:lnTo>
                <a:lnTo>
                  <a:pt x="25908" y="640460"/>
                </a:lnTo>
                <a:close/>
              </a:path>
              <a:path w="78105" h="718185">
                <a:moveTo>
                  <a:pt x="51815" y="64769"/>
                </a:moveTo>
                <a:lnTo>
                  <a:pt x="25908" y="64769"/>
                </a:lnTo>
                <a:lnTo>
                  <a:pt x="25908" y="653414"/>
                </a:lnTo>
                <a:lnTo>
                  <a:pt x="51815" y="653414"/>
                </a:lnTo>
                <a:lnTo>
                  <a:pt x="51815" y="64769"/>
                </a:lnTo>
                <a:close/>
              </a:path>
              <a:path w="78105" h="718185">
                <a:moveTo>
                  <a:pt x="77724" y="640460"/>
                </a:moveTo>
                <a:lnTo>
                  <a:pt x="51815" y="640460"/>
                </a:lnTo>
                <a:lnTo>
                  <a:pt x="51815" y="653414"/>
                </a:lnTo>
                <a:lnTo>
                  <a:pt x="71247" y="653414"/>
                </a:lnTo>
                <a:lnTo>
                  <a:pt x="77724" y="640460"/>
                </a:lnTo>
                <a:close/>
              </a:path>
              <a:path w="78105" h="71818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71818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473703" y="3456813"/>
            <a:ext cx="225425" cy="52070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55"/>
              </a:lnSpc>
            </a:pPr>
            <a:r>
              <a:rPr dirty="0" sz="1400">
                <a:latin typeface="Arial"/>
                <a:cs typeface="Arial"/>
              </a:rPr>
              <a:t>60</a:t>
            </a:r>
            <a:r>
              <a:rPr dirty="0" sz="1400" spc="-15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67611" y="3944099"/>
            <a:ext cx="237832" cy="10972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49908" y="4045458"/>
            <a:ext cx="78105" cy="860425"/>
          </a:xfrm>
          <a:custGeom>
            <a:avLst/>
            <a:gdLst/>
            <a:ahLst/>
            <a:cxnLst/>
            <a:rect l="l" t="t" r="r" b="b"/>
            <a:pathLst>
              <a:path w="78105" h="860425">
                <a:moveTo>
                  <a:pt x="25907" y="782193"/>
                </a:moveTo>
                <a:lnTo>
                  <a:pt x="0" y="782193"/>
                </a:lnTo>
                <a:lnTo>
                  <a:pt x="38861" y="859917"/>
                </a:lnTo>
                <a:lnTo>
                  <a:pt x="71246" y="795147"/>
                </a:lnTo>
                <a:lnTo>
                  <a:pt x="25907" y="795147"/>
                </a:lnTo>
                <a:lnTo>
                  <a:pt x="25907" y="782193"/>
                </a:lnTo>
                <a:close/>
              </a:path>
              <a:path w="78105" h="860425">
                <a:moveTo>
                  <a:pt x="51815" y="64770"/>
                </a:moveTo>
                <a:lnTo>
                  <a:pt x="25907" y="64770"/>
                </a:lnTo>
                <a:lnTo>
                  <a:pt x="25907" y="795147"/>
                </a:lnTo>
                <a:lnTo>
                  <a:pt x="51815" y="795147"/>
                </a:lnTo>
                <a:lnTo>
                  <a:pt x="51815" y="64770"/>
                </a:lnTo>
                <a:close/>
              </a:path>
              <a:path w="78105" h="860425">
                <a:moveTo>
                  <a:pt x="77723" y="782193"/>
                </a:moveTo>
                <a:lnTo>
                  <a:pt x="51815" y="782193"/>
                </a:lnTo>
                <a:lnTo>
                  <a:pt x="51815" y="795147"/>
                </a:lnTo>
                <a:lnTo>
                  <a:pt x="71246" y="795147"/>
                </a:lnTo>
                <a:lnTo>
                  <a:pt x="77723" y="782193"/>
                </a:lnTo>
                <a:close/>
              </a:path>
              <a:path w="78105" h="8604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5" h="86042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614611" y="4226814"/>
            <a:ext cx="224790" cy="5200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70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67611" y="4829543"/>
            <a:ext cx="237832" cy="10180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49908" y="4930902"/>
            <a:ext cx="78105" cy="779780"/>
          </a:xfrm>
          <a:custGeom>
            <a:avLst/>
            <a:gdLst/>
            <a:ahLst/>
            <a:cxnLst/>
            <a:rect l="l" t="t" r="r" b="b"/>
            <a:pathLst>
              <a:path w="78105" h="779779">
                <a:moveTo>
                  <a:pt x="25907" y="701967"/>
                </a:moveTo>
                <a:lnTo>
                  <a:pt x="0" y="701967"/>
                </a:lnTo>
                <a:lnTo>
                  <a:pt x="38861" y="779691"/>
                </a:lnTo>
                <a:lnTo>
                  <a:pt x="71247" y="714921"/>
                </a:lnTo>
                <a:lnTo>
                  <a:pt x="25907" y="714921"/>
                </a:lnTo>
                <a:lnTo>
                  <a:pt x="25907" y="701967"/>
                </a:lnTo>
                <a:close/>
              </a:path>
              <a:path w="78105" h="779779">
                <a:moveTo>
                  <a:pt x="51815" y="64770"/>
                </a:moveTo>
                <a:lnTo>
                  <a:pt x="25907" y="64770"/>
                </a:lnTo>
                <a:lnTo>
                  <a:pt x="25907" y="714921"/>
                </a:lnTo>
                <a:lnTo>
                  <a:pt x="51815" y="714921"/>
                </a:lnTo>
                <a:lnTo>
                  <a:pt x="51815" y="64770"/>
                </a:lnTo>
                <a:close/>
              </a:path>
              <a:path w="78105" h="779779">
                <a:moveTo>
                  <a:pt x="77723" y="701967"/>
                </a:moveTo>
                <a:lnTo>
                  <a:pt x="51815" y="701967"/>
                </a:lnTo>
                <a:lnTo>
                  <a:pt x="51815" y="714921"/>
                </a:lnTo>
                <a:lnTo>
                  <a:pt x="71247" y="714921"/>
                </a:lnTo>
                <a:lnTo>
                  <a:pt x="77723" y="701967"/>
                </a:lnTo>
                <a:close/>
              </a:path>
              <a:path w="78105" h="779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5" h="779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606737" y="5040248"/>
            <a:ext cx="224790" cy="520065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70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06823" y="1075944"/>
            <a:ext cx="106616" cy="3142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362450" y="1098041"/>
            <a:ext cx="0" cy="3049270"/>
          </a:xfrm>
          <a:custGeom>
            <a:avLst/>
            <a:gdLst/>
            <a:ahLst/>
            <a:cxnLst/>
            <a:rect l="l" t="t" r="r" b="b"/>
            <a:pathLst>
              <a:path w="0" h="3049270">
                <a:moveTo>
                  <a:pt x="0" y="0"/>
                </a:moveTo>
                <a:lnTo>
                  <a:pt x="0" y="3049143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184905" y="1197609"/>
            <a:ext cx="774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nch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00038" y="1175384"/>
            <a:ext cx="1321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Deployed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029711" y="1572767"/>
            <a:ext cx="1005839" cy="22890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91611" y="2615183"/>
            <a:ext cx="253365" cy="662940"/>
          </a:xfrm>
          <a:custGeom>
            <a:avLst/>
            <a:gdLst/>
            <a:ahLst/>
            <a:cxnLst/>
            <a:rect l="l" t="t" r="r" b="b"/>
            <a:pathLst>
              <a:path w="253364" h="662939">
                <a:moveTo>
                  <a:pt x="0" y="662939"/>
                </a:moveTo>
                <a:lnTo>
                  <a:pt x="252984" y="662939"/>
                </a:lnTo>
                <a:lnTo>
                  <a:pt x="252984" y="0"/>
                </a:lnTo>
                <a:lnTo>
                  <a:pt x="0" y="0"/>
                </a:lnTo>
                <a:lnTo>
                  <a:pt x="0" y="662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23715" y="2615183"/>
            <a:ext cx="253365" cy="662940"/>
          </a:xfrm>
          <a:custGeom>
            <a:avLst/>
            <a:gdLst/>
            <a:ahLst/>
            <a:cxnLst/>
            <a:rect l="l" t="t" r="r" b="b"/>
            <a:pathLst>
              <a:path w="253364" h="662939">
                <a:moveTo>
                  <a:pt x="0" y="662939"/>
                </a:moveTo>
                <a:lnTo>
                  <a:pt x="252984" y="662939"/>
                </a:lnTo>
                <a:lnTo>
                  <a:pt x="252984" y="0"/>
                </a:lnTo>
                <a:lnTo>
                  <a:pt x="0" y="0"/>
                </a:lnTo>
                <a:lnTo>
                  <a:pt x="0" y="662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81216" y="2526792"/>
            <a:ext cx="801624" cy="13243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60235" y="1511808"/>
            <a:ext cx="1205484" cy="1249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98919" y="2034539"/>
            <a:ext cx="332105" cy="595630"/>
          </a:xfrm>
          <a:custGeom>
            <a:avLst/>
            <a:gdLst/>
            <a:ahLst/>
            <a:cxnLst/>
            <a:rect l="l" t="t" r="r" b="b"/>
            <a:pathLst>
              <a:path w="332104" h="595630">
                <a:moveTo>
                  <a:pt x="0" y="0"/>
                </a:moveTo>
                <a:lnTo>
                  <a:pt x="332104" y="5955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30568" y="2019300"/>
            <a:ext cx="172085" cy="611505"/>
          </a:xfrm>
          <a:custGeom>
            <a:avLst/>
            <a:gdLst/>
            <a:ahLst/>
            <a:cxnLst/>
            <a:rect l="l" t="t" r="r" b="b"/>
            <a:pathLst>
              <a:path w="172084" h="611505">
                <a:moveTo>
                  <a:pt x="0" y="0"/>
                </a:moveTo>
                <a:lnTo>
                  <a:pt x="171957" y="6111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62216" y="1997964"/>
            <a:ext cx="1270" cy="632460"/>
          </a:xfrm>
          <a:custGeom>
            <a:avLst/>
            <a:gdLst/>
            <a:ahLst/>
            <a:cxnLst/>
            <a:rect l="l" t="t" r="r" b="b"/>
            <a:pathLst>
              <a:path w="1270" h="632460">
                <a:moveTo>
                  <a:pt x="0" y="0"/>
                </a:moveTo>
                <a:lnTo>
                  <a:pt x="1142" y="632206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21652" y="2001011"/>
            <a:ext cx="180975" cy="628650"/>
          </a:xfrm>
          <a:custGeom>
            <a:avLst/>
            <a:gdLst/>
            <a:ahLst/>
            <a:cxnLst/>
            <a:rect l="l" t="t" r="r" b="b"/>
            <a:pathLst>
              <a:path w="180975" h="628650">
                <a:moveTo>
                  <a:pt x="180848" y="0"/>
                </a:moveTo>
                <a:lnTo>
                  <a:pt x="0" y="62826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10043" y="2034539"/>
            <a:ext cx="302260" cy="595630"/>
          </a:xfrm>
          <a:custGeom>
            <a:avLst/>
            <a:gdLst/>
            <a:ahLst/>
            <a:cxnLst/>
            <a:rect l="l" t="t" r="r" b="b"/>
            <a:pathLst>
              <a:path w="302259" h="595630">
                <a:moveTo>
                  <a:pt x="302132" y="0"/>
                </a:moveTo>
                <a:lnTo>
                  <a:pt x="0" y="5955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03492" y="2609088"/>
            <a:ext cx="213360" cy="624840"/>
          </a:xfrm>
          <a:custGeom>
            <a:avLst/>
            <a:gdLst/>
            <a:ahLst/>
            <a:cxnLst/>
            <a:rect l="l" t="t" r="r" b="b"/>
            <a:pathLst>
              <a:path w="213359" h="624839">
                <a:moveTo>
                  <a:pt x="0" y="624839"/>
                </a:moveTo>
                <a:lnTo>
                  <a:pt x="213359" y="624839"/>
                </a:lnTo>
                <a:lnTo>
                  <a:pt x="213359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316723" y="2609088"/>
            <a:ext cx="213360" cy="624840"/>
          </a:xfrm>
          <a:custGeom>
            <a:avLst/>
            <a:gdLst/>
            <a:ahLst/>
            <a:cxnLst/>
            <a:rect l="l" t="t" r="r" b="b"/>
            <a:pathLst>
              <a:path w="213359" h="624839">
                <a:moveTo>
                  <a:pt x="0" y="624839"/>
                </a:moveTo>
                <a:lnTo>
                  <a:pt x="213359" y="624839"/>
                </a:lnTo>
                <a:lnTo>
                  <a:pt x="213359" y="0"/>
                </a:lnTo>
                <a:lnTo>
                  <a:pt x="0" y="0"/>
                </a:lnTo>
                <a:lnTo>
                  <a:pt x="0" y="624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25896" y="1089660"/>
            <a:ext cx="106616" cy="31424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81521" y="1111758"/>
            <a:ext cx="0" cy="3049270"/>
          </a:xfrm>
          <a:custGeom>
            <a:avLst/>
            <a:gdLst/>
            <a:ahLst/>
            <a:cxnLst/>
            <a:rect l="l" t="t" r="r" b="b"/>
            <a:pathLst>
              <a:path w="0" h="3049270">
                <a:moveTo>
                  <a:pt x="0" y="0"/>
                </a:moveTo>
                <a:lnTo>
                  <a:pt x="0" y="3049142"/>
                </a:lnTo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586732" y="1188211"/>
            <a:ext cx="1321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Arial"/>
                <a:cs typeface="Arial"/>
              </a:rPr>
              <a:t>Deployed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85363" y="1742175"/>
            <a:ext cx="1046235" cy="2006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231135" y="4343400"/>
            <a:ext cx="2246376" cy="18150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651247" y="4376928"/>
            <a:ext cx="4315967" cy="1886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822448" y="6053328"/>
            <a:ext cx="1018044" cy="2378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43605" y="6115811"/>
            <a:ext cx="781050" cy="78105"/>
          </a:xfrm>
          <a:custGeom>
            <a:avLst/>
            <a:gdLst/>
            <a:ahLst/>
            <a:cxnLst/>
            <a:rect l="l" t="t" r="r" b="b"/>
            <a:pathLst>
              <a:path w="781050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781050" h="78104">
                <a:moveTo>
                  <a:pt x="702818" y="0"/>
                </a:moveTo>
                <a:lnTo>
                  <a:pt x="702818" y="77723"/>
                </a:lnTo>
                <a:lnTo>
                  <a:pt x="754633" y="51815"/>
                </a:lnTo>
                <a:lnTo>
                  <a:pt x="715771" y="51815"/>
                </a:lnTo>
                <a:lnTo>
                  <a:pt x="715771" y="25907"/>
                </a:lnTo>
                <a:lnTo>
                  <a:pt x="754633" y="25907"/>
                </a:lnTo>
                <a:lnTo>
                  <a:pt x="702818" y="0"/>
                </a:lnTo>
                <a:close/>
              </a:path>
              <a:path w="781050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781050" h="78104">
                <a:moveTo>
                  <a:pt x="702818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702818" y="51815"/>
                </a:lnTo>
                <a:lnTo>
                  <a:pt x="702818" y="25907"/>
                </a:lnTo>
                <a:close/>
              </a:path>
              <a:path w="781050" h="78104">
                <a:moveTo>
                  <a:pt x="754633" y="25907"/>
                </a:moveTo>
                <a:lnTo>
                  <a:pt x="715771" y="25907"/>
                </a:lnTo>
                <a:lnTo>
                  <a:pt x="715771" y="51815"/>
                </a:lnTo>
                <a:lnTo>
                  <a:pt x="754633" y="51815"/>
                </a:lnTo>
                <a:lnTo>
                  <a:pt x="780542" y="38861"/>
                </a:lnTo>
                <a:lnTo>
                  <a:pt x="754633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3123057" y="6154928"/>
            <a:ext cx="450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44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668267" y="5728715"/>
            <a:ext cx="237832" cy="5013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750564" y="5830061"/>
            <a:ext cx="78105" cy="264160"/>
          </a:xfrm>
          <a:custGeom>
            <a:avLst/>
            <a:gdLst/>
            <a:ahLst/>
            <a:cxnLst/>
            <a:rect l="l" t="t" r="r" b="b"/>
            <a:pathLst>
              <a:path w="78104" h="264160">
                <a:moveTo>
                  <a:pt x="25908" y="186042"/>
                </a:moveTo>
                <a:lnTo>
                  <a:pt x="0" y="186042"/>
                </a:lnTo>
                <a:lnTo>
                  <a:pt x="38862" y="263766"/>
                </a:lnTo>
                <a:lnTo>
                  <a:pt x="71247" y="198996"/>
                </a:lnTo>
                <a:lnTo>
                  <a:pt x="25908" y="198996"/>
                </a:lnTo>
                <a:lnTo>
                  <a:pt x="25908" y="186042"/>
                </a:lnTo>
                <a:close/>
              </a:path>
              <a:path w="78104" h="264160">
                <a:moveTo>
                  <a:pt x="51815" y="64769"/>
                </a:moveTo>
                <a:lnTo>
                  <a:pt x="25908" y="64769"/>
                </a:lnTo>
                <a:lnTo>
                  <a:pt x="25908" y="198996"/>
                </a:lnTo>
                <a:lnTo>
                  <a:pt x="51815" y="198996"/>
                </a:lnTo>
                <a:lnTo>
                  <a:pt x="51815" y="64769"/>
                </a:lnTo>
                <a:close/>
              </a:path>
              <a:path w="78104" h="264160">
                <a:moveTo>
                  <a:pt x="77724" y="186042"/>
                </a:moveTo>
                <a:lnTo>
                  <a:pt x="51815" y="186042"/>
                </a:lnTo>
                <a:lnTo>
                  <a:pt x="51815" y="198996"/>
                </a:lnTo>
                <a:lnTo>
                  <a:pt x="71247" y="198996"/>
                </a:lnTo>
                <a:lnTo>
                  <a:pt x="77724" y="186042"/>
                </a:lnTo>
                <a:close/>
              </a:path>
              <a:path w="78104" h="26416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6416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868673" y="5852566"/>
            <a:ext cx="451484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1</a:t>
            </a:r>
            <a:r>
              <a:rPr dirty="0" sz="1200" spc="5">
                <a:latin typeface="Arial"/>
                <a:cs typeface="Arial"/>
              </a:rPr>
              <a:t>0</a:t>
            </a:r>
            <a:r>
              <a:rPr dirty="0" sz="1200">
                <a:latin typeface="Arial"/>
                <a:cs typeface="Arial"/>
              </a:rPr>
              <a:t>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174748" y="4413503"/>
            <a:ext cx="237832" cy="1621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257044" y="4514850"/>
            <a:ext cx="78105" cy="1384935"/>
          </a:xfrm>
          <a:custGeom>
            <a:avLst/>
            <a:gdLst/>
            <a:ahLst/>
            <a:cxnLst/>
            <a:rect l="l" t="t" r="r" b="b"/>
            <a:pathLst>
              <a:path w="78105" h="1384935">
                <a:moveTo>
                  <a:pt x="25907" y="1306626"/>
                </a:moveTo>
                <a:lnTo>
                  <a:pt x="0" y="1306626"/>
                </a:lnTo>
                <a:lnTo>
                  <a:pt x="38862" y="1384350"/>
                </a:lnTo>
                <a:lnTo>
                  <a:pt x="71247" y="1319580"/>
                </a:lnTo>
                <a:lnTo>
                  <a:pt x="25907" y="1319580"/>
                </a:lnTo>
                <a:lnTo>
                  <a:pt x="25907" y="1306626"/>
                </a:lnTo>
                <a:close/>
              </a:path>
              <a:path w="78105" h="1384935">
                <a:moveTo>
                  <a:pt x="51816" y="64769"/>
                </a:moveTo>
                <a:lnTo>
                  <a:pt x="25907" y="64769"/>
                </a:lnTo>
                <a:lnTo>
                  <a:pt x="25907" y="1319580"/>
                </a:lnTo>
                <a:lnTo>
                  <a:pt x="51816" y="1319580"/>
                </a:lnTo>
                <a:lnTo>
                  <a:pt x="51816" y="64769"/>
                </a:lnTo>
                <a:close/>
              </a:path>
              <a:path w="78105" h="1384935">
                <a:moveTo>
                  <a:pt x="77724" y="1306626"/>
                </a:moveTo>
                <a:lnTo>
                  <a:pt x="51816" y="1306626"/>
                </a:lnTo>
                <a:lnTo>
                  <a:pt x="51816" y="1319580"/>
                </a:lnTo>
                <a:lnTo>
                  <a:pt x="71247" y="1319580"/>
                </a:lnTo>
                <a:lnTo>
                  <a:pt x="77724" y="1306626"/>
                </a:lnTo>
                <a:close/>
              </a:path>
              <a:path w="78105" h="138493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1384935">
                <a:moveTo>
                  <a:pt x="71246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031932" y="4971669"/>
            <a:ext cx="224790" cy="521334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80mm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87496" y="4308386"/>
            <a:ext cx="885431" cy="2378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08653" y="4370832"/>
            <a:ext cx="648335" cy="78105"/>
          </a:xfrm>
          <a:custGeom>
            <a:avLst/>
            <a:gdLst/>
            <a:ahLst/>
            <a:cxnLst/>
            <a:rect l="l" t="t" r="r" b="b"/>
            <a:pathLst>
              <a:path w="648335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70" y="51816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648335" h="78104">
                <a:moveTo>
                  <a:pt x="570230" y="0"/>
                </a:moveTo>
                <a:lnTo>
                  <a:pt x="570230" y="77724"/>
                </a:lnTo>
                <a:lnTo>
                  <a:pt x="622046" y="51816"/>
                </a:lnTo>
                <a:lnTo>
                  <a:pt x="583184" y="51816"/>
                </a:lnTo>
                <a:lnTo>
                  <a:pt x="583184" y="25908"/>
                </a:lnTo>
                <a:lnTo>
                  <a:pt x="622046" y="25908"/>
                </a:lnTo>
                <a:lnTo>
                  <a:pt x="570230" y="0"/>
                </a:lnTo>
                <a:close/>
              </a:path>
              <a:path w="648335" h="78104">
                <a:moveTo>
                  <a:pt x="77724" y="25908"/>
                </a:moveTo>
                <a:lnTo>
                  <a:pt x="64770" y="25908"/>
                </a:lnTo>
                <a:lnTo>
                  <a:pt x="64770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648335" h="78104">
                <a:moveTo>
                  <a:pt x="570230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570230" y="51816"/>
                </a:lnTo>
                <a:lnTo>
                  <a:pt x="570230" y="25908"/>
                </a:lnTo>
                <a:close/>
              </a:path>
              <a:path w="648335" h="78104">
                <a:moveTo>
                  <a:pt x="622046" y="25908"/>
                </a:moveTo>
                <a:lnTo>
                  <a:pt x="583184" y="25908"/>
                </a:lnTo>
                <a:lnTo>
                  <a:pt x="583184" y="51816"/>
                </a:lnTo>
                <a:lnTo>
                  <a:pt x="622046" y="51816"/>
                </a:lnTo>
                <a:lnTo>
                  <a:pt x="647954" y="38862"/>
                </a:lnTo>
                <a:lnTo>
                  <a:pt x="622046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3806444" y="4173982"/>
            <a:ext cx="4508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50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808220" y="6053328"/>
            <a:ext cx="4024883" cy="2378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929378" y="6115811"/>
            <a:ext cx="3787775" cy="78105"/>
          </a:xfrm>
          <a:custGeom>
            <a:avLst/>
            <a:gdLst/>
            <a:ahLst/>
            <a:cxnLst/>
            <a:rect l="l" t="t" r="r" b="b"/>
            <a:pathLst>
              <a:path w="378777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3787775" h="78104">
                <a:moveTo>
                  <a:pt x="3709670" y="0"/>
                </a:moveTo>
                <a:lnTo>
                  <a:pt x="3709670" y="77723"/>
                </a:lnTo>
                <a:lnTo>
                  <a:pt x="3761486" y="51815"/>
                </a:lnTo>
                <a:lnTo>
                  <a:pt x="3722624" y="51815"/>
                </a:lnTo>
                <a:lnTo>
                  <a:pt x="3722624" y="25907"/>
                </a:lnTo>
                <a:lnTo>
                  <a:pt x="3761486" y="25907"/>
                </a:lnTo>
                <a:lnTo>
                  <a:pt x="3709670" y="0"/>
                </a:lnTo>
                <a:close/>
              </a:path>
              <a:path w="3787775" h="78104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3787775" h="78104">
                <a:moveTo>
                  <a:pt x="3709670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3709670" y="51815"/>
                </a:lnTo>
                <a:lnTo>
                  <a:pt x="3709670" y="25907"/>
                </a:lnTo>
                <a:close/>
              </a:path>
              <a:path w="3787775" h="78104">
                <a:moveTo>
                  <a:pt x="3761486" y="25907"/>
                </a:moveTo>
                <a:lnTo>
                  <a:pt x="3722624" y="25907"/>
                </a:lnTo>
                <a:lnTo>
                  <a:pt x="3722624" y="51815"/>
                </a:lnTo>
                <a:lnTo>
                  <a:pt x="3761486" y="51815"/>
                </a:lnTo>
                <a:lnTo>
                  <a:pt x="3787394" y="38861"/>
                </a:lnTo>
                <a:lnTo>
                  <a:pt x="3761486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6560311" y="6161023"/>
            <a:ext cx="535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180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893564" y="4939284"/>
            <a:ext cx="106616" cy="12268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49190" y="4961382"/>
            <a:ext cx="0" cy="1133475"/>
          </a:xfrm>
          <a:custGeom>
            <a:avLst/>
            <a:gdLst/>
            <a:ahLst/>
            <a:cxnLst/>
            <a:rect l="l" t="t" r="r" b="b"/>
            <a:pathLst>
              <a:path w="0" h="1133475">
                <a:moveTo>
                  <a:pt x="0" y="0"/>
                </a:moveTo>
                <a:lnTo>
                  <a:pt x="0" y="1133246"/>
                </a:lnTo>
              </a:path>
            </a:pathLst>
          </a:custGeom>
          <a:ln w="2590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625840" y="4908803"/>
            <a:ext cx="106616" cy="12268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681466" y="4930902"/>
            <a:ext cx="0" cy="1133475"/>
          </a:xfrm>
          <a:custGeom>
            <a:avLst/>
            <a:gdLst/>
            <a:ahLst/>
            <a:cxnLst/>
            <a:rect l="l" t="t" r="r" b="b"/>
            <a:pathLst>
              <a:path w="0" h="1133475">
                <a:moveTo>
                  <a:pt x="0" y="0"/>
                </a:moveTo>
                <a:lnTo>
                  <a:pt x="0" y="1133246"/>
                </a:lnTo>
              </a:path>
            </a:pathLst>
          </a:custGeom>
          <a:ln w="2590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57600" y="4413516"/>
            <a:ext cx="885431" cy="15468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78377" y="4514850"/>
            <a:ext cx="648970" cy="1308735"/>
          </a:xfrm>
          <a:custGeom>
            <a:avLst/>
            <a:gdLst/>
            <a:ahLst/>
            <a:cxnLst/>
            <a:rect l="l" t="t" r="r" b="b"/>
            <a:pathLst>
              <a:path w="648970" h="1308735">
                <a:moveTo>
                  <a:pt x="0" y="1221600"/>
                </a:moveTo>
                <a:lnTo>
                  <a:pt x="381" y="1308493"/>
                </a:lnTo>
                <a:lnTo>
                  <a:pt x="69571" y="1256207"/>
                </a:lnTo>
                <a:lnTo>
                  <a:pt x="40767" y="1256207"/>
                </a:lnTo>
                <a:lnTo>
                  <a:pt x="17525" y="1244701"/>
                </a:lnTo>
                <a:lnTo>
                  <a:pt x="23265" y="1233110"/>
                </a:lnTo>
                <a:lnTo>
                  <a:pt x="0" y="1221600"/>
                </a:lnTo>
                <a:close/>
              </a:path>
              <a:path w="648970" h="1308735">
                <a:moveTo>
                  <a:pt x="23265" y="1233110"/>
                </a:moveTo>
                <a:lnTo>
                  <a:pt x="17525" y="1244701"/>
                </a:lnTo>
                <a:lnTo>
                  <a:pt x="40767" y="1256207"/>
                </a:lnTo>
                <a:lnTo>
                  <a:pt x="46509" y="1244609"/>
                </a:lnTo>
                <a:lnTo>
                  <a:pt x="23265" y="1233110"/>
                </a:lnTo>
                <a:close/>
              </a:path>
              <a:path w="648970" h="1308735">
                <a:moveTo>
                  <a:pt x="46509" y="1244609"/>
                </a:moveTo>
                <a:lnTo>
                  <a:pt x="40767" y="1256207"/>
                </a:lnTo>
                <a:lnTo>
                  <a:pt x="69571" y="1256207"/>
                </a:lnTo>
                <a:lnTo>
                  <a:pt x="69723" y="1256093"/>
                </a:lnTo>
                <a:lnTo>
                  <a:pt x="46509" y="1244609"/>
                </a:lnTo>
                <a:close/>
              </a:path>
              <a:path w="648970" h="1308735">
                <a:moveTo>
                  <a:pt x="602211" y="63911"/>
                </a:moveTo>
                <a:lnTo>
                  <a:pt x="23265" y="1233110"/>
                </a:lnTo>
                <a:lnTo>
                  <a:pt x="46509" y="1244609"/>
                </a:lnTo>
                <a:lnTo>
                  <a:pt x="625435" y="75376"/>
                </a:lnTo>
                <a:lnTo>
                  <a:pt x="602211" y="63911"/>
                </a:lnTo>
                <a:close/>
              </a:path>
              <a:path w="648970" h="1308735">
                <a:moveTo>
                  <a:pt x="648564" y="52324"/>
                </a:moveTo>
                <a:lnTo>
                  <a:pt x="607949" y="52324"/>
                </a:lnTo>
                <a:lnTo>
                  <a:pt x="631189" y="63754"/>
                </a:lnTo>
                <a:lnTo>
                  <a:pt x="625435" y="75376"/>
                </a:lnTo>
                <a:lnTo>
                  <a:pt x="648715" y="86868"/>
                </a:lnTo>
                <a:lnTo>
                  <a:pt x="648564" y="52324"/>
                </a:lnTo>
                <a:close/>
              </a:path>
              <a:path w="648970" h="1308735">
                <a:moveTo>
                  <a:pt x="607949" y="52324"/>
                </a:moveTo>
                <a:lnTo>
                  <a:pt x="602211" y="63911"/>
                </a:lnTo>
                <a:lnTo>
                  <a:pt x="625435" y="75376"/>
                </a:lnTo>
                <a:lnTo>
                  <a:pt x="631189" y="63754"/>
                </a:lnTo>
                <a:lnTo>
                  <a:pt x="607949" y="52324"/>
                </a:lnTo>
                <a:close/>
              </a:path>
              <a:path w="648970" h="1308735">
                <a:moveTo>
                  <a:pt x="648335" y="0"/>
                </a:moveTo>
                <a:lnTo>
                  <a:pt x="578993" y="52450"/>
                </a:lnTo>
                <a:lnTo>
                  <a:pt x="602211" y="63911"/>
                </a:lnTo>
                <a:lnTo>
                  <a:pt x="607949" y="52324"/>
                </a:lnTo>
                <a:lnTo>
                  <a:pt x="648564" y="52324"/>
                </a:lnTo>
                <a:lnTo>
                  <a:pt x="6483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129785" y="5149722"/>
            <a:ext cx="45148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85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330195" y="5838444"/>
            <a:ext cx="621830" cy="1066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73629" y="5874258"/>
            <a:ext cx="527050" cy="0"/>
          </a:xfrm>
          <a:custGeom>
            <a:avLst/>
            <a:gdLst/>
            <a:ahLst/>
            <a:cxnLst/>
            <a:rect l="l" t="t" r="r" b="b"/>
            <a:pathLst>
              <a:path w="527050" h="0">
                <a:moveTo>
                  <a:pt x="0" y="0"/>
                </a:moveTo>
                <a:lnTo>
                  <a:pt x="527050" y="0"/>
                </a:lnTo>
              </a:path>
            </a:pathLst>
          </a:custGeom>
          <a:ln w="25908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527292" y="4291622"/>
            <a:ext cx="569988" cy="2378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48450" y="4354067"/>
            <a:ext cx="333375" cy="78105"/>
          </a:xfrm>
          <a:custGeom>
            <a:avLst/>
            <a:gdLst/>
            <a:ahLst/>
            <a:cxnLst/>
            <a:rect l="l" t="t" r="r" b="b"/>
            <a:pathLst>
              <a:path w="33337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333375" h="78104">
                <a:moveTo>
                  <a:pt x="255143" y="0"/>
                </a:moveTo>
                <a:lnTo>
                  <a:pt x="255143" y="77723"/>
                </a:lnTo>
                <a:lnTo>
                  <a:pt x="306959" y="51815"/>
                </a:lnTo>
                <a:lnTo>
                  <a:pt x="268097" y="51815"/>
                </a:lnTo>
                <a:lnTo>
                  <a:pt x="268097" y="25907"/>
                </a:lnTo>
                <a:lnTo>
                  <a:pt x="306959" y="25907"/>
                </a:lnTo>
                <a:lnTo>
                  <a:pt x="255143" y="0"/>
                </a:lnTo>
                <a:close/>
              </a:path>
              <a:path w="333375" h="78104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333375" h="78104">
                <a:moveTo>
                  <a:pt x="255143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255143" y="51815"/>
                </a:lnTo>
                <a:lnTo>
                  <a:pt x="255143" y="25907"/>
                </a:lnTo>
                <a:close/>
              </a:path>
              <a:path w="333375" h="78104">
                <a:moveTo>
                  <a:pt x="306959" y="25907"/>
                </a:moveTo>
                <a:lnTo>
                  <a:pt x="268097" y="25907"/>
                </a:lnTo>
                <a:lnTo>
                  <a:pt x="268097" y="51815"/>
                </a:lnTo>
                <a:lnTo>
                  <a:pt x="306959" y="51815"/>
                </a:lnTo>
                <a:lnTo>
                  <a:pt x="332867" y="38861"/>
                </a:lnTo>
                <a:lnTo>
                  <a:pt x="306959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752970" y="4039361"/>
            <a:ext cx="366395" cy="283845"/>
          </a:xfrm>
          <a:custGeom>
            <a:avLst/>
            <a:gdLst/>
            <a:ahLst/>
            <a:cxnLst/>
            <a:rect l="l" t="t" r="r" b="b"/>
            <a:pathLst>
              <a:path w="366395" h="283845">
                <a:moveTo>
                  <a:pt x="36181" y="215773"/>
                </a:moveTo>
                <a:lnTo>
                  <a:pt x="19303" y="215773"/>
                </a:lnTo>
                <a:lnTo>
                  <a:pt x="71374" y="283337"/>
                </a:lnTo>
                <a:lnTo>
                  <a:pt x="82042" y="275208"/>
                </a:lnTo>
                <a:lnTo>
                  <a:pt x="36181" y="215773"/>
                </a:lnTo>
                <a:close/>
              </a:path>
              <a:path w="366395" h="283845">
                <a:moveTo>
                  <a:pt x="15112" y="188468"/>
                </a:moveTo>
                <a:lnTo>
                  <a:pt x="8254" y="193801"/>
                </a:lnTo>
                <a:lnTo>
                  <a:pt x="9245" y="198755"/>
                </a:lnTo>
                <a:lnTo>
                  <a:pt x="9144" y="205231"/>
                </a:lnTo>
                <a:lnTo>
                  <a:pt x="6350" y="219963"/>
                </a:lnTo>
                <a:lnTo>
                  <a:pt x="3809" y="227330"/>
                </a:lnTo>
                <a:lnTo>
                  <a:pt x="0" y="234695"/>
                </a:lnTo>
                <a:lnTo>
                  <a:pt x="7874" y="244982"/>
                </a:lnTo>
                <a:lnTo>
                  <a:pt x="19303" y="215773"/>
                </a:lnTo>
                <a:lnTo>
                  <a:pt x="36181" y="215773"/>
                </a:lnTo>
                <a:lnTo>
                  <a:pt x="15112" y="188468"/>
                </a:lnTo>
                <a:close/>
              </a:path>
              <a:path w="366395" h="283845">
                <a:moveTo>
                  <a:pt x="87502" y="133095"/>
                </a:moveTo>
                <a:lnTo>
                  <a:pt x="78867" y="139826"/>
                </a:lnTo>
                <a:lnTo>
                  <a:pt x="82676" y="226187"/>
                </a:lnTo>
                <a:lnTo>
                  <a:pt x="90170" y="235838"/>
                </a:lnTo>
                <a:lnTo>
                  <a:pt x="113276" y="218058"/>
                </a:lnTo>
                <a:lnTo>
                  <a:pt x="93090" y="218058"/>
                </a:lnTo>
                <a:lnTo>
                  <a:pt x="90043" y="158369"/>
                </a:lnTo>
                <a:lnTo>
                  <a:pt x="107045" y="158369"/>
                </a:lnTo>
                <a:lnTo>
                  <a:pt x="87502" y="133095"/>
                </a:lnTo>
                <a:close/>
              </a:path>
              <a:path w="366395" h="283845">
                <a:moveTo>
                  <a:pt x="144633" y="207010"/>
                </a:moveTo>
                <a:lnTo>
                  <a:pt x="127634" y="207010"/>
                </a:lnTo>
                <a:lnTo>
                  <a:pt x="143636" y="227583"/>
                </a:lnTo>
                <a:lnTo>
                  <a:pt x="154177" y="219456"/>
                </a:lnTo>
                <a:lnTo>
                  <a:pt x="144633" y="207010"/>
                </a:lnTo>
                <a:close/>
              </a:path>
              <a:path w="366395" h="283845">
                <a:moveTo>
                  <a:pt x="107045" y="158369"/>
                </a:moveTo>
                <a:lnTo>
                  <a:pt x="90043" y="158369"/>
                </a:lnTo>
                <a:lnTo>
                  <a:pt x="120142" y="197231"/>
                </a:lnTo>
                <a:lnTo>
                  <a:pt x="93090" y="218058"/>
                </a:lnTo>
                <a:lnTo>
                  <a:pt x="113276" y="218058"/>
                </a:lnTo>
                <a:lnTo>
                  <a:pt x="127634" y="207010"/>
                </a:lnTo>
                <a:lnTo>
                  <a:pt x="144633" y="207010"/>
                </a:lnTo>
                <a:lnTo>
                  <a:pt x="138302" y="198755"/>
                </a:lnTo>
                <a:lnTo>
                  <a:pt x="149859" y="189737"/>
                </a:lnTo>
                <a:lnTo>
                  <a:pt x="149367" y="189102"/>
                </a:lnTo>
                <a:lnTo>
                  <a:pt x="130809" y="189102"/>
                </a:lnTo>
                <a:lnTo>
                  <a:pt x="107045" y="158369"/>
                </a:lnTo>
                <a:close/>
              </a:path>
              <a:path w="366395" h="283845">
                <a:moveTo>
                  <a:pt x="141350" y="129539"/>
                </a:moveTo>
                <a:lnTo>
                  <a:pt x="131825" y="136906"/>
                </a:lnTo>
                <a:lnTo>
                  <a:pt x="180085" y="199389"/>
                </a:lnTo>
                <a:lnTo>
                  <a:pt x="190753" y="191262"/>
                </a:lnTo>
                <a:lnTo>
                  <a:pt x="165734" y="158750"/>
                </a:lnTo>
                <a:lnTo>
                  <a:pt x="161289" y="153162"/>
                </a:lnTo>
                <a:lnTo>
                  <a:pt x="158496" y="148336"/>
                </a:lnTo>
                <a:lnTo>
                  <a:pt x="157352" y="144399"/>
                </a:lnTo>
                <a:lnTo>
                  <a:pt x="156082" y="140462"/>
                </a:lnTo>
                <a:lnTo>
                  <a:pt x="156157" y="138302"/>
                </a:lnTo>
                <a:lnTo>
                  <a:pt x="148081" y="138302"/>
                </a:lnTo>
                <a:lnTo>
                  <a:pt x="141350" y="129539"/>
                </a:lnTo>
                <a:close/>
              </a:path>
              <a:path w="366395" h="283845">
                <a:moveTo>
                  <a:pt x="142367" y="180086"/>
                </a:moveTo>
                <a:lnTo>
                  <a:pt x="130809" y="189102"/>
                </a:lnTo>
                <a:lnTo>
                  <a:pt x="149367" y="189102"/>
                </a:lnTo>
                <a:lnTo>
                  <a:pt x="142367" y="180086"/>
                </a:lnTo>
                <a:close/>
              </a:path>
              <a:path w="366395" h="283845">
                <a:moveTo>
                  <a:pt x="195415" y="120523"/>
                </a:moveTo>
                <a:lnTo>
                  <a:pt x="171576" y="120523"/>
                </a:lnTo>
                <a:lnTo>
                  <a:pt x="178688" y="122555"/>
                </a:lnTo>
                <a:lnTo>
                  <a:pt x="182245" y="125349"/>
                </a:lnTo>
                <a:lnTo>
                  <a:pt x="191123" y="136906"/>
                </a:lnTo>
                <a:lnTo>
                  <a:pt x="217297" y="170814"/>
                </a:lnTo>
                <a:lnTo>
                  <a:pt x="227964" y="162560"/>
                </a:lnTo>
                <a:lnTo>
                  <a:pt x="199898" y="126237"/>
                </a:lnTo>
                <a:lnTo>
                  <a:pt x="195415" y="120523"/>
                </a:lnTo>
                <a:close/>
              </a:path>
              <a:path w="366395" h="283845">
                <a:moveTo>
                  <a:pt x="232853" y="92456"/>
                </a:moveTo>
                <a:lnTo>
                  <a:pt x="211327" y="92456"/>
                </a:lnTo>
                <a:lnTo>
                  <a:pt x="213740" y="93090"/>
                </a:lnTo>
                <a:lnTo>
                  <a:pt x="215773" y="94361"/>
                </a:lnTo>
                <a:lnTo>
                  <a:pt x="217931" y="95757"/>
                </a:lnTo>
                <a:lnTo>
                  <a:pt x="220599" y="98551"/>
                </a:lnTo>
                <a:lnTo>
                  <a:pt x="223900" y="102743"/>
                </a:lnTo>
                <a:lnTo>
                  <a:pt x="254380" y="142112"/>
                </a:lnTo>
                <a:lnTo>
                  <a:pt x="264922" y="133985"/>
                </a:lnTo>
                <a:lnTo>
                  <a:pt x="232853" y="92456"/>
                </a:lnTo>
                <a:close/>
              </a:path>
              <a:path w="366395" h="283845">
                <a:moveTo>
                  <a:pt x="177292" y="107187"/>
                </a:moveTo>
                <a:lnTo>
                  <a:pt x="168401" y="107950"/>
                </a:lnTo>
                <a:lnTo>
                  <a:pt x="163829" y="109981"/>
                </a:lnTo>
                <a:lnTo>
                  <a:pt x="159257" y="113537"/>
                </a:lnTo>
                <a:lnTo>
                  <a:pt x="155067" y="116712"/>
                </a:lnTo>
                <a:lnTo>
                  <a:pt x="152019" y="120523"/>
                </a:lnTo>
                <a:lnTo>
                  <a:pt x="150240" y="124968"/>
                </a:lnTo>
                <a:lnTo>
                  <a:pt x="148462" y="129286"/>
                </a:lnTo>
                <a:lnTo>
                  <a:pt x="147809" y="133095"/>
                </a:lnTo>
                <a:lnTo>
                  <a:pt x="147722" y="133985"/>
                </a:lnTo>
                <a:lnTo>
                  <a:pt x="148081" y="138302"/>
                </a:lnTo>
                <a:lnTo>
                  <a:pt x="156157" y="138302"/>
                </a:lnTo>
                <a:lnTo>
                  <a:pt x="156209" y="136779"/>
                </a:lnTo>
                <a:lnTo>
                  <a:pt x="157527" y="133095"/>
                </a:lnTo>
                <a:lnTo>
                  <a:pt x="158750" y="129793"/>
                </a:lnTo>
                <a:lnTo>
                  <a:pt x="160908" y="126873"/>
                </a:lnTo>
                <a:lnTo>
                  <a:pt x="163956" y="124587"/>
                </a:lnTo>
                <a:lnTo>
                  <a:pt x="167894" y="121538"/>
                </a:lnTo>
                <a:lnTo>
                  <a:pt x="171576" y="120523"/>
                </a:lnTo>
                <a:lnTo>
                  <a:pt x="195415" y="120523"/>
                </a:lnTo>
                <a:lnTo>
                  <a:pt x="194818" y="119761"/>
                </a:lnTo>
                <a:lnTo>
                  <a:pt x="192658" y="114045"/>
                </a:lnTo>
                <a:lnTo>
                  <a:pt x="193123" y="110870"/>
                </a:lnTo>
                <a:lnTo>
                  <a:pt x="185293" y="110870"/>
                </a:lnTo>
                <a:lnTo>
                  <a:pt x="181482" y="108331"/>
                </a:lnTo>
                <a:lnTo>
                  <a:pt x="177292" y="107187"/>
                </a:lnTo>
                <a:close/>
              </a:path>
              <a:path w="366395" h="283845">
                <a:moveTo>
                  <a:pt x="242697" y="51307"/>
                </a:moveTo>
                <a:lnTo>
                  <a:pt x="233172" y="58674"/>
                </a:lnTo>
                <a:lnTo>
                  <a:pt x="281431" y="121285"/>
                </a:lnTo>
                <a:lnTo>
                  <a:pt x="292100" y="113030"/>
                </a:lnTo>
                <a:lnTo>
                  <a:pt x="266953" y="80644"/>
                </a:lnTo>
                <a:lnTo>
                  <a:pt x="262635" y="74930"/>
                </a:lnTo>
                <a:lnTo>
                  <a:pt x="259842" y="70104"/>
                </a:lnTo>
                <a:lnTo>
                  <a:pt x="258572" y="66167"/>
                </a:lnTo>
                <a:lnTo>
                  <a:pt x="257428" y="62230"/>
                </a:lnTo>
                <a:lnTo>
                  <a:pt x="257503" y="60070"/>
                </a:lnTo>
                <a:lnTo>
                  <a:pt x="249427" y="60070"/>
                </a:lnTo>
                <a:lnTo>
                  <a:pt x="242697" y="51307"/>
                </a:lnTo>
                <a:close/>
              </a:path>
              <a:path w="366395" h="283845">
                <a:moveTo>
                  <a:pt x="208533" y="78231"/>
                </a:moveTo>
                <a:lnTo>
                  <a:pt x="185293" y="110870"/>
                </a:lnTo>
                <a:lnTo>
                  <a:pt x="193123" y="110870"/>
                </a:lnTo>
                <a:lnTo>
                  <a:pt x="193421" y="108838"/>
                </a:lnTo>
                <a:lnTo>
                  <a:pt x="194055" y="103631"/>
                </a:lnTo>
                <a:lnTo>
                  <a:pt x="196469" y="99313"/>
                </a:lnTo>
                <a:lnTo>
                  <a:pt x="200913" y="96012"/>
                </a:lnTo>
                <a:lnTo>
                  <a:pt x="203326" y="94106"/>
                </a:lnTo>
                <a:lnTo>
                  <a:pt x="205867" y="92963"/>
                </a:lnTo>
                <a:lnTo>
                  <a:pt x="211327" y="92456"/>
                </a:lnTo>
                <a:lnTo>
                  <a:pt x="232853" y="92456"/>
                </a:lnTo>
                <a:lnTo>
                  <a:pt x="226186" y="83946"/>
                </a:lnTo>
                <a:lnTo>
                  <a:pt x="220472" y="79882"/>
                </a:lnTo>
                <a:lnTo>
                  <a:pt x="214502" y="79120"/>
                </a:lnTo>
                <a:lnTo>
                  <a:pt x="208533" y="78231"/>
                </a:lnTo>
                <a:close/>
              </a:path>
              <a:path w="366395" h="283845">
                <a:moveTo>
                  <a:pt x="296761" y="42290"/>
                </a:moveTo>
                <a:lnTo>
                  <a:pt x="272923" y="42290"/>
                </a:lnTo>
                <a:lnTo>
                  <a:pt x="280034" y="44323"/>
                </a:lnTo>
                <a:lnTo>
                  <a:pt x="283590" y="47117"/>
                </a:lnTo>
                <a:lnTo>
                  <a:pt x="287274" y="51943"/>
                </a:lnTo>
                <a:lnTo>
                  <a:pt x="318643" y="92582"/>
                </a:lnTo>
                <a:lnTo>
                  <a:pt x="329183" y="84327"/>
                </a:lnTo>
                <a:lnTo>
                  <a:pt x="301244" y="48006"/>
                </a:lnTo>
                <a:lnTo>
                  <a:pt x="296761" y="42290"/>
                </a:lnTo>
                <a:close/>
              </a:path>
              <a:path w="366395" h="283845">
                <a:moveTo>
                  <a:pt x="334199" y="14224"/>
                </a:moveTo>
                <a:lnTo>
                  <a:pt x="312674" y="14224"/>
                </a:lnTo>
                <a:lnTo>
                  <a:pt x="315086" y="14858"/>
                </a:lnTo>
                <a:lnTo>
                  <a:pt x="317119" y="16129"/>
                </a:lnTo>
                <a:lnTo>
                  <a:pt x="319277" y="17525"/>
                </a:lnTo>
                <a:lnTo>
                  <a:pt x="321945" y="20319"/>
                </a:lnTo>
                <a:lnTo>
                  <a:pt x="325247" y="24511"/>
                </a:lnTo>
                <a:lnTo>
                  <a:pt x="355726" y="63881"/>
                </a:lnTo>
                <a:lnTo>
                  <a:pt x="366268" y="55752"/>
                </a:lnTo>
                <a:lnTo>
                  <a:pt x="334199" y="14224"/>
                </a:lnTo>
                <a:close/>
              </a:path>
              <a:path w="366395" h="283845">
                <a:moveTo>
                  <a:pt x="278637" y="28956"/>
                </a:moveTo>
                <a:lnTo>
                  <a:pt x="251586" y="46736"/>
                </a:lnTo>
                <a:lnTo>
                  <a:pt x="249681" y="51054"/>
                </a:lnTo>
                <a:lnTo>
                  <a:pt x="249119" y="54990"/>
                </a:lnTo>
                <a:lnTo>
                  <a:pt x="249068" y="55752"/>
                </a:lnTo>
                <a:lnTo>
                  <a:pt x="249427" y="60070"/>
                </a:lnTo>
                <a:lnTo>
                  <a:pt x="257503" y="60070"/>
                </a:lnTo>
                <a:lnTo>
                  <a:pt x="257555" y="58546"/>
                </a:lnTo>
                <a:lnTo>
                  <a:pt x="258825" y="54990"/>
                </a:lnTo>
                <a:lnTo>
                  <a:pt x="260096" y="51562"/>
                </a:lnTo>
                <a:lnTo>
                  <a:pt x="262254" y="48640"/>
                </a:lnTo>
                <a:lnTo>
                  <a:pt x="265302" y="46355"/>
                </a:lnTo>
                <a:lnTo>
                  <a:pt x="269239" y="43306"/>
                </a:lnTo>
                <a:lnTo>
                  <a:pt x="272923" y="42290"/>
                </a:lnTo>
                <a:lnTo>
                  <a:pt x="296761" y="42290"/>
                </a:lnTo>
                <a:lnTo>
                  <a:pt x="296163" y="41529"/>
                </a:lnTo>
                <a:lnTo>
                  <a:pt x="294004" y="35813"/>
                </a:lnTo>
                <a:lnTo>
                  <a:pt x="294392" y="32638"/>
                </a:lnTo>
                <a:lnTo>
                  <a:pt x="286638" y="32638"/>
                </a:lnTo>
                <a:lnTo>
                  <a:pt x="282828" y="30099"/>
                </a:lnTo>
                <a:lnTo>
                  <a:pt x="278637" y="28956"/>
                </a:lnTo>
                <a:close/>
              </a:path>
              <a:path w="366395" h="283845">
                <a:moveTo>
                  <a:pt x="309879" y="0"/>
                </a:moveTo>
                <a:lnTo>
                  <a:pt x="286638" y="32638"/>
                </a:lnTo>
                <a:lnTo>
                  <a:pt x="294392" y="32638"/>
                </a:lnTo>
                <a:lnTo>
                  <a:pt x="294881" y="28956"/>
                </a:lnTo>
                <a:lnTo>
                  <a:pt x="295401" y="25400"/>
                </a:lnTo>
                <a:lnTo>
                  <a:pt x="297814" y="21081"/>
                </a:lnTo>
                <a:lnTo>
                  <a:pt x="302259" y="17780"/>
                </a:lnTo>
                <a:lnTo>
                  <a:pt x="304673" y="15875"/>
                </a:lnTo>
                <a:lnTo>
                  <a:pt x="307212" y="14858"/>
                </a:lnTo>
                <a:lnTo>
                  <a:pt x="310006" y="14605"/>
                </a:lnTo>
                <a:lnTo>
                  <a:pt x="312674" y="14224"/>
                </a:lnTo>
                <a:lnTo>
                  <a:pt x="334199" y="14224"/>
                </a:lnTo>
                <a:lnTo>
                  <a:pt x="327532" y="5714"/>
                </a:lnTo>
                <a:lnTo>
                  <a:pt x="321818" y="1650"/>
                </a:lnTo>
                <a:lnTo>
                  <a:pt x="315849" y="888"/>
                </a:lnTo>
                <a:lnTo>
                  <a:pt x="3098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056376" y="4320514"/>
            <a:ext cx="541045" cy="2408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6177534" y="4383785"/>
            <a:ext cx="303530" cy="79375"/>
          </a:xfrm>
          <a:custGeom>
            <a:avLst/>
            <a:gdLst/>
            <a:ahLst/>
            <a:cxnLst/>
            <a:rect l="l" t="t" r="r" b="b"/>
            <a:pathLst>
              <a:path w="303529" h="79375">
                <a:moveTo>
                  <a:pt x="226060" y="1650"/>
                </a:moveTo>
                <a:lnTo>
                  <a:pt x="225806" y="27544"/>
                </a:lnTo>
                <a:lnTo>
                  <a:pt x="238760" y="27686"/>
                </a:lnTo>
                <a:lnTo>
                  <a:pt x="238505" y="53593"/>
                </a:lnTo>
                <a:lnTo>
                  <a:pt x="225550" y="53593"/>
                </a:lnTo>
                <a:lnTo>
                  <a:pt x="225298" y="79375"/>
                </a:lnTo>
                <a:lnTo>
                  <a:pt x="278149" y="53593"/>
                </a:lnTo>
                <a:lnTo>
                  <a:pt x="238505" y="53593"/>
                </a:lnTo>
                <a:lnTo>
                  <a:pt x="225552" y="53452"/>
                </a:lnTo>
                <a:lnTo>
                  <a:pt x="278440" y="53452"/>
                </a:lnTo>
                <a:lnTo>
                  <a:pt x="303402" y="41275"/>
                </a:lnTo>
                <a:lnTo>
                  <a:pt x="226060" y="1650"/>
                </a:lnTo>
                <a:close/>
              </a:path>
              <a:path w="303529" h="79375">
                <a:moveTo>
                  <a:pt x="78104" y="0"/>
                </a:moveTo>
                <a:lnTo>
                  <a:pt x="0" y="38100"/>
                </a:lnTo>
                <a:lnTo>
                  <a:pt x="77342" y="77724"/>
                </a:lnTo>
                <a:lnTo>
                  <a:pt x="77596" y="51830"/>
                </a:lnTo>
                <a:lnTo>
                  <a:pt x="64642" y="51688"/>
                </a:lnTo>
                <a:lnTo>
                  <a:pt x="64896" y="25781"/>
                </a:lnTo>
                <a:lnTo>
                  <a:pt x="77852" y="25781"/>
                </a:lnTo>
                <a:lnTo>
                  <a:pt x="78104" y="0"/>
                </a:lnTo>
                <a:close/>
              </a:path>
              <a:path w="303529" h="79375">
                <a:moveTo>
                  <a:pt x="225806" y="27544"/>
                </a:moveTo>
                <a:lnTo>
                  <a:pt x="225552" y="53452"/>
                </a:lnTo>
                <a:lnTo>
                  <a:pt x="238505" y="53593"/>
                </a:lnTo>
                <a:lnTo>
                  <a:pt x="238760" y="27686"/>
                </a:lnTo>
                <a:lnTo>
                  <a:pt x="225806" y="27544"/>
                </a:lnTo>
                <a:close/>
              </a:path>
              <a:path w="303529" h="79375">
                <a:moveTo>
                  <a:pt x="77850" y="25922"/>
                </a:moveTo>
                <a:lnTo>
                  <a:pt x="77596" y="51830"/>
                </a:lnTo>
                <a:lnTo>
                  <a:pt x="225552" y="53452"/>
                </a:lnTo>
                <a:lnTo>
                  <a:pt x="225806" y="27544"/>
                </a:lnTo>
                <a:lnTo>
                  <a:pt x="77850" y="25922"/>
                </a:lnTo>
                <a:close/>
              </a:path>
              <a:path w="303529" h="79375">
                <a:moveTo>
                  <a:pt x="64896" y="25781"/>
                </a:moveTo>
                <a:lnTo>
                  <a:pt x="64642" y="51688"/>
                </a:lnTo>
                <a:lnTo>
                  <a:pt x="77596" y="51830"/>
                </a:lnTo>
                <a:lnTo>
                  <a:pt x="77850" y="25922"/>
                </a:lnTo>
                <a:lnTo>
                  <a:pt x="64896" y="25781"/>
                </a:lnTo>
                <a:close/>
              </a:path>
              <a:path w="303529" h="79375">
                <a:moveTo>
                  <a:pt x="77852" y="25781"/>
                </a:moveTo>
                <a:lnTo>
                  <a:pt x="64896" y="25781"/>
                </a:lnTo>
                <a:lnTo>
                  <a:pt x="77850" y="25922"/>
                </a:lnTo>
                <a:lnTo>
                  <a:pt x="77852" y="257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283071" y="4101210"/>
            <a:ext cx="370840" cy="277495"/>
          </a:xfrm>
          <a:custGeom>
            <a:avLst/>
            <a:gdLst/>
            <a:ahLst/>
            <a:cxnLst/>
            <a:rect l="l" t="t" r="r" b="b"/>
            <a:pathLst>
              <a:path w="370840" h="277495">
                <a:moveTo>
                  <a:pt x="36385" y="208533"/>
                </a:moveTo>
                <a:lnTo>
                  <a:pt x="19684" y="208533"/>
                </a:lnTo>
                <a:lnTo>
                  <a:pt x="70230" y="277368"/>
                </a:lnTo>
                <a:lnTo>
                  <a:pt x="81025" y="269366"/>
                </a:lnTo>
                <a:lnTo>
                  <a:pt x="36385" y="208533"/>
                </a:lnTo>
                <a:close/>
              </a:path>
              <a:path w="370840" h="277495">
                <a:moveTo>
                  <a:pt x="16255" y="181101"/>
                </a:moveTo>
                <a:lnTo>
                  <a:pt x="9270" y="186181"/>
                </a:lnTo>
                <a:lnTo>
                  <a:pt x="10159" y="191388"/>
                </a:lnTo>
                <a:lnTo>
                  <a:pt x="9968" y="196087"/>
                </a:lnTo>
                <a:lnTo>
                  <a:pt x="9849" y="197864"/>
                </a:lnTo>
                <a:lnTo>
                  <a:pt x="8097" y="205739"/>
                </a:lnTo>
                <a:lnTo>
                  <a:pt x="6730" y="212344"/>
                </a:lnTo>
                <a:lnTo>
                  <a:pt x="3937" y="219582"/>
                </a:lnTo>
                <a:lnTo>
                  <a:pt x="0" y="226949"/>
                </a:lnTo>
                <a:lnTo>
                  <a:pt x="7619" y="237362"/>
                </a:lnTo>
                <a:lnTo>
                  <a:pt x="19684" y="208533"/>
                </a:lnTo>
                <a:lnTo>
                  <a:pt x="36385" y="208533"/>
                </a:lnTo>
                <a:lnTo>
                  <a:pt x="16255" y="181101"/>
                </a:lnTo>
                <a:close/>
              </a:path>
              <a:path w="370840" h="277495">
                <a:moveTo>
                  <a:pt x="92582" y="132461"/>
                </a:moveTo>
                <a:lnTo>
                  <a:pt x="60693" y="157198"/>
                </a:lnTo>
                <a:lnTo>
                  <a:pt x="59181" y="162813"/>
                </a:lnTo>
                <a:lnTo>
                  <a:pt x="77342" y="205358"/>
                </a:lnTo>
                <a:lnTo>
                  <a:pt x="112267" y="234822"/>
                </a:lnTo>
                <a:lnTo>
                  <a:pt x="119149" y="235896"/>
                </a:lnTo>
                <a:lnTo>
                  <a:pt x="125888" y="235315"/>
                </a:lnTo>
                <a:lnTo>
                  <a:pt x="132484" y="233090"/>
                </a:lnTo>
                <a:lnTo>
                  <a:pt x="138937" y="229234"/>
                </a:lnTo>
                <a:lnTo>
                  <a:pt x="145239" y="224662"/>
                </a:lnTo>
                <a:lnTo>
                  <a:pt x="121538" y="224662"/>
                </a:lnTo>
                <a:lnTo>
                  <a:pt x="114680" y="222376"/>
                </a:lnTo>
                <a:lnTo>
                  <a:pt x="81460" y="186987"/>
                </a:lnTo>
                <a:lnTo>
                  <a:pt x="72136" y="157099"/>
                </a:lnTo>
                <a:lnTo>
                  <a:pt x="74549" y="152019"/>
                </a:lnTo>
                <a:lnTo>
                  <a:pt x="84581" y="144780"/>
                </a:lnTo>
                <a:lnTo>
                  <a:pt x="90550" y="144018"/>
                </a:lnTo>
                <a:lnTo>
                  <a:pt x="117475" y="144018"/>
                </a:lnTo>
                <a:lnTo>
                  <a:pt x="112394" y="139826"/>
                </a:lnTo>
                <a:lnTo>
                  <a:pt x="107441" y="136778"/>
                </a:lnTo>
                <a:lnTo>
                  <a:pt x="97536" y="132969"/>
                </a:lnTo>
                <a:lnTo>
                  <a:pt x="92582" y="132461"/>
                </a:lnTo>
                <a:close/>
              </a:path>
              <a:path w="370840" h="277495">
                <a:moveTo>
                  <a:pt x="117475" y="144018"/>
                </a:moveTo>
                <a:lnTo>
                  <a:pt x="90550" y="144018"/>
                </a:lnTo>
                <a:lnTo>
                  <a:pt x="97408" y="146303"/>
                </a:lnTo>
                <a:lnTo>
                  <a:pt x="102907" y="149161"/>
                </a:lnTo>
                <a:lnTo>
                  <a:pt x="130520" y="181619"/>
                </a:lnTo>
                <a:lnTo>
                  <a:pt x="139826" y="211327"/>
                </a:lnTo>
                <a:lnTo>
                  <a:pt x="137413" y="216788"/>
                </a:lnTo>
                <a:lnTo>
                  <a:pt x="132461" y="220344"/>
                </a:lnTo>
                <a:lnTo>
                  <a:pt x="127507" y="224027"/>
                </a:lnTo>
                <a:lnTo>
                  <a:pt x="121538" y="224662"/>
                </a:lnTo>
                <a:lnTo>
                  <a:pt x="145239" y="224662"/>
                </a:lnTo>
                <a:lnTo>
                  <a:pt x="145414" y="224536"/>
                </a:lnTo>
                <a:lnTo>
                  <a:pt x="149478" y="218947"/>
                </a:lnTo>
                <a:lnTo>
                  <a:pt x="152780" y="205739"/>
                </a:lnTo>
                <a:lnTo>
                  <a:pt x="152400" y="198500"/>
                </a:lnTo>
                <a:lnTo>
                  <a:pt x="134746" y="163321"/>
                </a:lnTo>
                <a:lnTo>
                  <a:pt x="121406" y="147570"/>
                </a:lnTo>
                <a:lnTo>
                  <a:pt x="117475" y="144018"/>
                </a:lnTo>
                <a:close/>
              </a:path>
              <a:path w="370840" h="277495">
                <a:moveTo>
                  <a:pt x="143890" y="125349"/>
                </a:moveTo>
                <a:lnTo>
                  <a:pt x="134238" y="132333"/>
                </a:lnTo>
                <a:lnTo>
                  <a:pt x="180975" y="196087"/>
                </a:lnTo>
                <a:lnTo>
                  <a:pt x="191769" y="188213"/>
                </a:lnTo>
                <a:lnTo>
                  <a:pt x="167512" y="155194"/>
                </a:lnTo>
                <a:lnTo>
                  <a:pt x="163321" y="149351"/>
                </a:lnTo>
                <a:lnTo>
                  <a:pt x="160654" y="144525"/>
                </a:lnTo>
                <a:lnTo>
                  <a:pt x="158405" y="136778"/>
                </a:lnTo>
                <a:lnTo>
                  <a:pt x="158529" y="134238"/>
                </a:lnTo>
                <a:lnTo>
                  <a:pt x="150494" y="134238"/>
                </a:lnTo>
                <a:lnTo>
                  <a:pt x="143890" y="125349"/>
                </a:lnTo>
                <a:close/>
              </a:path>
              <a:path w="370840" h="277495">
                <a:moveTo>
                  <a:pt x="197831" y="116966"/>
                </a:moveTo>
                <a:lnTo>
                  <a:pt x="174370" y="116966"/>
                </a:lnTo>
                <a:lnTo>
                  <a:pt x="181482" y="119252"/>
                </a:lnTo>
                <a:lnTo>
                  <a:pt x="185038" y="122174"/>
                </a:lnTo>
                <a:lnTo>
                  <a:pt x="188467" y="127000"/>
                </a:lnTo>
                <a:lnTo>
                  <a:pt x="218820" y="168401"/>
                </a:lnTo>
                <a:lnTo>
                  <a:pt x="229615" y="160400"/>
                </a:lnTo>
                <a:lnTo>
                  <a:pt x="197831" y="116966"/>
                </a:lnTo>
                <a:close/>
              </a:path>
              <a:path w="370840" h="277495">
                <a:moveTo>
                  <a:pt x="236073" y="90043"/>
                </a:moveTo>
                <a:lnTo>
                  <a:pt x="214756" y="90043"/>
                </a:lnTo>
                <a:lnTo>
                  <a:pt x="217169" y="90550"/>
                </a:lnTo>
                <a:lnTo>
                  <a:pt x="219328" y="91947"/>
                </a:lnTo>
                <a:lnTo>
                  <a:pt x="221360" y="93344"/>
                </a:lnTo>
                <a:lnTo>
                  <a:pt x="224027" y="96265"/>
                </a:lnTo>
                <a:lnTo>
                  <a:pt x="256539" y="140715"/>
                </a:lnTo>
                <a:lnTo>
                  <a:pt x="267334" y="132841"/>
                </a:lnTo>
                <a:lnTo>
                  <a:pt x="236073" y="90043"/>
                </a:lnTo>
                <a:close/>
              </a:path>
              <a:path w="370840" h="277495">
                <a:moveTo>
                  <a:pt x="180466" y="103886"/>
                </a:moveTo>
                <a:lnTo>
                  <a:pt x="171450" y="104393"/>
                </a:lnTo>
                <a:lnTo>
                  <a:pt x="166877" y="106171"/>
                </a:lnTo>
                <a:lnTo>
                  <a:pt x="162178" y="109727"/>
                </a:lnTo>
                <a:lnTo>
                  <a:pt x="157987" y="112775"/>
                </a:lnTo>
                <a:lnTo>
                  <a:pt x="154812" y="116586"/>
                </a:lnTo>
                <a:lnTo>
                  <a:pt x="151002" y="125221"/>
                </a:lnTo>
                <a:lnTo>
                  <a:pt x="150240" y="129666"/>
                </a:lnTo>
                <a:lnTo>
                  <a:pt x="150494" y="134238"/>
                </a:lnTo>
                <a:lnTo>
                  <a:pt x="158529" y="134238"/>
                </a:lnTo>
                <a:lnTo>
                  <a:pt x="158623" y="132841"/>
                </a:lnTo>
                <a:lnTo>
                  <a:pt x="160019" y="129412"/>
                </a:lnTo>
                <a:lnTo>
                  <a:pt x="174370" y="116966"/>
                </a:lnTo>
                <a:lnTo>
                  <a:pt x="197831" y="116966"/>
                </a:lnTo>
                <a:lnTo>
                  <a:pt x="195706" y="110997"/>
                </a:lnTo>
                <a:lnTo>
                  <a:pt x="196196" y="107695"/>
                </a:lnTo>
                <a:lnTo>
                  <a:pt x="188340" y="107695"/>
                </a:lnTo>
                <a:lnTo>
                  <a:pt x="184530" y="105028"/>
                </a:lnTo>
                <a:lnTo>
                  <a:pt x="180466" y="103886"/>
                </a:lnTo>
                <a:close/>
              </a:path>
              <a:path w="370840" h="277495">
                <a:moveTo>
                  <a:pt x="247142" y="49656"/>
                </a:moveTo>
                <a:lnTo>
                  <a:pt x="237489" y="56641"/>
                </a:lnTo>
                <a:lnTo>
                  <a:pt x="284225" y="120395"/>
                </a:lnTo>
                <a:lnTo>
                  <a:pt x="295021" y="112521"/>
                </a:lnTo>
                <a:lnTo>
                  <a:pt x="270763" y="79501"/>
                </a:lnTo>
                <a:lnTo>
                  <a:pt x="266573" y="73659"/>
                </a:lnTo>
                <a:lnTo>
                  <a:pt x="263905" y="68833"/>
                </a:lnTo>
                <a:lnTo>
                  <a:pt x="261620" y="60959"/>
                </a:lnTo>
                <a:lnTo>
                  <a:pt x="261780" y="58546"/>
                </a:lnTo>
                <a:lnTo>
                  <a:pt x="253746" y="58546"/>
                </a:lnTo>
                <a:lnTo>
                  <a:pt x="247142" y="49656"/>
                </a:lnTo>
                <a:close/>
              </a:path>
              <a:path w="370840" h="277495">
                <a:moveTo>
                  <a:pt x="212343" y="75564"/>
                </a:moveTo>
                <a:lnTo>
                  <a:pt x="188340" y="107695"/>
                </a:lnTo>
                <a:lnTo>
                  <a:pt x="196196" y="107695"/>
                </a:lnTo>
                <a:lnTo>
                  <a:pt x="197230" y="100711"/>
                </a:lnTo>
                <a:lnTo>
                  <a:pt x="199898" y="96519"/>
                </a:lnTo>
                <a:lnTo>
                  <a:pt x="206882" y="91312"/>
                </a:lnTo>
                <a:lnTo>
                  <a:pt x="209423" y="90424"/>
                </a:lnTo>
                <a:lnTo>
                  <a:pt x="212089" y="90169"/>
                </a:lnTo>
                <a:lnTo>
                  <a:pt x="214756" y="90043"/>
                </a:lnTo>
                <a:lnTo>
                  <a:pt x="236073" y="90043"/>
                </a:lnTo>
                <a:lnTo>
                  <a:pt x="229997" y="81787"/>
                </a:lnTo>
                <a:lnTo>
                  <a:pt x="224281" y="77596"/>
                </a:lnTo>
                <a:lnTo>
                  <a:pt x="212343" y="75564"/>
                </a:lnTo>
                <a:close/>
              </a:path>
              <a:path w="370840" h="277495">
                <a:moveTo>
                  <a:pt x="301082" y="41275"/>
                </a:moveTo>
                <a:lnTo>
                  <a:pt x="277622" y="41275"/>
                </a:lnTo>
                <a:lnTo>
                  <a:pt x="284733" y="43561"/>
                </a:lnTo>
                <a:lnTo>
                  <a:pt x="288162" y="46481"/>
                </a:lnTo>
                <a:lnTo>
                  <a:pt x="322072" y="92709"/>
                </a:lnTo>
                <a:lnTo>
                  <a:pt x="332867" y="84708"/>
                </a:lnTo>
                <a:lnTo>
                  <a:pt x="301082" y="41275"/>
                </a:lnTo>
                <a:close/>
              </a:path>
              <a:path w="370840" h="277495">
                <a:moveTo>
                  <a:pt x="339324" y="14350"/>
                </a:moveTo>
                <a:lnTo>
                  <a:pt x="318007" y="14350"/>
                </a:lnTo>
                <a:lnTo>
                  <a:pt x="320421" y="14858"/>
                </a:lnTo>
                <a:lnTo>
                  <a:pt x="322579" y="16256"/>
                </a:lnTo>
                <a:lnTo>
                  <a:pt x="324611" y="17652"/>
                </a:lnTo>
                <a:lnTo>
                  <a:pt x="327278" y="20574"/>
                </a:lnTo>
                <a:lnTo>
                  <a:pt x="359790" y="65024"/>
                </a:lnTo>
                <a:lnTo>
                  <a:pt x="370585" y="57150"/>
                </a:lnTo>
                <a:lnTo>
                  <a:pt x="339324" y="14350"/>
                </a:lnTo>
                <a:close/>
              </a:path>
              <a:path w="370840" h="277495">
                <a:moveTo>
                  <a:pt x="283718" y="28193"/>
                </a:moveTo>
                <a:lnTo>
                  <a:pt x="253492" y="53975"/>
                </a:lnTo>
                <a:lnTo>
                  <a:pt x="253746" y="58546"/>
                </a:lnTo>
                <a:lnTo>
                  <a:pt x="261780" y="58546"/>
                </a:lnTo>
                <a:lnTo>
                  <a:pt x="261874" y="57150"/>
                </a:lnTo>
                <a:lnTo>
                  <a:pt x="263271" y="53720"/>
                </a:lnTo>
                <a:lnTo>
                  <a:pt x="277622" y="41275"/>
                </a:lnTo>
                <a:lnTo>
                  <a:pt x="301082" y="41275"/>
                </a:lnTo>
                <a:lnTo>
                  <a:pt x="300989" y="41147"/>
                </a:lnTo>
                <a:lnTo>
                  <a:pt x="298957" y="35306"/>
                </a:lnTo>
                <a:lnTo>
                  <a:pt x="299447" y="32003"/>
                </a:lnTo>
                <a:lnTo>
                  <a:pt x="291592" y="32003"/>
                </a:lnTo>
                <a:lnTo>
                  <a:pt x="287781" y="29337"/>
                </a:lnTo>
                <a:lnTo>
                  <a:pt x="283718" y="28193"/>
                </a:lnTo>
                <a:close/>
              </a:path>
              <a:path w="370840" h="277495">
                <a:moveTo>
                  <a:pt x="315595" y="0"/>
                </a:moveTo>
                <a:lnTo>
                  <a:pt x="291592" y="32003"/>
                </a:lnTo>
                <a:lnTo>
                  <a:pt x="299447" y="32003"/>
                </a:lnTo>
                <a:lnTo>
                  <a:pt x="300481" y="25018"/>
                </a:lnTo>
                <a:lnTo>
                  <a:pt x="303149" y="20827"/>
                </a:lnTo>
                <a:lnTo>
                  <a:pt x="318007" y="14350"/>
                </a:lnTo>
                <a:lnTo>
                  <a:pt x="339324" y="14350"/>
                </a:lnTo>
                <a:lnTo>
                  <a:pt x="333248" y="6095"/>
                </a:lnTo>
                <a:lnTo>
                  <a:pt x="327532" y="1905"/>
                </a:lnTo>
                <a:lnTo>
                  <a:pt x="321563" y="888"/>
                </a:lnTo>
                <a:lnTo>
                  <a:pt x="315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506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Program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Schedule(cont.)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124711"/>
            <a:ext cx="9144000" cy="3733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073145" y="1125474"/>
            <a:ext cx="216535" cy="4346575"/>
          </a:xfrm>
          <a:custGeom>
            <a:avLst/>
            <a:gdLst/>
            <a:ahLst/>
            <a:cxnLst/>
            <a:rect l="l" t="t" r="r" b="b"/>
            <a:pathLst>
              <a:path w="216535" h="4346575">
                <a:moveTo>
                  <a:pt x="0" y="4346448"/>
                </a:moveTo>
                <a:lnTo>
                  <a:pt x="216407" y="4346448"/>
                </a:lnTo>
                <a:lnTo>
                  <a:pt x="216407" y="0"/>
                </a:lnTo>
                <a:lnTo>
                  <a:pt x="0" y="0"/>
                </a:lnTo>
                <a:lnTo>
                  <a:pt x="0" y="43464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3145" y="1125474"/>
            <a:ext cx="216535" cy="4346575"/>
          </a:xfrm>
          <a:custGeom>
            <a:avLst/>
            <a:gdLst/>
            <a:ahLst/>
            <a:cxnLst/>
            <a:rect l="l" t="t" r="r" b="b"/>
            <a:pathLst>
              <a:path w="216535" h="4346575">
                <a:moveTo>
                  <a:pt x="0" y="4346448"/>
                </a:moveTo>
                <a:lnTo>
                  <a:pt x="216407" y="4346448"/>
                </a:lnTo>
                <a:lnTo>
                  <a:pt x="216407" y="0"/>
                </a:lnTo>
                <a:lnTo>
                  <a:pt x="0" y="0"/>
                </a:lnTo>
                <a:lnTo>
                  <a:pt x="0" y="43464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8542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Conclusions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62380" y="1553717"/>
            <a:ext cx="7479665" cy="386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202020"/>
                </a:solidFill>
                <a:latin typeface="Arial"/>
                <a:cs typeface="Arial"/>
              </a:rPr>
              <a:t>ACCOMPLISHMENT</a:t>
            </a:r>
            <a:endParaRPr sz="24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10"/>
              </a:spcBef>
              <a:buFont typeface="DejaVu Sans"/>
              <a:buChar char="❖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main circuit board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of the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probe is printed and</a:t>
            </a:r>
            <a:r>
              <a:rPr dirty="0" sz="1800" spc="4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tested.</a:t>
            </a:r>
            <a:endParaRPr sz="18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buFont typeface="DejaVu Sans"/>
              <a:buChar char="❖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We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already developed and fabricated our probes mechanical</a:t>
            </a:r>
            <a:r>
              <a:rPr dirty="0" sz="1800" spc="10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parts.</a:t>
            </a:r>
            <a:endParaRPr sz="1800">
              <a:latin typeface="Arial"/>
              <a:cs typeface="Arial"/>
            </a:endParaRPr>
          </a:p>
          <a:p>
            <a:pPr marL="469265" marR="831850" indent="-342265">
              <a:lnSpc>
                <a:spcPct val="100000"/>
              </a:lnSpc>
              <a:buFont typeface="DejaVu Sans"/>
              <a:buChar char="❖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Ground Control System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software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is successfully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tested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under  extreme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cases.</a:t>
            </a:r>
            <a:endParaRPr sz="18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buFont typeface="DejaVu Sans"/>
              <a:buChar char="❖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Parachute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test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performed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without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any damage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to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egg or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dirty="0" sz="1800" spc="95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probe.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02020"/>
              </a:buClr>
              <a:buFont typeface="DejaVu Sans"/>
              <a:buChar char="❖"/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202020"/>
                </a:solidFill>
                <a:latin typeface="Arial"/>
                <a:cs typeface="Arial"/>
              </a:rPr>
              <a:t>UNFINISHED</a:t>
            </a:r>
            <a:r>
              <a:rPr dirty="0" sz="2400" spc="10" b="1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02020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  <a:p>
            <a:pPr marL="469265" indent="-342265">
              <a:lnSpc>
                <a:spcPct val="100000"/>
              </a:lnSpc>
              <a:spcBef>
                <a:spcPts val="10"/>
              </a:spcBef>
              <a:buFont typeface="DejaVu Sans"/>
              <a:buChar char="❖"/>
              <a:tabLst>
                <a:tab pos="469265" algn="l"/>
                <a:tab pos="469900" algn="l"/>
              </a:tabLst>
            </a:pP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antenna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has been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ordered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but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did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not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receive,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so </a:t>
            </a:r>
            <a:r>
              <a:rPr dirty="0" sz="1800" spc="-20">
                <a:solidFill>
                  <a:srgbClr val="202020"/>
                </a:solidFill>
                <a:latin typeface="Arial"/>
                <a:cs typeface="Arial"/>
              </a:rPr>
              <a:t>we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could</a:t>
            </a:r>
            <a:r>
              <a:rPr dirty="0" sz="1800" spc="125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02020"/>
                </a:solidFill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</a:pP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test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range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of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the communication</a:t>
            </a:r>
            <a:r>
              <a:rPr dirty="0" sz="1800" spc="5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  <a:p>
            <a:pPr algn="just" marL="469265" marR="5080" indent="-342265">
              <a:lnSpc>
                <a:spcPct val="100000"/>
              </a:lnSpc>
              <a:buFont typeface="DejaVu Sans"/>
              <a:buChar char="❖"/>
              <a:tabLst>
                <a:tab pos="469900" algn="l"/>
              </a:tabLst>
            </a:pP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We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did not receive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RF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modules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for custom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transmitter bonus mission  but </a:t>
            </a:r>
            <a:r>
              <a:rPr dirty="0" sz="1800" spc="-25">
                <a:solidFill>
                  <a:srgbClr val="202020"/>
                </a:solidFill>
                <a:latin typeface="Arial"/>
                <a:cs typeface="Arial"/>
              </a:rPr>
              <a:t>we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already designed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circuit board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of it. We </a:t>
            </a:r>
            <a:r>
              <a:rPr dirty="0" sz="1800" spc="-15">
                <a:solidFill>
                  <a:srgbClr val="202020"/>
                </a:solidFill>
                <a:latin typeface="Arial"/>
                <a:cs typeface="Arial"/>
              </a:rPr>
              <a:t>will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print the circuit  board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after </a:t>
            </a:r>
            <a:r>
              <a:rPr dirty="0" sz="1800" spc="-25">
                <a:solidFill>
                  <a:srgbClr val="202020"/>
                </a:solidFill>
                <a:latin typeface="Arial"/>
                <a:cs typeface="Arial"/>
              </a:rPr>
              <a:t>we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receive </a:t>
            </a:r>
            <a:r>
              <a:rPr dirty="0" sz="1800">
                <a:solidFill>
                  <a:srgbClr val="202020"/>
                </a:solidFill>
                <a:latin typeface="Arial"/>
                <a:cs typeface="Arial"/>
              </a:rPr>
              <a:t>RF</a:t>
            </a:r>
            <a:r>
              <a:rPr dirty="0" sz="1800" spc="7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202020"/>
                </a:solidFill>
                <a:latin typeface="Arial"/>
                <a:cs typeface="Arial"/>
              </a:rPr>
              <a:t>modules.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8638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Conclusions(cont.)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0304" y="1210766"/>
            <a:ext cx="8194675" cy="40500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CONCLUSION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69900" marR="5080" indent="-381000">
              <a:lnSpc>
                <a:spcPct val="100000"/>
              </a:lnSpc>
              <a:spcBef>
                <a:spcPts val="5"/>
              </a:spcBef>
              <a:buFont typeface="DejaVu Sans"/>
              <a:buChar char="❖"/>
              <a:tabLst>
                <a:tab pos="469900" algn="l"/>
              </a:tabLst>
            </a:pPr>
            <a:r>
              <a:rPr dirty="0" sz="2400" spc="-5">
                <a:latin typeface="Arial"/>
                <a:cs typeface="Arial"/>
              </a:rPr>
              <a:t>Together with the experiences </a:t>
            </a:r>
            <a:r>
              <a:rPr dirty="0" sz="2400">
                <a:latin typeface="Arial"/>
                <a:cs typeface="Arial"/>
              </a:rPr>
              <a:t>that </a:t>
            </a:r>
            <a:r>
              <a:rPr dirty="0" sz="2400" spc="-10">
                <a:latin typeface="Arial"/>
                <a:cs typeface="Arial"/>
              </a:rPr>
              <a:t>we </a:t>
            </a:r>
            <a:r>
              <a:rPr dirty="0" sz="2400" spc="-5">
                <a:latin typeface="Arial"/>
                <a:cs typeface="Arial"/>
              </a:rPr>
              <a:t>gained last year,  we have improved </a:t>
            </a:r>
            <a:r>
              <a:rPr dirty="0" sz="2400">
                <a:latin typeface="Arial"/>
                <a:cs typeface="Arial"/>
              </a:rPr>
              <a:t>the </a:t>
            </a:r>
            <a:r>
              <a:rPr dirty="0" sz="2400" spc="-5">
                <a:latin typeface="Arial"/>
                <a:cs typeface="Arial"/>
              </a:rPr>
              <a:t>production </a:t>
            </a:r>
            <a:r>
              <a:rPr dirty="0" sz="2400">
                <a:latin typeface="Arial"/>
                <a:cs typeface="Arial"/>
              </a:rPr>
              <a:t>of </a:t>
            </a:r>
            <a:r>
              <a:rPr dirty="0" sz="2400" spc="-5">
                <a:latin typeface="Arial"/>
                <a:cs typeface="Arial"/>
              </a:rPr>
              <a:t>CanSat. </a:t>
            </a:r>
            <a:r>
              <a:rPr dirty="0" sz="2400">
                <a:latin typeface="Arial"/>
                <a:cs typeface="Arial"/>
              </a:rPr>
              <a:t>We </a:t>
            </a:r>
            <a:r>
              <a:rPr dirty="0" sz="2400" spc="-5">
                <a:latin typeface="Arial"/>
                <a:cs typeface="Arial"/>
              </a:rPr>
              <a:t>strongly  believe </a:t>
            </a:r>
            <a:r>
              <a:rPr dirty="0" sz="2400">
                <a:latin typeface="Arial"/>
                <a:cs typeface="Arial"/>
              </a:rPr>
              <a:t>that </a:t>
            </a:r>
            <a:r>
              <a:rPr dirty="0" sz="2400" spc="-5">
                <a:latin typeface="Arial"/>
                <a:cs typeface="Arial"/>
              </a:rPr>
              <a:t>our dedication and </a:t>
            </a:r>
            <a:r>
              <a:rPr dirty="0" sz="2400">
                <a:latin typeface="Arial"/>
                <a:cs typeface="Arial"/>
              </a:rPr>
              <a:t>hands-on </a:t>
            </a:r>
            <a:r>
              <a:rPr dirty="0" sz="2400" spc="-5">
                <a:latin typeface="Arial"/>
                <a:cs typeface="Arial"/>
              </a:rPr>
              <a:t>experiences  with model aerodynamic </a:t>
            </a:r>
            <a:r>
              <a:rPr dirty="0" sz="2400">
                <a:latin typeface="Arial"/>
                <a:cs typeface="Arial"/>
              </a:rPr>
              <a:t>systems </a:t>
            </a:r>
            <a:r>
              <a:rPr dirty="0" sz="2400" spc="-5">
                <a:latin typeface="Arial"/>
                <a:cs typeface="Arial"/>
              </a:rPr>
              <a:t>and electronics will  make us one </a:t>
            </a:r>
            <a:r>
              <a:rPr dirty="0" sz="2400">
                <a:latin typeface="Arial"/>
                <a:cs typeface="Arial"/>
              </a:rPr>
              <a:t>of the most </a:t>
            </a:r>
            <a:r>
              <a:rPr dirty="0" sz="2400" spc="-5">
                <a:latin typeface="Arial"/>
                <a:cs typeface="Arial"/>
              </a:rPr>
              <a:t>challenging </a:t>
            </a:r>
            <a:r>
              <a:rPr dirty="0" sz="2400">
                <a:latin typeface="Arial"/>
                <a:cs typeface="Arial"/>
              </a:rPr>
              <a:t>teams at the  </a:t>
            </a:r>
            <a:r>
              <a:rPr dirty="0" sz="2400" spc="-5">
                <a:latin typeface="Arial"/>
                <a:cs typeface="Arial"/>
              </a:rPr>
              <a:t>competition. </a:t>
            </a:r>
            <a:r>
              <a:rPr dirty="0" sz="2400">
                <a:latin typeface="Arial"/>
                <a:cs typeface="Arial"/>
              </a:rPr>
              <a:t>Our </a:t>
            </a:r>
            <a:r>
              <a:rPr dirty="0" sz="2400" spc="-5">
                <a:latin typeface="Arial"/>
                <a:cs typeface="Arial"/>
              </a:rPr>
              <a:t>preliminary design with unique and  innovative </a:t>
            </a:r>
            <a:r>
              <a:rPr dirty="0" sz="2400">
                <a:latin typeface="Arial"/>
                <a:cs typeface="Arial"/>
              </a:rPr>
              <a:t>features are </a:t>
            </a:r>
            <a:r>
              <a:rPr dirty="0" sz="2400" spc="-5">
                <a:latin typeface="Arial"/>
                <a:cs typeface="Arial"/>
              </a:rPr>
              <a:t>all </a:t>
            </a:r>
            <a:r>
              <a:rPr dirty="0" sz="2400">
                <a:latin typeface="Arial"/>
                <a:cs typeface="Arial"/>
              </a:rPr>
              <a:t>up </a:t>
            </a:r>
            <a:r>
              <a:rPr dirty="0" sz="2400" spc="-5">
                <a:latin typeface="Arial"/>
                <a:cs typeface="Arial"/>
              </a:rPr>
              <a:t>and running. </a:t>
            </a:r>
            <a:r>
              <a:rPr dirty="0" sz="2400">
                <a:solidFill>
                  <a:srgbClr val="202020"/>
                </a:solidFill>
                <a:latin typeface="Arial"/>
                <a:cs typeface="Arial"/>
              </a:rPr>
              <a:t>With </a:t>
            </a:r>
            <a:r>
              <a:rPr dirty="0" sz="2400" spc="-5">
                <a:solidFill>
                  <a:srgbClr val="202020"/>
                </a:solidFill>
                <a:latin typeface="Arial"/>
                <a:cs typeface="Arial"/>
              </a:rPr>
              <a:t>ambition,  hardworking and, </a:t>
            </a:r>
            <a:r>
              <a:rPr dirty="0" sz="2400">
                <a:solidFill>
                  <a:srgbClr val="202020"/>
                </a:solidFill>
                <a:latin typeface="Arial"/>
                <a:cs typeface="Arial"/>
              </a:rPr>
              <a:t>team </a:t>
            </a:r>
            <a:r>
              <a:rPr dirty="0" sz="2400" spc="-5">
                <a:solidFill>
                  <a:srgbClr val="202020"/>
                </a:solidFill>
                <a:latin typeface="Arial"/>
                <a:cs typeface="Arial"/>
              </a:rPr>
              <a:t>spirit, we are absolutely ready </a:t>
            </a:r>
            <a:r>
              <a:rPr dirty="0" sz="2400">
                <a:solidFill>
                  <a:srgbClr val="202020"/>
                </a:solidFill>
                <a:latin typeface="Arial"/>
                <a:cs typeface="Arial"/>
              </a:rPr>
              <a:t>to  the </a:t>
            </a:r>
            <a:r>
              <a:rPr dirty="0" sz="2400" spc="-5">
                <a:solidFill>
                  <a:srgbClr val="202020"/>
                </a:solidFill>
                <a:latin typeface="Arial"/>
                <a:cs typeface="Arial"/>
              </a:rPr>
              <a:t>competition </a:t>
            </a:r>
            <a:r>
              <a:rPr dirty="0" sz="2400">
                <a:solidFill>
                  <a:srgbClr val="202020"/>
                </a:solidFill>
                <a:latin typeface="Arial"/>
                <a:cs typeface="Arial"/>
              </a:rPr>
              <a:t>for this</a:t>
            </a:r>
            <a:r>
              <a:rPr dirty="0" sz="2400" spc="1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02020"/>
                </a:solidFill>
                <a:latin typeface="Arial"/>
                <a:cs typeface="Arial"/>
              </a:rPr>
              <a:t>year.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25567" y="5157215"/>
            <a:ext cx="3418332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359647" y="6504047"/>
            <a:ext cx="2616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62560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Melisa </a:t>
            </a:r>
            <a:r>
              <a:rPr dirty="0" sz="1000" spc="-5">
                <a:latin typeface="Arial"/>
                <a:cs typeface="Arial"/>
              </a:rPr>
              <a:t>İrem</a:t>
            </a:r>
            <a:r>
              <a:rPr dirty="0" sz="1000" spc="-20">
                <a:latin typeface="Arial"/>
                <a:cs typeface="Arial"/>
              </a:rPr>
              <a:t> </a:t>
            </a:r>
            <a:r>
              <a:rPr dirty="0" sz="1000" spc="-15">
                <a:latin typeface="Arial"/>
                <a:cs typeface="Arial"/>
              </a:rPr>
              <a:t>Uzun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4607" y="291795"/>
            <a:ext cx="44811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Concept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Operations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46347" y="5308091"/>
            <a:ext cx="493775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3829" y="5690615"/>
            <a:ext cx="349885" cy="255270"/>
          </a:xfrm>
          <a:custGeom>
            <a:avLst/>
            <a:gdLst/>
            <a:ahLst/>
            <a:cxnLst/>
            <a:rect l="l" t="t" r="r" b="b"/>
            <a:pathLst>
              <a:path w="349885" h="255270">
                <a:moveTo>
                  <a:pt x="0" y="255092"/>
                </a:moveTo>
                <a:lnTo>
                  <a:pt x="349491" y="255092"/>
                </a:lnTo>
                <a:lnTo>
                  <a:pt x="349491" y="0"/>
                </a:lnTo>
                <a:lnTo>
                  <a:pt x="0" y="0"/>
                </a:lnTo>
                <a:lnTo>
                  <a:pt x="0" y="25509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95344" y="5958522"/>
            <a:ext cx="504825" cy="85725"/>
          </a:xfrm>
          <a:custGeom>
            <a:avLst/>
            <a:gdLst/>
            <a:ahLst/>
            <a:cxnLst/>
            <a:rect l="l" t="t" r="r" b="b"/>
            <a:pathLst>
              <a:path w="504825" h="85725">
                <a:moveTo>
                  <a:pt x="427989" y="0"/>
                </a:moveTo>
                <a:lnTo>
                  <a:pt x="77977" y="0"/>
                </a:lnTo>
                <a:lnTo>
                  <a:pt x="0" y="85509"/>
                </a:lnTo>
                <a:lnTo>
                  <a:pt x="504443" y="85509"/>
                </a:lnTo>
                <a:lnTo>
                  <a:pt x="42798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95344" y="6059346"/>
            <a:ext cx="504825" cy="0"/>
          </a:xfrm>
          <a:custGeom>
            <a:avLst/>
            <a:gdLst/>
            <a:ahLst/>
            <a:cxnLst/>
            <a:rect l="l" t="t" r="r" b="b"/>
            <a:pathLst>
              <a:path w="504825" h="0">
                <a:moveTo>
                  <a:pt x="0" y="0"/>
                </a:moveTo>
                <a:lnTo>
                  <a:pt x="504444" y="0"/>
                </a:lnTo>
              </a:path>
            </a:pathLst>
          </a:custGeom>
          <a:ln w="30634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93134" y="5717705"/>
            <a:ext cx="312420" cy="200025"/>
          </a:xfrm>
          <a:custGeom>
            <a:avLst/>
            <a:gdLst/>
            <a:ahLst/>
            <a:cxnLst/>
            <a:rect l="l" t="t" r="r" b="b"/>
            <a:pathLst>
              <a:path w="312420" h="200025">
                <a:moveTo>
                  <a:pt x="0" y="199504"/>
                </a:moveTo>
                <a:lnTo>
                  <a:pt x="312026" y="199504"/>
                </a:lnTo>
                <a:lnTo>
                  <a:pt x="312026" y="0"/>
                </a:lnTo>
                <a:lnTo>
                  <a:pt x="0" y="0"/>
                </a:lnTo>
                <a:lnTo>
                  <a:pt x="0" y="199504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63415" y="5972066"/>
            <a:ext cx="369570" cy="0"/>
          </a:xfrm>
          <a:custGeom>
            <a:avLst/>
            <a:gdLst/>
            <a:ahLst/>
            <a:cxnLst/>
            <a:rect l="l" t="t" r="r" b="b"/>
            <a:pathLst>
              <a:path w="369570" h="0">
                <a:moveTo>
                  <a:pt x="0" y="0"/>
                </a:moveTo>
                <a:lnTo>
                  <a:pt x="369316" y="0"/>
                </a:lnTo>
              </a:path>
            </a:pathLst>
          </a:custGeom>
          <a:ln w="9969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034154" y="6021228"/>
            <a:ext cx="229870" cy="0"/>
          </a:xfrm>
          <a:custGeom>
            <a:avLst/>
            <a:gdLst/>
            <a:ahLst/>
            <a:cxnLst/>
            <a:rect l="l" t="t" r="r" b="b"/>
            <a:pathLst>
              <a:path w="229870" h="0">
                <a:moveTo>
                  <a:pt x="0" y="0"/>
                </a:moveTo>
                <a:lnTo>
                  <a:pt x="229362" y="0"/>
                </a:lnTo>
              </a:path>
            </a:pathLst>
          </a:custGeom>
          <a:ln w="9969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51478" y="5988811"/>
            <a:ext cx="394335" cy="0"/>
          </a:xfrm>
          <a:custGeom>
            <a:avLst/>
            <a:gdLst/>
            <a:ahLst/>
            <a:cxnLst/>
            <a:rect l="l" t="t" r="r" b="b"/>
            <a:pathLst>
              <a:path w="394335" h="0">
                <a:moveTo>
                  <a:pt x="0" y="0"/>
                </a:moveTo>
                <a:lnTo>
                  <a:pt x="394208" y="0"/>
                </a:lnTo>
              </a:path>
            </a:pathLst>
          </a:custGeom>
          <a:ln w="10693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39032" y="6004477"/>
            <a:ext cx="420370" cy="0"/>
          </a:xfrm>
          <a:custGeom>
            <a:avLst/>
            <a:gdLst/>
            <a:ahLst/>
            <a:cxnLst/>
            <a:rect l="l" t="t" r="r" b="b"/>
            <a:pathLst>
              <a:path w="420370" h="0">
                <a:moveTo>
                  <a:pt x="0" y="0"/>
                </a:moveTo>
                <a:lnTo>
                  <a:pt x="420242" y="0"/>
                </a:lnTo>
              </a:path>
            </a:pathLst>
          </a:custGeom>
          <a:ln w="10680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973829" y="5690615"/>
            <a:ext cx="349885" cy="255270"/>
          </a:xfrm>
          <a:custGeom>
            <a:avLst/>
            <a:gdLst/>
            <a:ahLst/>
            <a:cxnLst/>
            <a:rect l="l" t="t" r="r" b="b"/>
            <a:pathLst>
              <a:path w="349885" h="255270">
                <a:moveTo>
                  <a:pt x="0" y="255092"/>
                </a:moveTo>
                <a:lnTo>
                  <a:pt x="349491" y="255092"/>
                </a:lnTo>
                <a:lnTo>
                  <a:pt x="349491" y="0"/>
                </a:lnTo>
                <a:lnTo>
                  <a:pt x="0" y="0"/>
                </a:lnTo>
                <a:lnTo>
                  <a:pt x="0" y="25509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95344" y="5958522"/>
            <a:ext cx="504825" cy="85725"/>
          </a:xfrm>
          <a:custGeom>
            <a:avLst/>
            <a:gdLst/>
            <a:ahLst/>
            <a:cxnLst/>
            <a:rect l="l" t="t" r="r" b="b"/>
            <a:pathLst>
              <a:path w="504825" h="85725">
                <a:moveTo>
                  <a:pt x="77977" y="0"/>
                </a:moveTo>
                <a:lnTo>
                  <a:pt x="0" y="85509"/>
                </a:lnTo>
                <a:lnTo>
                  <a:pt x="504443" y="85509"/>
                </a:lnTo>
                <a:lnTo>
                  <a:pt x="427989" y="0"/>
                </a:lnTo>
                <a:lnTo>
                  <a:pt x="7797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95344" y="6044029"/>
            <a:ext cx="504825" cy="31115"/>
          </a:xfrm>
          <a:custGeom>
            <a:avLst/>
            <a:gdLst/>
            <a:ahLst/>
            <a:cxnLst/>
            <a:rect l="l" t="t" r="r" b="b"/>
            <a:pathLst>
              <a:path w="504825" h="31114">
                <a:moveTo>
                  <a:pt x="0" y="30634"/>
                </a:moveTo>
                <a:lnTo>
                  <a:pt x="504444" y="30634"/>
                </a:lnTo>
                <a:lnTo>
                  <a:pt x="504444" y="0"/>
                </a:lnTo>
                <a:lnTo>
                  <a:pt x="0" y="0"/>
                </a:lnTo>
                <a:lnTo>
                  <a:pt x="0" y="3063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93134" y="5717705"/>
            <a:ext cx="312420" cy="200025"/>
          </a:xfrm>
          <a:custGeom>
            <a:avLst/>
            <a:gdLst/>
            <a:ahLst/>
            <a:cxnLst/>
            <a:rect l="l" t="t" r="r" b="b"/>
            <a:pathLst>
              <a:path w="312420" h="200025">
                <a:moveTo>
                  <a:pt x="0" y="199504"/>
                </a:moveTo>
                <a:lnTo>
                  <a:pt x="312026" y="199504"/>
                </a:lnTo>
                <a:lnTo>
                  <a:pt x="312026" y="0"/>
                </a:lnTo>
                <a:lnTo>
                  <a:pt x="0" y="0"/>
                </a:lnTo>
                <a:lnTo>
                  <a:pt x="0" y="19950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63415" y="5967082"/>
            <a:ext cx="369570" cy="10160"/>
          </a:xfrm>
          <a:custGeom>
            <a:avLst/>
            <a:gdLst/>
            <a:ahLst/>
            <a:cxnLst/>
            <a:rect l="l" t="t" r="r" b="b"/>
            <a:pathLst>
              <a:path w="369570" h="10160">
                <a:moveTo>
                  <a:pt x="9398" y="0"/>
                </a:moveTo>
                <a:lnTo>
                  <a:pt x="0" y="9969"/>
                </a:lnTo>
                <a:lnTo>
                  <a:pt x="369316" y="9969"/>
                </a:lnTo>
                <a:lnTo>
                  <a:pt x="359918" y="0"/>
                </a:lnTo>
                <a:lnTo>
                  <a:pt x="9398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34154" y="6016244"/>
            <a:ext cx="229870" cy="10160"/>
          </a:xfrm>
          <a:custGeom>
            <a:avLst/>
            <a:gdLst/>
            <a:ahLst/>
            <a:cxnLst/>
            <a:rect l="l" t="t" r="r" b="b"/>
            <a:pathLst>
              <a:path w="229870" h="10160">
                <a:moveTo>
                  <a:pt x="6223" y="0"/>
                </a:moveTo>
                <a:lnTo>
                  <a:pt x="0" y="9969"/>
                </a:lnTo>
                <a:lnTo>
                  <a:pt x="229362" y="9969"/>
                </a:lnTo>
                <a:lnTo>
                  <a:pt x="223139" y="0"/>
                </a:lnTo>
                <a:lnTo>
                  <a:pt x="622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51478" y="5983465"/>
            <a:ext cx="394335" cy="10795"/>
          </a:xfrm>
          <a:custGeom>
            <a:avLst/>
            <a:gdLst/>
            <a:ahLst/>
            <a:cxnLst/>
            <a:rect l="l" t="t" r="r" b="b"/>
            <a:pathLst>
              <a:path w="394335" h="10795">
                <a:moveTo>
                  <a:pt x="9906" y="0"/>
                </a:moveTo>
                <a:lnTo>
                  <a:pt x="0" y="10693"/>
                </a:lnTo>
                <a:lnTo>
                  <a:pt x="394208" y="10693"/>
                </a:lnTo>
                <a:lnTo>
                  <a:pt x="383794" y="0"/>
                </a:lnTo>
                <a:lnTo>
                  <a:pt x="9906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39032" y="5999136"/>
            <a:ext cx="420370" cy="10795"/>
          </a:xfrm>
          <a:custGeom>
            <a:avLst/>
            <a:gdLst/>
            <a:ahLst/>
            <a:cxnLst/>
            <a:rect l="l" t="t" r="r" b="b"/>
            <a:pathLst>
              <a:path w="420370" h="10795">
                <a:moveTo>
                  <a:pt x="10413" y="0"/>
                </a:moveTo>
                <a:lnTo>
                  <a:pt x="0" y="10680"/>
                </a:lnTo>
                <a:lnTo>
                  <a:pt x="420242" y="10680"/>
                </a:lnTo>
                <a:lnTo>
                  <a:pt x="409320" y="0"/>
                </a:lnTo>
                <a:lnTo>
                  <a:pt x="10413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623053" y="5638596"/>
            <a:ext cx="155384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2. </a:t>
            </a:r>
            <a:r>
              <a:rPr dirty="0" sz="1400">
                <a:latin typeface="Arial"/>
                <a:cs typeface="Arial"/>
              </a:rPr>
              <a:t>Data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verification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GCS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5612" y="5958840"/>
            <a:ext cx="1624584" cy="140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1623" y="5247132"/>
            <a:ext cx="338327" cy="844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508886" y="5023865"/>
            <a:ext cx="170053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1.</a:t>
            </a:r>
            <a:r>
              <a:rPr dirty="0" sz="1400">
                <a:latin typeface="Arial"/>
                <a:cs typeface="Arial"/>
              </a:rPr>
              <a:t>Cansat preparation  and </a:t>
            </a:r>
            <a:r>
              <a:rPr dirty="0" sz="1400" spc="-5">
                <a:latin typeface="Arial"/>
                <a:cs typeface="Arial"/>
              </a:rPr>
              <a:t>power </a:t>
            </a:r>
            <a:r>
              <a:rPr dirty="0" sz="1400">
                <a:latin typeface="Arial"/>
                <a:cs typeface="Arial"/>
              </a:rPr>
              <a:t>up prior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  launch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4775" y="3829811"/>
            <a:ext cx="163068" cy="448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13816" y="3125723"/>
            <a:ext cx="286511" cy="7513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8931" y="2491739"/>
            <a:ext cx="367284" cy="2026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76172" y="3067811"/>
            <a:ext cx="368808" cy="2026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17548" y="2132076"/>
            <a:ext cx="368807" cy="202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195832" y="3729990"/>
            <a:ext cx="80708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3.</a:t>
            </a:r>
            <a:r>
              <a:rPr dirty="0" sz="1400" spc="-85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Launch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61879" y="2075544"/>
            <a:ext cx="224539" cy="2249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22287" y="1949944"/>
            <a:ext cx="614532" cy="6852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092323" y="2700908"/>
            <a:ext cx="169608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4. </a:t>
            </a:r>
            <a:r>
              <a:rPr dirty="0" sz="1400">
                <a:latin typeface="Arial"/>
                <a:cs typeface="Arial"/>
              </a:rPr>
              <a:t>CanSat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seperation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57340" y="2500376"/>
            <a:ext cx="14890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latin typeface="Arial"/>
                <a:cs typeface="Arial"/>
              </a:rPr>
              <a:t>5. </a:t>
            </a:r>
            <a:r>
              <a:rPr dirty="0" sz="1400">
                <a:latin typeface="Arial"/>
                <a:cs typeface="Arial"/>
              </a:rPr>
              <a:t>CanSat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010781" y="3636390"/>
            <a:ext cx="17113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6. </a:t>
            </a:r>
            <a:r>
              <a:rPr dirty="0" sz="1400">
                <a:latin typeface="Arial"/>
                <a:cs typeface="Arial"/>
              </a:rPr>
              <a:t>Descent </a:t>
            </a: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down  </a:t>
            </a:r>
            <a:r>
              <a:rPr dirty="0" sz="1400">
                <a:latin typeface="Arial"/>
                <a:cs typeface="Arial"/>
              </a:rPr>
              <a:t>position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34266" y="2381123"/>
            <a:ext cx="345008" cy="3450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262629" y="1634896"/>
            <a:ext cx="664210" cy="66421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828258" y="1911223"/>
            <a:ext cx="187544" cy="1875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25470" y="2322791"/>
            <a:ext cx="500578" cy="50057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13527" y="2667380"/>
            <a:ext cx="231875" cy="2318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04827" y="2308605"/>
            <a:ext cx="338611" cy="33861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46240" y="3430892"/>
            <a:ext cx="670318" cy="670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30937" y="4005326"/>
            <a:ext cx="176146" cy="1761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06373" y="2974848"/>
            <a:ext cx="338611" cy="3386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54225" y="4047363"/>
            <a:ext cx="338611" cy="33861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802127" y="1227582"/>
            <a:ext cx="35045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Prelaunch </a:t>
            </a:r>
            <a:r>
              <a:rPr dirty="0" sz="1800" b="1">
                <a:latin typeface="Arial"/>
                <a:cs typeface="Arial"/>
              </a:rPr>
              <a:t>to </a:t>
            </a:r>
            <a:r>
              <a:rPr dirty="0" sz="1800" spc="-5" b="1">
                <a:latin typeface="Arial"/>
                <a:cs typeface="Arial"/>
              </a:rPr>
              <a:t>CanSat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Seperation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4607" y="291795"/>
            <a:ext cx="54952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Concept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 Operations</a:t>
            </a:r>
            <a:r>
              <a:rPr dirty="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46189" y="4556505"/>
            <a:ext cx="1942464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latin typeface="Arial"/>
                <a:cs typeface="Arial"/>
              </a:rPr>
              <a:t>10. </a:t>
            </a:r>
            <a:r>
              <a:rPr dirty="0" sz="1400" spc="-5">
                <a:latin typeface="Arial"/>
                <a:cs typeface="Arial"/>
              </a:rPr>
              <a:t>Probe </a:t>
            </a:r>
            <a:r>
              <a:rPr dirty="0" sz="1400">
                <a:latin typeface="Arial"/>
                <a:cs typeface="Arial"/>
              </a:rPr>
              <a:t>landing,  telemetry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disconnection,  and </a:t>
            </a:r>
            <a:r>
              <a:rPr dirty="0" sz="1400" spc="-5">
                <a:latin typeface="Arial"/>
                <a:cs typeface="Arial"/>
              </a:rPr>
              <a:t>activation </a:t>
            </a:r>
            <a:r>
              <a:rPr dirty="0" sz="1400">
                <a:latin typeface="Arial"/>
                <a:cs typeface="Arial"/>
              </a:rPr>
              <a:t>of </a:t>
            </a:r>
            <a:r>
              <a:rPr dirty="0" sz="1400" spc="-5">
                <a:latin typeface="Arial"/>
                <a:cs typeface="Arial"/>
              </a:rPr>
              <a:t>audio  </a:t>
            </a:r>
            <a:r>
              <a:rPr dirty="0" sz="1400">
                <a:latin typeface="Arial"/>
                <a:cs typeface="Arial"/>
              </a:rPr>
              <a:t>beacon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0696" y="2690876"/>
            <a:ext cx="345008" cy="3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43205" y="2251544"/>
            <a:ext cx="500578" cy="5005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97911" y="2919983"/>
            <a:ext cx="231874" cy="231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2379" y="1909698"/>
            <a:ext cx="345008" cy="34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52259" y="1190561"/>
            <a:ext cx="670242" cy="6702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7412" y="1764664"/>
            <a:ext cx="176406" cy="1764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2911" y="1749551"/>
            <a:ext cx="574548" cy="6187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84435" y="2941447"/>
            <a:ext cx="672211" cy="6722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68751" y="2311412"/>
            <a:ext cx="732980" cy="7609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38737" y="4191508"/>
            <a:ext cx="672211" cy="6722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23053" y="3561473"/>
            <a:ext cx="732980" cy="7609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74268" y="5443778"/>
            <a:ext cx="664425" cy="6644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09651" y="5370347"/>
            <a:ext cx="810260" cy="7911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32803" y="6033515"/>
            <a:ext cx="1626107" cy="1417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8247" y="2491232"/>
            <a:ext cx="4575175" cy="18967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868295">
              <a:lnSpc>
                <a:spcPct val="100000"/>
              </a:lnSpc>
              <a:spcBef>
                <a:spcPts val="105"/>
              </a:spcBef>
              <a:buFont typeface="Arial"/>
              <a:buAutoNum type="arabicPeriod" startAt="6"/>
              <a:tabLst>
                <a:tab pos="209550" algn="l"/>
              </a:tabLst>
            </a:pPr>
            <a:r>
              <a:rPr dirty="0" sz="1400">
                <a:latin typeface="Arial"/>
                <a:cs typeface="Arial"/>
              </a:rPr>
              <a:t>Descent </a:t>
            </a: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down  </a:t>
            </a:r>
            <a:r>
              <a:rPr dirty="0" sz="1400">
                <a:latin typeface="Arial"/>
                <a:cs typeface="Arial"/>
              </a:rPr>
              <a:t>position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6"/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eriod" startAt="6"/>
            </a:pPr>
            <a:endParaRPr sz="1650">
              <a:latin typeface="Times New Roman"/>
              <a:cs typeface="Times New Roman"/>
            </a:endParaRPr>
          </a:p>
          <a:p>
            <a:pPr marL="1176655" marR="1287780">
              <a:lnSpc>
                <a:spcPct val="100000"/>
              </a:lnSpc>
              <a:buFont typeface="Arial"/>
              <a:buAutoNum type="arabicPeriod" startAt="6"/>
              <a:tabLst>
                <a:tab pos="1327150" algn="l"/>
              </a:tabLst>
            </a:pPr>
            <a:r>
              <a:rPr dirty="0" sz="1400" spc="-5">
                <a:latin typeface="Arial"/>
                <a:cs typeface="Arial"/>
              </a:rPr>
              <a:t>Heat </a:t>
            </a:r>
            <a:r>
              <a:rPr dirty="0" sz="1400">
                <a:latin typeface="Arial"/>
                <a:cs typeface="Arial"/>
              </a:rPr>
              <a:t>Shield release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from  Probe at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300m</a:t>
            </a:r>
            <a:endParaRPr sz="1400">
              <a:latin typeface="Arial"/>
              <a:cs typeface="Arial"/>
            </a:endParaRPr>
          </a:p>
          <a:p>
            <a:pPr marL="2627630" marR="5080">
              <a:lnSpc>
                <a:spcPct val="100000"/>
              </a:lnSpc>
              <a:spcBef>
                <a:spcPts val="1010"/>
              </a:spcBef>
              <a:buFont typeface="Arial"/>
              <a:buAutoNum type="arabicPeriod" startAt="6"/>
              <a:tabLst>
                <a:tab pos="2825115" algn="l"/>
              </a:tabLst>
            </a:pPr>
            <a:r>
              <a:rPr dirty="0" sz="1400" spc="-5">
                <a:latin typeface="Arial"/>
                <a:cs typeface="Arial"/>
              </a:rPr>
              <a:t>Probe </a:t>
            </a:r>
            <a:r>
              <a:rPr dirty="0" sz="1400">
                <a:latin typeface="Arial"/>
                <a:cs typeface="Arial"/>
              </a:rPr>
              <a:t>parachute  </a:t>
            </a:r>
            <a:r>
              <a:rPr dirty="0" sz="1400" spc="-5">
                <a:latin typeface="Arial"/>
                <a:cs typeface="Arial"/>
              </a:rPr>
              <a:t>deployment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21302" y="4820539"/>
            <a:ext cx="223710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9. </a:t>
            </a:r>
            <a:r>
              <a:rPr dirty="0" sz="1400" spc="-5">
                <a:latin typeface="Arial"/>
                <a:cs typeface="Arial"/>
              </a:rPr>
              <a:t>Probe software</a:t>
            </a:r>
            <a:r>
              <a:rPr dirty="0" sz="1400" spc="3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latin typeface="Arial"/>
                <a:cs typeface="Arial"/>
              </a:rPr>
              <a:t>final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situation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92011" y="5591555"/>
            <a:ext cx="243839" cy="2438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27691" y="3510026"/>
            <a:ext cx="345008" cy="3450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41658" y="4518659"/>
            <a:ext cx="345008" cy="3450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775841" y="1227582"/>
            <a:ext cx="55372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Heat </a:t>
            </a:r>
            <a:r>
              <a:rPr dirty="0" sz="1800" b="1">
                <a:latin typeface="Arial"/>
                <a:cs typeface="Arial"/>
              </a:rPr>
              <a:t>Shield </a:t>
            </a:r>
            <a:r>
              <a:rPr dirty="0" sz="1800" spc="-5" b="1">
                <a:latin typeface="Arial"/>
                <a:cs typeface="Arial"/>
              </a:rPr>
              <a:t>Release </a:t>
            </a:r>
            <a:r>
              <a:rPr dirty="0" sz="1800" b="1">
                <a:latin typeface="Arial"/>
                <a:cs typeface="Arial"/>
              </a:rPr>
              <a:t>to </a:t>
            </a:r>
            <a:r>
              <a:rPr dirty="0" sz="1800" spc="-5" b="1">
                <a:latin typeface="Arial"/>
                <a:cs typeface="Arial"/>
              </a:rPr>
              <a:t>Deployment </a:t>
            </a:r>
            <a:r>
              <a:rPr dirty="0" sz="1800" spc="10" b="1">
                <a:latin typeface="Arial"/>
                <a:cs typeface="Arial"/>
              </a:rPr>
              <a:t>with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Parachute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4607" y="291795"/>
            <a:ext cx="54952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Concept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 Operations</a:t>
            </a:r>
            <a:r>
              <a:rPr dirty="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59740" y="1304656"/>
            <a:ext cx="8300084" cy="3697604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2400" spc="-5" b="1">
                <a:latin typeface="Arial"/>
                <a:cs typeface="Arial"/>
              </a:rPr>
              <a:t>Recovery </a:t>
            </a:r>
            <a:r>
              <a:rPr dirty="0" sz="2400" b="1">
                <a:latin typeface="Arial"/>
                <a:cs typeface="Arial"/>
              </a:rPr>
              <a:t>and </a:t>
            </a:r>
            <a:r>
              <a:rPr dirty="0" sz="2400" spc="-5" b="1">
                <a:latin typeface="Arial"/>
                <a:cs typeface="Arial"/>
              </a:rPr>
              <a:t>Data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Reduction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Recovery </a:t>
            </a:r>
            <a:r>
              <a:rPr dirty="0" sz="2400">
                <a:latin typeface="Arial"/>
                <a:cs typeface="Arial"/>
              </a:rPr>
              <a:t>of probe </a:t>
            </a:r>
            <a:r>
              <a:rPr dirty="0" sz="2400" spc="-5">
                <a:latin typeface="Arial"/>
                <a:cs typeface="Arial"/>
              </a:rPr>
              <a:t>with help </a:t>
            </a:r>
            <a:r>
              <a:rPr dirty="0" sz="2400">
                <a:latin typeface="Arial"/>
                <a:cs typeface="Arial"/>
              </a:rPr>
              <a:t>of the </a:t>
            </a:r>
            <a:r>
              <a:rPr dirty="0" sz="2400" spc="-5">
                <a:latin typeface="Arial"/>
                <a:cs typeface="Arial"/>
              </a:rPr>
              <a:t>observation </a:t>
            </a:r>
            <a:r>
              <a:rPr dirty="0" sz="2400">
                <a:latin typeface="Arial"/>
                <a:cs typeface="Arial"/>
              </a:rPr>
              <a:t>in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advance,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dirty="0" sz="2400" spc="-5">
                <a:latin typeface="Arial"/>
                <a:cs typeface="Arial"/>
              </a:rPr>
              <a:t>data </a:t>
            </a:r>
            <a:r>
              <a:rPr dirty="0" sz="2400">
                <a:latin typeface="Arial"/>
                <a:cs typeface="Arial"/>
              </a:rPr>
              <a:t>from the GCS </a:t>
            </a:r>
            <a:r>
              <a:rPr dirty="0" sz="2400" spc="-5">
                <a:latin typeface="Arial"/>
                <a:cs typeface="Arial"/>
              </a:rPr>
              <a:t>and audio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beacon.</a:t>
            </a:r>
            <a:endParaRPr sz="2400">
              <a:latin typeface="Arial"/>
              <a:cs typeface="Arial"/>
            </a:endParaRPr>
          </a:p>
          <a:p>
            <a:pPr marL="355600" marR="131445" indent="-342900">
              <a:lnSpc>
                <a:spcPct val="100000"/>
              </a:lnSpc>
              <a:spcBef>
                <a:spcPts val="500"/>
              </a:spcBef>
              <a:buChar char="•"/>
              <a:tabLst>
                <a:tab pos="354965" algn="l"/>
                <a:tab pos="355600" algn="l"/>
                <a:tab pos="6211570" algn="l"/>
              </a:tabLst>
            </a:pPr>
            <a:r>
              <a:rPr dirty="0" sz="2400" spc="-5">
                <a:latin typeface="Arial"/>
                <a:cs typeface="Arial"/>
              </a:rPr>
              <a:t>Recovery </a:t>
            </a:r>
            <a:r>
              <a:rPr dirty="0" sz="2400">
                <a:latin typeface="Arial"/>
                <a:cs typeface="Arial"/>
              </a:rPr>
              <a:t>of </a:t>
            </a:r>
            <a:r>
              <a:rPr dirty="0" sz="2400" spc="-5">
                <a:latin typeface="Arial"/>
                <a:cs typeface="Arial"/>
              </a:rPr>
              <a:t>heat shield; Landing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zone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will	be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determined  by observing descent, by examining video </a:t>
            </a:r>
            <a:r>
              <a:rPr dirty="0" sz="2400">
                <a:latin typeface="Arial"/>
                <a:cs typeface="Arial"/>
              </a:rPr>
              <a:t>that, </a:t>
            </a:r>
            <a:r>
              <a:rPr dirty="0" sz="2400" spc="-5">
                <a:latin typeface="Arial"/>
                <a:cs typeface="Arial"/>
              </a:rPr>
              <a:t>probe  records and, by last </a:t>
            </a:r>
            <a:r>
              <a:rPr dirty="0" sz="2400">
                <a:latin typeface="Arial"/>
                <a:cs typeface="Arial"/>
              </a:rPr>
              <a:t>GPS </a:t>
            </a:r>
            <a:r>
              <a:rPr dirty="0" sz="2400" spc="-5">
                <a:latin typeface="Arial"/>
                <a:cs typeface="Arial"/>
              </a:rPr>
              <a:t>location</a:t>
            </a:r>
            <a:r>
              <a:rPr dirty="0" sz="2400" spc="-1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9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Returning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launch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site.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Acquiring saved flight data </a:t>
            </a:r>
            <a:r>
              <a:rPr dirty="0" sz="2400">
                <a:latin typeface="Arial"/>
                <a:cs typeface="Arial"/>
              </a:rPr>
              <a:t>from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probe.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Analyzing and filtering data </a:t>
            </a:r>
            <a:r>
              <a:rPr dirty="0" sz="2400">
                <a:latin typeface="Arial"/>
                <a:cs typeface="Arial"/>
              </a:rPr>
              <a:t>if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needed</a:t>
            </a:r>
            <a:r>
              <a:rPr dirty="0" sz="2400" spc="-5" b="1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760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Launch Vehicle</a:t>
            </a:r>
            <a:r>
              <a:rPr dirty="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Compatibility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74564" y="3148583"/>
            <a:ext cx="3042285" cy="923925"/>
          </a:xfrm>
          <a:custGeom>
            <a:avLst/>
            <a:gdLst/>
            <a:ahLst/>
            <a:cxnLst/>
            <a:rect l="l" t="t" r="r" b="b"/>
            <a:pathLst>
              <a:path w="3042284" h="923925">
                <a:moveTo>
                  <a:pt x="0" y="923544"/>
                </a:moveTo>
                <a:lnTo>
                  <a:pt x="3041904" y="923544"/>
                </a:lnTo>
                <a:lnTo>
                  <a:pt x="3041904" y="0"/>
                </a:lnTo>
                <a:lnTo>
                  <a:pt x="0" y="0"/>
                </a:lnTo>
                <a:lnTo>
                  <a:pt x="0" y="923544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684773" y="3176396"/>
            <a:ext cx="610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67528" y="3450717"/>
            <a:ext cx="9880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2955" algn="l"/>
              </a:tabLst>
            </a:pPr>
            <a:r>
              <a:rPr dirty="0" sz="1800" spc="-10">
                <a:latin typeface="Arial"/>
                <a:cs typeface="Arial"/>
              </a:rPr>
              <a:t>edge</a:t>
            </a:r>
            <a:r>
              <a:rPr dirty="0" sz="1800" spc="-5">
                <a:latin typeface="Arial"/>
                <a:cs typeface="Arial"/>
              </a:rPr>
              <a:t>s</a:t>
            </a:r>
            <a:r>
              <a:rPr dirty="0" sz="1800">
                <a:latin typeface="Arial"/>
                <a:cs typeface="Arial"/>
              </a:rPr>
              <a:t>	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4685" y="3176396"/>
            <a:ext cx="6229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4064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are  </a:t>
            </a:r>
            <a:r>
              <a:rPr dirty="0" sz="1800" spc="-5">
                <a:latin typeface="Arial"/>
                <a:cs typeface="Arial"/>
              </a:rPr>
              <a:t>cause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38669" y="3176396"/>
            <a:ext cx="1100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8430" marR="5080" indent="-139065">
              <a:lnSpc>
                <a:spcPct val="100000"/>
              </a:lnSpc>
              <a:spcBef>
                <a:spcPts val="100"/>
              </a:spcBef>
              <a:tabLst>
                <a:tab pos="415925" algn="l"/>
                <a:tab pos="516890" algn="l"/>
                <a:tab pos="769620" algn="l"/>
              </a:tabLst>
            </a:pPr>
            <a:r>
              <a:rPr dirty="0" sz="1800" spc="-10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		</a:t>
            </a:r>
            <a:r>
              <a:rPr dirty="0" sz="1800" spc="-5">
                <a:latin typeface="Arial"/>
                <a:cs typeface="Arial"/>
              </a:rPr>
              <a:t>sh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rp  </a:t>
            </a:r>
            <a:r>
              <a:rPr dirty="0" sz="1800" spc="-5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t	to	</a:t>
            </a:r>
            <a:r>
              <a:rPr dirty="0" sz="1800" spc="-5">
                <a:latin typeface="Arial"/>
                <a:cs typeface="Arial"/>
              </a:rPr>
              <a:t>get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7528" y="3725036"/>
            <a:ext cx="1917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stuck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rocket.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2608" y="2209800"/>
            <a:ext cx="76200" cy="2792730"/>
          </a:xfrm>
          <a:custGeom>
            <a:avLst/>
            <a:gdLst/>
            <a:ahLst/>
            <a:cxnLst/>
            <a:rect l="l" t="t" r="r" b="b"/>
            <a:pathLst>
              <a:path w="76200" h="2792729">
                <a:moveTo>
                  <a:pt x="31750" y="2716022"/>
                </a:moveTo>
                <a:lnTo>
                  <a:pt x="0" y="2716022"/>
                </a:lnTo>
                <a:lnTo>
                  <a:pt x="38100" y="2792222"/>
                </a:lnTo>
                <a:lnTo>
                  <a:pt x="69850" y="2728722"/>
                </a:lnTo>
                <a:lnTo>
                  <a:pt x="31750" y="2728722"/>
                </a:lnTo>
                <a:lnTo>
                  <a:pt x="31750" y="2716022"/>
                </a:lnTo>
                <a:close/>
              </a:path>
              <a:path w="76200" h="2792729">
                <a:moveTo>
                  <a:pt x="44450" y="63500"/>
                </a:moveTo>
                <a:lnTo>
                  <a:pt x="31750" y="63500"/>
                </a:lnTo>
                <a:lnTo>
                  <a:pt x="31750" y="2728722"/>
                </a:lnTo>
                <a:lnTo>
                  <a:pt x="44450" y="2728722"/>
                </a:lnTo>
                <a:lnTo>
                  <a:pt x="44450" y="63500"/>
                </a:lnTo>
                <a:close/>
              </a:path>
              <a:path w="76200" h="2792729">
                <a:moveTo>
                  <a:pt x="76200" y="2716022"/>
                </a:moveTo>
                <a:lnTo>
                  <a:pt x="44450" y="2716022"/>
                </a:lnTo>
                <a:lnTo>
                  <a:pt x="44450" y="2728722"/>
                </a:lnTo>
                <a:lnTo>
                  <a:pt x="69850" y="2728722"/>
                </a:lnTo>
                <a:lnTo>
                  <a:pt x="76200" y="2716022"/>
                </a:lnTo>
                <a:close/>
              </a:path>
              <a:path w="76200" h="27927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7927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900" y="3083316"/>
            <a:ext cx="224790" cy="619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310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348992" y="5029200"/>
          <a:ext cx="6490335" cy="1101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0060"/>
                <a:gridCol w="1573530"/>
                <a:gridCol w="1573529"/>
                <a:gridCol w="1573529"/>
              </a:tblGrid>
              <a:tr h="41719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Dimensions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Probe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Rocket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Margin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25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Diameter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120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125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u="heavy" sz="1600" spc="-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5</a:t>
                      </a:r>
                      <a:r>
                        <a:rPr dirty="0" u="heavy" sz="1600" spc="-1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heavy" sz="1600" spc="-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Length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305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310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u="heavy" sz="1600" spc="-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5</a:t>
                      </a:r>
                      <a:r>
                        <a:rPr dirty="0" u="heavy" sz="1600" spc="-1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dirty="0" u="heavy" sz="1600" spc="-5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274564" y="1955292"/>
            <a:ext cx="3042285" cy="1199515"/>
          </a:xfrm>
          <a:custGeom>
            <a:avLst/>
            <a:gdLst/>
            <a:ahLst/>
            <a:cxnLst/>
            <a:rect l="l" t="t" r="r" b="b"/>
            <a:pathLst>
              <a:path w="3042284" h="1199514">
                <a:moveTo>
                  <a:pt x="0" y="1199388"/>
                </a:moveTo>
                <a:lnTo>
                  <a:pt x="3041904" y="1199388"/>
                </a:lnTo>
                <a:lnTo>
                  <a:pt x="3041904" y="0"/>
                </a:lnTo>
                <a:lnTo>
                  <a:pt x="0" y="0"/>
                </a:lnTo>
                <a:lnTo>
                  <a:pt x="0" y="1199388"/>
                </a:lnTo>
                <a:close/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67528" y="1982215"/>
            <a:ext cx="287083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 indent="3181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Fins have been added </a:t>
            </a:r>
            <a:r>
              <a:rPr dirty="0" sz="1800">
                <a:latin typeface="Arial"/>
                <a:cs typeface="Arial"/>
              </a:rPr>
              <a:t>to  </a:t>
            </a:r>
            <a:r>
              <a:rPr dirty="0" sz="1800" spc="-5">
                <a:latin typeface="Arial"/>
                <a:cs typeface="Arial"/>
              </a:rPr>
              <a:t>ensure that </a:t>
            </a:r>
            <a:r>
              <a:rPr dirty="0" sz="1800">
                <a:latin typeface="Arial"/>
                <a:cs typeface="Arial"/>
              </a:rPr>
              <a:t>the system  </a:t>
            </a:r>
            <a:r>
              <a:rPr dirty="0" sz="1800" spc="-5">
                <a:latin typeface="Arial"/>
                <a:cs typeface="Arial"/>
              </a:rPr>
              <a:t>does not tumble during  descent.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8431" y="2243327"/>
            <a:ext cx="1365504" cy="2791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6240" y="1077467"/>
            <a:ext cx="1283208" cy="1222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3390" y="1114805"/>
            <a:ext cx="1173480" cy="1112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3390" y="1114805"/>
            <a:ext cx="1173480" cy="1112520"/>
          </a:xfrm>
          <a:custGeom>
            <a:avLst/>
            <a:gdLst/>
            <a:ahLst/>
            <a:cxnLst/>
            <a:rect l="l" t="t" r="r" b="b"/>
            <a:pathLst>
              <a:path w="1173480" h="1112520">
                <a:moveTo>
                  <a:pt x="0" y="1112520"/>
                </a:moveTo>
                <a:lnTo>
                  <a:pt x="586740" y="0"/>
                </a:lnTo>
                <a:lnTo>
                  <a:pt x="1173480" y="1112520"/>
                </a:lnTo>
                <a:lnTo>
                  <a:pt x="0" y="111252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7763" y="2205227"/>
            <a:ext cx="112834" cy="2884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3390" y="2227326"/>
            <a:ext cx="6985" cy="2792730"/>
          </a:xfrm>
          <a:custGeom>
            <a:avLst/>
            <a:gdLst/>
            <a:ahLst/>
            <a:cxnLst/>
            <a:rect l="l" t="t" r="r" b="b"/>
            <a:pathLst>
              <a:path w="6984" h="2792729">
                <a:moveTo>
                  <a:pt x="0" y="0"/>
                </a:moveTo>
                <a:lnTo>
                  <a:pt x="6400" y="27922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71244" y="2205227"/>
            <a:ext cx="106616" cy="28544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626870" y="2227326"/>
            <a:ext cx="0" cy="2760980"/>
          </a:xfrm>
          <a:custGeom>
            <a:avLst/>
            <a:gdLst/>
            <a:ahLst/>
            <a:cxnLst/>
            <a:rect l="l" t="t" r="r" b="b"/>
            <a:pathLst>
              <a:path w="0" h="2760979">
                <a:moveTo>
                  <a:pt x="0" y="0"/>
                </a:moveTo>
                <a:lnTo>
                  <a:pt x="0" y="2760726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3859" y="4949952"/>
            <a:ext cx="1275588" cy="12054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1009" y="4987290"/>
            <a:ext cx="1165860" cy="10957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1009" y="4987290"/>
            <a:ext cx="1165860" cy="1096010"/>
          </a:xfrm>
          <a:custGeom>
            <a:avLst/>
            <a:gdLst/>
            <a:ahLst/>
            <a:cxnLst/>
            <a:rect l="l" t="t" r="r" b="b"/>
            <a:pathLst>
              <a:path w="1165860" h="1096010">
                <a:moveTo>
                  <a:pt x="0" y="1095756"/>
                </a:moveTo>
                <a:lnTo>
                  <a:pt x="1165860" y="1095756"/>
                </a:lnTo>
                <a:lnTo>
                  <a:pt x="1165860" y="0"/>
                </a:lnTo>
                <a:lnTo>
                  <a:pt x="0" y="0"/>
                </a:lnTo>
                <a:lnTo>
                  <a:pt x="0" y="1095756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52627" y="5241035"/>
            <a:ext cx="1174750" cy="76200"/>
          </a:xfrm>
          <a:custGeom>
            <a:avLst/>
            <a:gdLst/>
            <a:ahLst/>
            <a:cxnLst/>
            <a:rect l="l" t="t" r="r" b="b"/>
            <a:pathLst>
              <a:path w="11747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174750" h="76200">
                <a:moveTo>
                  <a:pt x="1098550" y="0"/>
                </a:moveTo>
                <a:lnTo>
                  <a:pt x="1098550" y="76200"/>
                </a:lnTo>
                <a:lnTo>
                  <a:pt x="1162049" y="44450"/>
                </a:lnTo>
                <a:lnTo>
                  <a:pt x="1111250" y="44450"/>
                </a:lnTo>
                <a:lnTo>
                  <a:pt x="1111250" y="31750"/>
                </a:lnTo>
                <a:lnTo>
                  <a:pt x="1162049" y="31750"/>
                </a:lnTo>
                <a:lnTo>
                  <a:pt x="1098550" y="0"/>
                </a:lnTo>
                <a:close/>
              </a:path>
              <a:path w="117475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174750" h="76200">
                <a:moveTo>
                  <a:pt x="109855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98550" y="44450"/>
                </a:lnTo>
                <a:lnTo>
                  <a:pt x="1098550" y="31750"/>
                </a:lnTo>
                <a:close/>
              </a:path>
              <a:path w="1174750" h="76200">
                <a:moveTo>
                  <a:pt x="1162049" y="31750"/>
                </a:moveTo>
                <a:lnTo>
                  <a:pt x="1111250" y="31750"/>
                </a:lnTo>
                <a:lnTo>
                  <a:pt x="1111250" y="44450"/>
                </a:lnTo>
                <a:lnTo>
                  <a:pt x="1162049" y="44450"/>
                </a:lnTo>
                <a:lnTo>
                  <a:pt x="1174749" y="38100"/>
                </a:lnTo>
                <a:lnTo>
                  <a:pt x="1162049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74116" y="5309057"/>
            <a:ext cx="113855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52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125mm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705100" y="960119"/>
            <a:ext cx="1735836" cy="37490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73223" y="1115567"/>
            <a:ext cx="83185" cy="3468370"/>
          </a:xfrm>
          <a:custGeom>
            <a:avLst/>
            <a:gdLst/>
            <a:ahLst/>
            <a:cxnLst/>
            <a:rect l="l" t="t" r="r" b="b"/>
            <a:pathLst>
              <a:path w="83185" h="3468370">
                <a:moveTo>
                  <a:pt x="0" y="3391916"/>
                </a:moveTo>
                <a:lnTo>
                  <a:pt x="37972" y="3468243"/>
                </a:lnTo>
                <a:lnTo>
                  <a:pt x="69828" y="3404743"/>
                </a:lnTo>
                <a:lnTo>
                  <a:pt x="31750" y="3404743"/>
                </a:lnTo>
                <a:lnTo>
                  <a:pt x="31775" y="3391968"/>
                </a:lnTo>
                <a:lnTo>
                  <a:pt x="0" y="3391916"/>
                </a:lnTo>
                <a:close/>
              </a:path>
              <a:path w="83185" h="3468370">
                <a:moveTo>
                  <a:pt x="38328" y="76178"/>
                </a:moveTo>
                <a:lnTo>
                  <a:pt x="31750" y="3404743"/>
                </a:lnTo>
                <a:lnTo>
                  <a:pt x="44450" y="3404743"/>
                </a:lnTo>
                <a:lnTo>
                  <a:pt x="51028" y="76221"/>
                </a:lnTo>
                <a:lnTo>
                  <a:pt x="38328" y="76178"/>
                </a:lnTo>
                <a:close/>
              </a:path>
              <a:path w="83185" h="3468370">
                <a:moveTo>
                  <a:pt x="44475" y="3391990"/>
                </a:moveTo>
                <a:lnTo>
                  <a:pt x="44450" y="3404743"/>
                </a:lnTo>
                <a:lnTo>
                  <a:pt x="69828" y="3404743"/>
                </a:lnTo>
                <a:lnTo>
                  <a:pt x="76200" y="3392043"/>
                </a:lnTo>
                <a:lnTo>
                  <a:pt x="44475" y="3391990"/>
                </a:lnTo>
                <a:close/>
              </a:path>
              <a:path w="83185" h="3468370">
                <a:moveTo>
                  <a:pt x="44475" y="3391968"/>
                </a:moveTo>
                <a:lnTo>
                  <a:pt x="31775" y="3391968"/>
                </a:lnTo>
                <a:lnTo>
                  <a:pt x="44475" y="3391990"/>
                </a:lnTo>
                <a:close/>
              </a:path>
              <a:path w="83185" h="3468370">
                <a:moveTo>
                  <a:pt x="76422" y="63500"/>
                </a:moveTo>
                <a:lnTo>
                  <a:pt x="51053" y="63500"/>
                </a:lnTo>
                <a:lnTo>
                  <a:pt x="51028" y="76221"/>
                </a:lnTo>
                <a:lnTo>
                  <a:pt x="82803" y="76327"/>
                </a:lnTo>
                <a:lnTo>
                  <a:pt x="76422" y="63500"/>
                </a:lnTo>
                <a:close/>
              </a:path>
              <a:path w="83185" h="3468370">
                <a:moveTo>
                  <a:pt x="51053" y="63500"/>
                </a:moveTo>
                <a:lnTo>
                  <a:pt x="38353" y="63500"/>
                </a:lnTo>
                <a:lnTo>
                  <a:pt x="38328" y="76178"/>
                </a:lnTo>
                <a:lnTo>
                  <a:pt x="51028" y="76221"/>
                </a:lnTo>
                <a:lnTo>
                  <a:pt x="51053" y="63500"/>
                </a:lnTo>
                <a:close/>
              </a:path>
              <a:path w="83185" h="3468370">
                <a:moveTo>
                  <a:pt x="44831" y="0"/>
                </a:moveTo>
                <a:lnTo>
                  <a:pt x="6603" y="76073"/>
                </a:lnTo>
                <a:lnTo>
                  <a:pt x="38328" y="76178"/>
                </a:lnTo>
                <a:lnTo>
                  <a:pt x="38353" y="63500"/>
                </a:lnTo>
                <a:lnTo>
                  <a:pt x="76422" y="63500"/>
                </a:lnTo>
                <a:lnTo>
                  <a:pt x="4483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47162" y="2518801"/>
            <a:ext cx="224790" cy="619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50"/>
              </a:lnSpc>
            </a:pPr>
            <a:r>
              <a:rPr dirty="0" sz="1400">
                <a:latin typeface="Arial"/>
                <a:cs typeface="Arial"/>
              </a:rPr>
              <a:t>305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19983" y="4567428"/>
            <a:ext cx="1174750" cy="76200"/>
          </a:xfrm>
          <a:custGeom>
            <a:avLst/>
            <a:gdLst/>
            <a:ahLst/>
            <a:cxnLst/>
            <a:rect l="l" t="t" r="r" b="b"/>
            <a:pathLst>
              <a:path w="117475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174750" h="76200">
                <a:moveTo>
                  <a:pt x="1098550" y="0"/>
                </a:moveTo>
                <a:lnTo>
                  <a:pt x="1098550" y="76200"/>
                </a:lnTo>
                <a:lnTo>
                  <a:pt x="1162050" y="44450"/>
                </a:lnTo>
                <a:lnTo>
                  <a:pt x="1111250" y="44450"/>
                </a:lnTo>
                <a:lnTo>
                  <a:pt x="1111250" y="31750"/>
                </a:lnTo>
                <a:lnTo>
                  <a:pt x="1162050" y="31750"/>
                </a:lnTo>
                <a:lnTo>
                  <a:pt x="1098550" y="0"/>
                </a:lnTo>
                <a:close/>
              </a:path>
              <a:path w="117475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174750" h="76200">
                <a:moveTo>
                  <a:pt x="109855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098550" y="44450"/>
                </a:lnTo>
                <a:lnTo>
                  <a:pt x="1098550" y="31750"/>
                </a:lnTo>
                <a:close/>
              </a:path>
              <a:path w="1174750" h="76200">
                <a:moveTo>
                  <a:pt x="1162050" y="31750"/>
                </a:moveTo>
                <a:lnTo>
                  <a:pt x="1111250" y="31750"/>
                </a:lnTo>
                <a:lnTo>
                  <a:pt x="1111250" y="44450"/>
                </a:lnTo>
                <a:lnTo>
                  <a:pt x="1162050" y="44450"/>
                </a:lnTo>
                <a:lnTo>
                  <a:pt x="1174750" y="38100"/>
                </a:lnTo>
                <a:lnTo>
                  <a:pt x="1162050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263900" y="4635246"/>
            <a:ext cx="6197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120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69435" y="2455151"/>
            <a:ext cx="1522476" cy="1043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11980" y="2556510"/>
            <a:ext cx="1363980" cy="885190"/>
          </a:xfrm>
          <a:custGeom>
            <a:avLst/>
            <a:gdLst/>
            <a:ahLst/>
            <a:cxnLst/>
            <a:rect l="l" t="t" r="r" b="b"/>
            <a:pathLst>
              <a:path w="1363979" h="885189">
                <a:moveTo>
                  <a:pt x="1291477" y="31156"/>
                </a:moveTo>
                <a:lnTo>
                  <a:pt x="0" y="863091"/>
                </a:lnTo>
                <a:lnTo>
                  <a:pt x="13970" y="884809"/>
                </a:lnTo>
                <a:lnTo>
                  <a:pt x="1305533" y="53025"/>
                </a:lnTo>
                <a:lnTo>
                  <a:pt x="1291477" y="31156"/>
                </a:lnTo>
                <a:close/>
              </a:path>
              <a:path w="1363979" h="885189">
                <a:moveTo>
                  <a:pt x="1349555" y="24129"/>
                </a:moveTo>
                <a:lnTo>
                  <a:pt x="1302385" y="24129"/>
                </a:lnTo>
                <a:lnTo>
                  <a:pt x="1316482" y="45974"/>
                </a:lnTo>
                <a:lnTo>
                  <a:pt x="1305533" y="53025"/>
                </a:lnTo>
                <a:lnTo>
                  <a:pt x="1319530" y="74802"/>
                </a:lnTo>
                <a:lnTo>
                  <a:pt x="1349555" y="24129"/>
                </a:lnTo>
                <a:close/>
              </a:path>
              <a:path w="1363979" h="885189">
                <a:moveTo>
                  <a:pt x="1302385" y="24129"/>
                </a:moveTo>
                <a:lnTo>
                  <a:pt x="1291477" y="31156"/>
                </a:lnTo>
                <a:lnTo>
                  <a:pt x="1305533" y="53025"/>
                </a:lnTo>
                <a:lnTo>
                  <a:pt x="1316482" y="45974"/>
                </a:lnTo>
                <a:lnTo>
                  <a:pt x="1302385" y="24129"/>
                </a:lnTo>
                <a:close/>
              </a:path>
              <a:path w="1363979" h="885189">
                <a:moveTo>
                  <a:pt x="1363853" y="0"/>
                </a:moveTo>
                <a:lnTo>
                  <a:pt x="1277493" y="9398"/>
                </a:lnTo>
                <a:lnTo>
                  <a:pt x="1291477" y="31156"/>
                </a:lnTo>
                <a:lnTo>
                  <a:pt x="1302385" y="24129"/>
                </a:lnTo>
                <a:lnTo>
                  <a:pt x="1349555" y="24129"/>
                </a:lnTo>
                <a:lnTo>
                  <a:pt x="136385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69364" y="3291840"/>
            <a:ext cx="723912" cy="5074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817877" y="3323082"/>
            <a:ext cx="631698" cy="4114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817877" y="3323082"/>
            <a:ext cx="631825" cy="411480"/>
          </a:xfrm>
          <a:custGeom>
            <a:avLst/>
            <a:gdLst/>
            <a:ahLst/>
            <a:cxnLst/>
            <a:rect l="l" t="t" r="r" b="b"/>
            <a:pathLst>
              <a:path w="631825" h="411479">
                <a:moveTo>
                  <a:pt x="0" y="303148"/>
                </a:moveTo>
                <a:lnTo>
                  <a:pt x="496316" y="54101"/>
                </a:lnTo>
                <a:lnTo>
                  <a:pt x="469138" y="0"/>
                </a:lnTo>
                <a:lnTo>
                  <a:pt x="631698" y="53847"/>
                </a:lnTo>
                <a:lnTo>
                  <a:pt x="577850" y="216534"/>
                </a:lnTo>
                <a:lnTo>
                  <a:pt x="550672" y="162432"/>
                </a:lnTo>
                <a:lnTo>
                  <a:pt x="54356" y="411479"/>
                </a:lnTo>
                <a:lnTo>
                  <a:pt x="0" y="303148"/>
                </a:lnTo>
                <a:close/>
              </a:path>
            </a:pathLst>
          </a:custGeom>
          <a:ln w="9525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8345" y="2597276"/>
            <a:ext cx="514858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Sensor Subsystem</a:t>
            </a:r>
            <a:r>
              <a:rPr dirty="0" sz="320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7005" y="4369689"/>
            <a:ext cx="2191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Burhan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Kaplan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106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 Subsystem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04697" y="1437639"/>
            <a:ext cx="859459" cy="152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46577" y="1444116"/>
            <a:ext cx="394335" cy="111125"/>
          </a:xfrm>
          <a:custGeom>
            <a:avLst/>
            <a:gdLst/>
            <a:ahLst/>
            <a:cxnLst/>
            <a:rect l="l" t="t" r="r" b="b"/>
            <a:pathLst>
              <a:path w="394335" h="111125">
                <a:moveTo>
                  <a:pt x="243967" y="28321"/>
                </a:moveTo>
                <a:lnTo>
                  <a:pt x="232663" y="28321"/>
                </a:lnTo>
                <a:lnTo>
                  <a:pt x="226822" y="29972"/>
                </a:lnTo>
                <a:lnTo>
                  <a:pt x="205739" y="61722"/>
                </a:lnTo>
                <a:lnTo>
                  <a:pt x="205739" y="77724"/>
                </a:lnTo>
                <a:lnTo>
                  <a:pt x="207137" y="84836"/>
                </a:lnTo>
                <a:lnTo>
                  <a:pt x="212978" y="97282"/>
                </a:lnTo>
                <a:lnTo>
                  <a:pt x="217043" y="102235"/>
                </a:lnTo>
                <a:lnTo>
                  <a:pt x="222376" y="105663"/>
                </a:lnTo>
                <a:lnTo>
                  <a:pt x="227584" y="109093"/>
                </a:lnTo>
                <a:lnTo>
                  <a:pt x="233425" y="110871"/>
                </a:lnTo>
                <a:lnTo>
                  <a:pt x="249427" y="110871"/>
                </a:lnTo>
                <a:lnTo>
                  <a:pt x="256794" y="106934"/>
                </a:lnTo>
                <a:lnTo>
                  <a:pt x="261382" y="99822"/>
                </a:lnTo>
                <a:lnTo>
                  <a:pt x="235203" y="99822"/>
                </a:lnTo>
                <a:lnTo>
                  <a:pt x="230124" y="97282"/>
                </a:lnTo>
                <a:lnTo>
                  <a:pt x="225933" y="92329"/>
                </a:lnTo>
                <a:lnTo>
                  <a:pt x="221614" y="87375"/>
                </a:lnTo>
                <a:lnTo>
                  <a:pt x="219456" y="79756"/>
                </a:lnTo>
                <a:lnTo>
                  <a:pt x="219456" y="59182"/>
                </a:lnTo>
                <a:lnTo>
                  <a:pt x="221487" y="51562"/>
                </a:lnTo>
                <a:lnTo>
                  <a:pt x="225425" y="46609"/>
                </a:lnTo>
                <a:lnTo>
                  <a:pt x="229488" y="41783"/>
                </a:lnTo>
                <a:lnTo>
                  <a:pt x="234442" y="39370"/>
                </a:lnTo>
                <a:lnTo>
                  <a:pt x="274320" y="39370"/>
                </a:lnTo>
                <a:lnTo>
                  <a:pt x="274320" y="39116"/>
                </a:lnTo>
                <a:lnTo>
                  <a:pt x="260985" y="39116"/>
                </a:lnTo>
                <a:lnTo>
                  <a:pt x="258572" y="35941"/>
                </a:lnTo>
                <a:lnTo>
                  <a:pt x="255650" y="33274"/>
                </a:lnTo>
                <a:lnTo>
                  <a:pt x="251840" y="31242"/>
                </a:lnTo>
                <a:lnTo>
                  <a:pt x="248158" y="29210"/>
                </a:lnTo>
                <a:lnTo>
                  <a:pt x="243967" y="28321"/>
                </a:lnTo>
                <a:close/>
              </a:path>
              <a:path w="394335" h="111125">
                <a:moveTo>
                  <a:pt x="274320" y="99060"/>
                </a:moveTo>
                <a:lnTo>
                  <a:pt x="261874" y="99060"/>
                </a:lnTo>
                <a:lnTo>
                  <a:pt x="261874" y="109093"/>
                </a:lnTo>
                <a:lnTo>
                  <a:pt x="274320" y="109093"/>
                </a:lnTo>
                <a:lnTo>
                  <a:pt x="274320" y="99060"/>
                </a:lnTo>
                <a:close/>
              </a:path>
              <a:path w="394335" h="111125">
                <a:moveTo>
                  <a:pt x="274320" y="39370"/>
                </a:moveTo>
                <a:lnTo>
                  <a:pt x="246507" y="39370"/>
                </a:lnTo>
                <a:lnTo>
                  <a:pt x="251587" y="41910"/>
                </a:lnTo>
                <a:lnTo>
                  <a:pt x="255777" y="46990"/>
                </a:lnTo>
                <a:lnTo>
                  <a:pt x="259969" y="51943"/>
                </a:lnTo>
                <a:lnTo>
                  <a:pt x="262000" y="59944"/>
                </a:lnTo>
                <a:lnTo>
                  <a:pt x="262000" y="80518"/>
                </a:lnTo>
                <a:lnTo>
                  <a:pt x="259969" y="87884"/>
                </a:lnTo>
                <a:lnTo>
                  <a:pt x="255905" y="92710"/>
                </a:lnTo>
                <a:lnTo>
                  <a:pt x="251840" y="97409"/>
                </a:lnTo>
                <a:lnTo>
                  <a:pt x="246887" y="99822"/>
                </a:lnTo>
                <a:lnTo>
                  <a:pt x="261382" y="99822"/>
                </a:lnTo>
                <a:lnTo>
                  <a:pt x="261874" y="99060"/>
                </a:lnTo>
                <a:lnTo>
                  <a:pt x="274320" y="99060"/>
                </a:lnTo>
                <a:lnTo>
                  <a:pt x="274320" y="39370"/>
                </a:lnTo>
                <a:close/>
              </a:path>
              <a:path w="394335" h="111125">
                <a:moveTo>
                  <a:pt x="274320" y="0"/>
                </a:moveTo>
                <a:lnTo>
                  <a:pt x="260985" y="0"/>
                </a:lnTo>
                <a:lnTo>
                  <a:pt x="260985" y="39116"/>
                </a:lnTo>
                <a:lnTo>
                  <a:pt x="274320" y="39116"/>
                </a:lnTo>
                <a:lnTo>
                  <a:pt x="274320" y="0"/>
                </a:lnTo>
                <a:close/>
              </a:path>
              <a:path w="394335" h="111125">
                <a:moveTo>
                  <a:pt x="157352" y="28321"/>
                </a:moveTo>
                <a:lnTo>
                  <a:pt x="123317" y="50434"/>
                </a:lnTo>
                <a:lnTo>
                  <a:pt x="120269" y="69596"/>
                </a:lnTo>
                <a:lnTo>
                  <a:pt x="120909" y="79003"/>
                </a:lnTo>
                <a:lnTo>
                  <a:pt x="149395" y="110204"/>
                </a:lnTo>
                <a:lnTo>
                  <a:pt x="157352" y="110871"/>
                </a:lnTo>
                <a:lnTo>
                  <a:pt x="164211" y="110871"/>
                </a:lnTo>
                <a:lnTo>
                  <a:pt x="170561" y="109220"/>
                </a:lnTo>
                <a:lnTo>
                  <a:pt x="176402" y="106045"/>
                </a:lnTo>
                <a:lnTo>
                  <a:pt x="182245" y="102743"/>
                </a:lnTo>
                <a:lnTo>
                  <a:pt x="185165" y="99822"/>
                </a:lnTo>
                <a:lnTo>
                  <a:pt x="150622" y="99822"/>
                </a:lnTo>
                <a:lnTo>
                  <a:pt x="145034" y="97282"/>
                </a:lnTo>
                <a:lnTo>
                  <a:pt x="140481" y="92202"/>
                </a:lnTo>
                <a:lnTo>
                  <a:pt x="136266" y="87233"/>
                </a:lnTo>
                <a:lnTo>
                  <a:pt x="133985" y="79629"/>
                </a:lnTo>
                <a:lnTo>
                  <a:pt x="134030" y="59283"/>
                </a:lnTo>
                <a:lnTo>
                  <a:pt x="136271" y="51816"/>
                </a:lnTo>
                <a:lnTo>
                  <a:pt x="140588" y="46862"/>
                </a:lnTo>
                <a:lnTo>
                  <a:pt x="145034" y="41910"/>
                </a:lnTo>
                <a:lnTo>
                  <a:pt x="150622" y="39370"/>
                </a:lnTo>
                <a:lnTo>
                  <a:pt x="184194" y="39370"/>
                </a:lnTo>
                <a:lnTo>
                  <a:pt x="183896" y="38988"/>
                </a:lnTo>
                <a:lnTo>
                  <a:pt x="178373" y="34321"/>
                </a:lnTo>
                <a:lnTo>
                  <a:pt x="172100" y="30988"/>
                </a:lnTo>
                <a:lnTo>
                  <a:pt x="165090" y="28987"/>
                </a:lnTo>
                <a:lnTo>
                  <a:pt x="157352" y="28321"/>
                </a:lnTo>
                <a:close/>
              </a:path>
              <a:path w="394335" h="111125">
                <a:moveTo>
                  <a:pt x="184194" y="39370"/>
                </a:moveTo>
                <a:lnTo>
                  <a:pt x="163957" y="39370"/>
                </a:lnTo>
                <a:lnTo>
                  <a:pt x="169418" y="41910"/>
                </a:lnTo>
                <a:lnTo>
                  <a:pt x="173862" y="46862"/>
                </a:lnTo>
                <a:lnTo>
                  <a:pt x="178308" y="51943"/>
                </a:lnTo>
                <a:lnTo>
                  <a:pt x="180459" y="59283"/>
                </a:lnTo>
                <a:lnTo>
                  <a:pt x="180431" y="79629"/>
                </a:lnTo>
                <a:lnTo>
                  <a:pt x="178308" y="87249"/>
                </a:lnTo>
                <a:lnTo>
                  <a:pt x="173751" y="92329"/>
                </a:lnTo>
                <a:lnTo>
                  <a:pt x="169418" y="97282"/>
                </a:lnTo>
                <a:lnTo>
                  <a:pt x="163957" y="99822"/>
                </a:lnTo>
                <a:lnTo>
                  <a:pt x="185165" y="99822"/>
                </a:lnTo>
                <a:lnTo>
                  <a:pt x="186689" y="98298"/>
                </a:lnTo>
                <a:lnTo>
                  <a:pt x="192786" y="86613"/>
                </a:lnTo>
                <a:lnTo>
                  <a:pt x="194235" y="79003"/>
                </a:lnTo>
                <a:lnTo>
                  <a:pt x="194310" y="68453"/>
                </a:lnTo>
                <a:lnTo>
                  <a:pt x="193665" y="59545"/>
                </a:lnTo>
                <a:lnTo>
                  <a:pt x="191722" y="51673"/>
                </a:lnTo>
                <a:lnTo>
                  <a:pt x="188469" y="44825"/>
                </a:lnTo>
                <a:lnTo>
                  <a:pt x="184194" y="39370"/>
                </a:lnTo>
                <a:close/>
              </a:path>
              <a:path w="394335" h="111125">
                <a:moveTo>
                  <a:pt x="328295" y="28321"/>
                </a:moveTo>
                <a:lnTo>
                  <a:pt x="294036" y="52498"/>
                </a:lnTo>
                <a:lnTo>
                  <a:pt x="291464" y="70231"/>
                </a:lnTo>
                <a:lnTo>
                  <a:pt x="292105" y="79325"/>
                </a:lnTo>
                <a:lnTo>
                  <a:pt x="320841" y="110204"/>
                </a:lnTo>
                <a:lnTo>
                  <a:pt x="329057" y="110871"/>
                </a:lnTo>
                <a:lnTo>
                  <a:pt x="338327" y="110871"/>
                </a:lnTo>
                <a:lnTo>
                  <a:pt x="345821" y="108585"/>
                </a:lnTo>
                <a:lnTo>
                  <a:pt x="351663" y="104140"/>
                </a:lnTo>
                <a:lnTo>
                  <a:pt x="357461" y="99822"/>
                </a:lnTo>
                <a:lnTo>
                  <a:pt x="322580" y="99822"/>
                </a:lnTo>
                <a:lnTo>
                  <a:pt x="317119" y="97536"/>
                </a:lnTo>
                <a:lnTo>
                  <a:pt x="312674" y="92963"/>
                </a:lnTo>
                <a:lnTo>
                  <a:pt x="308228" y="88265"/>
                </a:lnTo>
                <a:lnTo>
                  <a:pt x="305815" y="81661"/>
                </a:lnTo>
                <a:lnTo>
                  <a:pt x="305308" y="73025"/>
                </a:lnTo>
                <a:lnTo>
                  <a:pt x="364236" y="73025"/>
                </a:lnTo>
                <a:lnTo>
                  <a:pt x="364236" y="69469"/>
                </a:lnTo>
                <a:lnTo>
                  <a:pt x="363733" y="61975"/>
                </a:lnTo>
                <a:lnTo>
                  <a:pt x="306070" y="61975"/>
                </a:lnTo>
                <a:lnTo>
                  <a:pt x="306450" y="55118"/>
                </a:lnTo>
                <a:lnTo>
                  <a:pt x="308737" y="49530"/>
                </a:lnTo>
                <a:lnTo>
                  <a:pt x="312927" y="45466"/>
                </a:lnTo>
                <a:lnTo>
                  <a:pt x="317119" y="41275"/>
                </a:lnTo>
                <a:lnTo>
                  <a:pt x="322325" y="39243"/>
                </a:lnTo>
                <a:lnTo>
                  <a:pt x="354390" y="39243"/>
                </a:lnTo>
                <a:lnTo>
                  <a:pt x="354202" y="38988"/>
                </a:lnTo>
                <a:lnTo>
                  <a:pt x="348869" y="34321"/>
                </a:lnTo>
                <a:lnTo>
                  <a:pt x="342773" y="30988"/>
                </a:lnTo>
                <a:lnTo>
                  <a:pt x="335914" y="28987"/>
                </a:lnTo>
                <a:lnTo>
                  <a:pt x="328295" y="28321"/>
                </a:lnTo>
                <a:close/>
              </a:path>
              <a:path w="394335" h="111125">
                <a:moveTo>
                  <a:pt x="350012" y="83566"/>
                </a:moveTo>
                <a:lnTo>
                  <a:pt x="334137" y="99822"/>
                </a:lnTo>
                <a:lnTo>
                  <a:pt x="357461" y="99822"/>
                </a:lnTo>
                <a:lnTo>
                  <a:pt x="357632" y="99695"/>
                </a:lnTo>
                <a:lnTo>
                  <a:pt x="361696" y="93472"/>
                </a:lnTo>
                <a:lnTo>
                  <a:pt x="363855" y="85344"/>
                </a:lnTo>
                <a:lnTo>
                  <a:pt x="350012" y="83566"/>
                </a:lnTo>
                <a:close/>
              </a:path>
              <a:path w="394335" h="111125">
                <a:moveTo>
                  <a:pt x="354390" y="39243"/>
                </a:moveTo>
                <a:lnTo>
                  <a:pt x="335280" y="39243"/>
                </a:lnTo>
                <a:lnTo>
                  <a:pt x="340868" y="41910"/>
                </a:lnTo>
                <a:lnTo>
                  <a:pt x="345059" y="46990"/>
                </a:lnTo>
                <a:lnTo>
                  <a:pt x="347852" y="50292"/>
                </a:lnTo>
                <a:lnTo>
                  <a:pt x="349503" y="55372"/>
                </a:lnTo>
                <a:lnTo>
                  <a:pt x="350138" y="61975"/>
                </a:lnTo>
                <a:lnTo>
                  <a:pt x="363733" y="61975"/>
                </a:lnTo>
                <a:lnTo>
                  <a:pt x="363614" y="60205"/>
                </a:lnTo>
                <a:lnTo>
                  <a:pt x="361743" y="52038"/>
                </a:lnTo>
                <a:lnTo>
                  <a:pt x="358610" y="44965"/>
                </a:lnTo>
                <a:lnTo>
                  <a:pt x="354390" y="39243"/>
                </a:lnTo>
                <a:close/>
              </a:path>
              <a:path w="394335" h="111125">
                <a:moveTo>
                  <a:pt x="394335" y="0"/>
                </a:moveTo>
                <a:lnTo>
                  <a:pt x="381000" y="0"/>
                </a:lnTo>
                <a:lnTo>
                  <a:pt x="381000" y="109093"/>
                </a:lnTo>
                <a:lnTo>
                  <a:pt x="394335" y="109093"/>
                </a:lnTo>
                <a:lnTo>
                  <a:pt x="394335" y="0"/>
                </a:lnTo>
                <a:close/>
              </a:path>
              <a:path w="394335" h="111125">
                <a:moveTo>
                  <a:pt x="21717" y="0"/>
                </a:moveTo>
                <a:lnTo>
                  <a:pt x="0" y="0"/>
                </a:lnTo>
                <a:lnTo>
                  <a:pt x="0" y="109093"/>
                </a:lnTo>
                <a:lnTo>
                  <a:pt x="13970" y="109093"/>
                </a:lnTo>
                <a:lnTo>
                  <a:pt x="13970" y="16256"/>
                </a:lnTo>
                <a:lnTo>
                  <a:pt x="27143" y="16256"/>
                </a:lnTo>
                <a:lnTo>
                  <a:pt x="21717" y="0"/>
                </a:lnTo>
                <a:close/>
              </a:path>
              <a:path w="394335" h="111125">
                <a:moveTo>
                  <a:pt x="27143" y="16256"/>
                </a:moveTo>
                <a:lnTo>
                  <a:pt x="13970" y="16256"/>
                </a:lnTo>
                <a:lnTo>
                  <a:pt x="45465" y="109093"/>
                </a:lnTo>
                <a:lnTo>
                  <a:pt x="58547" y="109093"/>
                </a:lnTo>
                <a:lnTo>
                  <a:pt x="64000" y="93345"/>
                </a:lnTo>
                <a:lnTo>
                  <a:pt x="52705" y="93345"/>
                </a:lnTo>
                <a:lnTo>
                  <a:pt x="51688" y="89788"/>
                </a:lnTo>
                <a:lnTo>
                  <a:pt x="27143" y="16256"/>
                </a:lnTo>
                <a:close/>
              </a:path>
              <a:path w="394335" h="111125">
                <a:moveTo>
                  <a:pt x="104139" y="17780"/>
                </a:moveTo>
                <a:lnTo>
                  <a:pt x="90170" y="17780"/>
                </a:lnTo>
                <a:lnTo>
                  <a:pt x="90170" y="109093"/>
                </a:lnTo>
                <a:lnTo>
                  <a:pt x="104139" y="109093"/>
                </a:lnTo>
                <a:lnTo>
                  <a:pt x="104139" y="17780"/>
                </a:lnTo>
                <a:close/>
              </a:path>
              <a:path w="394335" h="111125">
                <a:moveTo>
                  <a:pt x="104139" y="0"/>
                </a:moveTo>
                <a:lnTo>
                  <a:pt x="84709" y="0"/>
                </a:lnTo>
                <a:lnTo>
                  <a:pt x="58547" y="75946"/>
                </a:lnTo>
                <a:lnTo>
                  <a:pt x="55880" y="83566"/>
                </a:lnTo>
                <a:lnTo>
                  <a:pt x="52705" y="93345"/>
                </a:lnTo>
                <a:lnTo>
                  <a:pt x="64000" y="93345"/>
                </a:lnTo>
                <a:lnTo>
                  <a:pt x="90170" y="17780"/>
                </a:lnTo>
                <a:lnTo>
                  <a:pt x="104139" y="17780"/>
                </a:lnTo>
                <a:lnTo>
                  <a:pt x="1041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45173" y="1251077"/>
          <a:ext cx="8682990" cy="4777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5985"/>
                <a:gridCol w="2253615"/>
                <a:gridCol w="2078354"/>
                <a:gridCol w="2165985"/>
              </a:tblGrid>
              <a:tr h="478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Airspeed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MPXV7002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Series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Calculate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Speed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8519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80059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Real Time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Clock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DS3231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Check Real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519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7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72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Altitude,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Pressure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BMP280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Altitude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Air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Pressure,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8519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4195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GY-NEO6MV2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Check GPS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519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7815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Tilt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MPU-6050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Tilt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about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X,Y,Z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519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95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Camera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Y2000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Video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Recording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88519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7879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Voltage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Own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Production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86765" marR="309245" indent="-4559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Check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Instantaneous  Voltage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519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41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8450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Temperature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LM35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Temperature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51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3342004" y="1439544"/>
            <a:ext cx="403479" cy="120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81522" y="1439544"/>
            <a:ext cx="261493" cy="1201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550150" y="1439544"/>
            <a:ext cx="566039" cy="120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079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Presentation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Outline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81914" y="1268730"/>
          <a:ext cx="8387080" cy="4833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3610"/>
                <a:gridCol w="4537075"/>
                <a:gridCol w="2887980"/>
              </a:tblGrid>
              <a:tr h="370840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Page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No.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Contents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Presenter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5 -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Overview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Miray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Özbay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18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Sensor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Subsystem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Burhan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Kaplan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28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Descent Control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Mustafa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Eryılmaz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40 -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Mechanical Subsystem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Ahmet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Vehbi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Genç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60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Communication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Handling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Subsystem</a:t>
                      </a:r>
                      <a:r>
                        <a:rPr dirty="0" sz="14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Alp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Demirel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73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Electrical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Power Subsystem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Burhan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Kaplan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79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Flight Software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Kadir Serhat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Altıntığ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84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96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Control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Ramazan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Kurban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97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108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CanSat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Integration and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Testing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Berkay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Küçükkılavuz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109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Mission Operations &amp;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Analysis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Mustafa Anıl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Yiğit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114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122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Requirements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Compliance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Mustafa Anıl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Yiğit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123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132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Management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Melisa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İrem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Uzun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742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8499856" y="6504047"/>
            <a:ext cx="1219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47701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863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 Subsystem</a:t>
            </a:r>
            <a:r>
              <a:rPr dirty="0" spc="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96850" y="1441450"/>
          <a:ext cx="8685530" cy="36087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930"/>
                <a:gridCol w="3851275"/>
                <a:gridCol w="1595754"/>
                <a:gridCol w="1168400"/>
                <a:gridCol w="345440"/>
                <a:gridCol w="354965"/>
                <a:gridCol w="320040"/>
                <a:gridCol w="320040"/>
              </a:tblGrid>
              <a:tr h="2813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8067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13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66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50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SS-1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 marR="901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Cost of the CanSat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under $1000. Ground  support and analysis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tools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are not included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cost.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85775" marR="379730" indent="-8382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Protect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cost  efficiency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89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SS-2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7790" marR="21272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tilt sensor shall be 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verify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stability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during descent with the heat shield deployed  and 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part of the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telemetry.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35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Stability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SS-3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762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electronic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components shall 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enclosed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 shielded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environment with the exception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sensors.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265" marR="187325" indent="-260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protection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SS-4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3765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electronics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hard mounted using proper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mounts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such as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standoffs,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screws, or high  performance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adhesives.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69265" marR="187325" indent="-260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protection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90397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Air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Pressure</a:t>
            </a:r>
            <a:r>
              <a:rPr dirty="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85737" y="1060450"/>
          <a:ext cx="8775065" cy="287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/>
                <a:gridCol w="976630"/>
                <a:gridCol w="1241425"/>
                <a:gridCol w="1066800"/>
                <a:gridCol w="1210310"/>
                <a:gridCol w="2353310"/>
                <a:gridCol w="699770"/>
              </a:tblGrid>
              <a:tr h="55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745" marR="132080" indent="-22161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Dimensions</a:t>
                      </a:r>
                      <a:r>
                        <a:rPr dirty="0" sz="1200" spc="-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 marR="99695" indent="259079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Power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nsump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654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0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Adafruit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BMP280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3.6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3.8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5397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I2C,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SPI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8925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2.7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µA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Temperature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measurement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included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1285" marR="1003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Pressure range: 300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1100hPa  0.016hPa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Resolution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-40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+85°C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operational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$9.95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58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Adafruit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BMP085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5.0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5.0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µA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4205" marR="100330" indent="-50292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Pressure range: 300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-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1100hPa  1hPa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Resolution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-40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+85°C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operational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$19.95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SparkFun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MPL115A1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5.0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3.0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SPI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µA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60070" marR="121920" indent="-4178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Pressure range: 500 -1150hPa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1.5hPa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Resolution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-40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+105°C operational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$12.95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539495" y="4191000"/>
            <a:ext cx="2235708" cy="167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95041" y="4136480"/>
            <a:ext cx="5539105" cy="166370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u="heavy" sz="17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 </a:t>
            </a:r>
            <a:r>
              <a:rPr dirty="0" u="heavy" sz="17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Air </a:t>
            </a:r>
            <a:r>
              <a:rPr dirty="0" u="heavy" sz="17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Pressure Sensor Chosen</a:t>
            </a:r>
            <a:r>
              <a:rPr dirty="0" sz="1700" b="1">
                <a:latin typeface="Arial"/>
                <a:cs typeface="Arial"/>
              </a:rPr>
              <a:t> : </a:t>
            </a:r>
            <a:r>
              <a:rPr dirty="0" sz="1700" spc="-5" b="1">
                <a:latin typeface="Arial"/>
                <a:cs typeface="Arial"/>
              </a:rPr>
              <a:t>Adafruit</a:t>
            </a:r>
            <a:r>
              <a:rPr dirty="0" sz="1700" spc="-9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BMP280</a:t>
            </a:r>
            <a:endParaRPr sz="17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6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Simple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Compact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size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Large pressure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range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Cheaper than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rivals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5V and 3.3V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operation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4456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Air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Temperature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85737" y="1060450"/>
          <a:ext cx="8775065" cy="2860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405"/>
                <a:gridCol w="898525"/>
                <a:gridCol w="1193799"/>
                <a:gridCol w="1192529"/>
                <a:gridCol w="1182370"/>
                <a:gridCol w="2379979"/>
                <a:gridCol w="699134"/>
              </a:tblGrid>
              <a:tr h="55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7980" marR="107950" indent="-21971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Dimensions</a:t>
                      </a:r>
                      <a:r>
                        <a:rPr dirty="0" sz="12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 marR="86360" indent="26035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Power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nsump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80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47650" marR="229870" indent="1536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Texas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stru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LM35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4.3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4.3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/1g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Analog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60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μA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6530" marR="1536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Temperature Range: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−55°C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150°C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Accuracy: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±0.25°C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Sensirion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R="2540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SHT31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2.6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2.6mm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/1g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800</a:t>
                      </a:r>
                      <a:r>
                        <a:rPr dirty="0" sz="1200" spc="-3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μ</a:t>
                      </a:r>
                      <a:r>
                        <a:rPr dirty="0" sz="120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5575" marR="13208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Temperature Range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: −40°C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125°C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Accuracy: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±0.30°C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$8.5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62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Adafruit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MCP9808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5104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21 x 13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200</a:t>
                      </a:r>
                      <a:r>
                        <a:rPr dirty="0" sz="1200" spc="-3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μ</a:t>
                      </a:r>
                      <a:r>
                        <a:rPr dirty="0" sz="120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Temperature Range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: −40°C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125°C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Accuracy: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±0.25°C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$13.95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88054" y="4126052"/>
            <a:ext cx="2331984" cy="2233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56508" y="4418838"/>
            <a:ext cx="476313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 </a:t>
            </a:r>
            <a:r>
              <a:rPr dirty="0" u="heavy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Air </a:t>
            </a:r>
            <a:r>
              <a:rPr dirty="0" u="heavy" sz="16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Temperature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 Chosen</a:t>
            </a:r>
            <a:r>
              <a:rPr dirty="0" sz="1600" spc="-5" b="1">
                <a:latin typeface="Arial"/>
                <a:cs typeface="Arial"/>
              </a:rPr>
              <a:t> :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LM35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Suitable for Remote</a:t>
            </a:r>
            <a:r>
              <a:rPr dirty="0" sz="1600" spc="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Applications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Very low self-heating of less than 0.1°C in still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air.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High cost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efficiency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Proper size to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integrate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260032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GPS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108075"/>
          <a:ext cx="8629650" cy="326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4765"/>
                <a:gridCol w="1833245"/>
                <a:gridCol w="1152525"/>
                <a:gridCol w="1220469"/>
                <a:gridCol w="2461260"/>
                <a:gridCol w="648334"/>
              </a:tblGrid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27025" marR="109220" indent="-2000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ion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1882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U-blox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GY-NEO6MV2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GPS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Module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25x35mm/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UART,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USB,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DDC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35915" marR="316230" indent="47370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50 Channels  Supply Voltage:2.7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–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3.6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226060" marR="20574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Position Accuracy: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&lt;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Max.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supply current : 67mA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Velocity accuracy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: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0.1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m/s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Sensitivity: -160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dBm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$11.90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37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Adafruit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Ultimate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Breakout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33705" marR="207645" indent="-20891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35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8.5g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UART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015" marR="354965" indent="43560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60 Channels  Supply Voltage: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3.0-5.5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V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74625" marR="1536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Position Accuracy: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&lt;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Velocity Accuracy: 0.1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meters/s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Max.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supply current: 45mA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Velocity accuracy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: 0.1m/s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Sensitivity: -165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dBm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$39.95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28390" y="5028236"/>
            <a:ext cx="2152944" cy="855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33369" y="4702302"/>
            <a:ext cx="536257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 </a:t>
            </a: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Gps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 Chosen</a:t>
            </a:r>
            <a:r>
              <a:rPr dirty="0" sz="1600" spc="-5" b="1">
                <a:latin typeface="Arial"/>
                <a:cs typeface="Arial"/>
              </a:rPr>
              <a:t> : </a:t>
            </a:r>
            <a:r>
              <a:rPr dirty="0" sz="1600" spc="-15" b="1">
                <a:latin typeface="Arial"/>
                <a:cs typeface="Arial"/>
              </a:rPr>
              <a:t>GY-NEO6MV2 </a:t>
            </a:r>
            <a:r>
              <a:rPr dirty="0" sz="1600" spc="-10" b="1">
                <a:latin typeface="Arial"/>
                <a:cs typeface="Arial"/>
              </a:rPr>
              <a:t>GPS</a:t>
            </a:r>
            <a:r>
              <a:rPr dirty="0" sz="1600" spc="14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module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Cheaper than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rivals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Low Power consumption (Has Eco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mode)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Good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resolution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Higher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accuracy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271526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Tilt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108075"/>
          <a:ext cx="8629650" cy="248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4765"/>
                <a:gridCol w="1182370"/>
                <a:gridCol w="1524635"/>
                <a:gridCol w="978535"/>
                <a:gridCol w="3035935"/>
                <a:gridCol w="597534"/>
              </a:tblGrid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12445" marR="295275" indent="-2000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ion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039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InvenSense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GY-521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MPU6050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/18g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67385" marR="649605" indent="-63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9-Axis MotionFusion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Operating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current: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3.9mA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Gyro Range: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250 500 1000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2000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° /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Acceleration range: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4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8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$4.52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Adafruit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MMA8451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14.5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20.5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I2C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74955" marR="255270" indent="5321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3-Axis accelerometer  Acceleration range: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4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8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±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$7.95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077691" y="3910584"/>
            <a:ext cx="1871063" cy="2097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448050" y="3938142"/>
            <a:ext cx="529590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 </a:t>
            </a: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Tilt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Sensor Chosen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: </a:t>
            </a:r>
            <a:r>
              <a:rPr dirty="0" sz="1400" spc="-10" b="1">
                <a:latin typeface="Arial"/>
                <a:cs typeface="Arial"/>
              </a:rPr>
              <a:t>GY-521</a:t>
            </a:r>
            <a:r>
              <a:rPr dirty="0" sz="1400" spc="-9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MPU6050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buChar char="-"/>
              <a:tabLst>
                <a:tab pos="121285" algn="l"/>
              </a:tabLst>
            </a:pPr>
            <a:r>
              <a:rPr dirty="0" sz="1400" spc="-5">
                <a:latin typeface="Arial"/>
                <a:cs typeface="Arial"/>
              </a:rPr>
              <a:t>3-axis gyroscope </a:t>
            </a:r>
            <a:r>
              <a:rPr dirty="0" sz="1400">
                <a:latin typeface="Arial"/>
                <a:cs typeface="Arial"/>
              </a:rPr>
              <a:t>and a </a:t>
            </a:r>
            <a:r>
              <a:rPr dirty="0" sz="1400" spc="-5">
                <a:latin typeface="Arial"/>
                <a:cs typeface="Arial"/>
              </a:rPr>
              <a:t>3-axis accelerometer </a:t>
            </a:r>
            <a:r>
              <a:rPr dirty="0" sz="1400">
                <a:latin typeface="Arial"/>
                <a:cs typeface="Arial"/>
              </a:rPr>
              <a:t>on the same </a:t>
            </a:r>
            <a:r>
              <a:rPr dirty="0" sz="1400" spc="-5">
                <a:latin typeface="Arial"/>
                <a:cs typeface="Arial"/>
              </a:rPr>
              <a:t>with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  onboard Digital Motion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Processor.</a:t>
            </a:r>
            <a:endParaRPr sz="1400">
              <a:latin typeface="Arial"/>
              <a:cs typeface="Arial"/>
            </a:endParaRPr>
          </a:p>
          <a:p>
            <a:pPr marL="12700" marR="200660">
              <a:lnSpc>
                <a:spcPct val="100000"/>
              </a:lnSpc>
              <a:buChar char="-"/>
              <a:tabLst>
                <a:tab pos="121285" algn="l"/>
              </a:tabLst>
            </a:pPr>
            <a:r>
              <a:rPr dirty="0" sz="1400" spc="-5">
                <a:latin typeface="Arial"/>
                <a:cs typeface="Arial"/>
              </a:rPr>
              <a:t>Out of </a:t>
            </a:r>
            <a:r>
              <a:rPr dirty="0" sz="1400">
                <a:latin typeface="Arial"/>
                <a:cs typeface="Arial"/>
              </a:rPr>
              <a:t>rotation </a:t>
            </a:r>
            <a:r>
              <a:rPr dirty="0" sz="1400" spc="-5">
                <a:latin typeface="Arial"/>
                <a:cs typeface="Arial"/>
              </a:rPr>
              <a:t>values </a:t>
            </a:r>
            <a:r>
              <a:rPr dirty="0" sz="1400">
                <a:latin typeface="Arial"/>
                <a:cs typeface="Arial"/>
              </a:rPr>
              <a:t>(in angles) using an </a:t>
            </a:r>
            <a:r>
              <a:rPr dirty="0" sz="1400" spc="-5">
                <a:latin typeface="Arial"/>
                <a:cs typeface="Arial"/>
              </a:rPr>
              <a:t>MPU-6050 gyro</a:t>
            </a:r>
            <a:r>
              <a:rPr dirty="0" sz="1400" spc="-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  </a:t>
            </a:r>
            <a:r>
              <a:rPr dirty="0" sz="1400" spc="-5">
                <a:latin typeface="Arial"/>
                <a:cs typeface="Arial"/>
              </a:rPr>
              <a:t>accelerometer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sensor.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Cost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efficiency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Good </a:t>
            </a:r>
            <a:r>
              <a:rPr dirty="0" sz="1400">
                <a:latin typeface="Arial"/>
                <a:cs typeface="Arial"/>
              </a:rPr>
              <a:t>resolution for</a:t>
            </a:r>
            <a:r>
              <a:rPr dirty="0" sz="1400" spc="-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tilt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380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Bonus Camera Trade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108075"/>
          <a:ext cx="8629650" cy="248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4765"/>
                <a:gridCol w="1182370"/>
                <a:gridCol w="1524635"/>
                <a:gridCol w="978535"/>
                <a:gridCol w="2901950"/>
                <a:gridCol w="730884"/>
              </a:tblGrid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512445" marR="295275" indent="-2000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ion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3662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CADeN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Y2000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35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mm/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5588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9g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USB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2.0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51535" marR="488950" indent="-3479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Video Resolution :640 x</a:t>
                      </a:r>
                      <a:r>
                        <a:rPr dirty="0" sz="1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480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Frame rate :30fps  Video format: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AVI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197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2.0 Mega pixel video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recording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 marR="16192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$6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9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891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OCDAY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502920" marR="145415" indent="-33845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Mini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Camera 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X6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40715" marR="165735" indent="-45720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45x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29 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15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50g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USB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2.0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51535" marR="446405" indent="-38862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Video Resolution :1280 x</a:t>
                      </a:r>
                      <a:r>
                        <a:rPr dirty="0" sz="12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960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Frame rate :30fps  Video format: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AVI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$12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960231" y="4104213"/>
            <a:ext cx="1789897" cy="1620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71950" y="3974947"/>
            <a:ext cx="2995295" cy="12446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Bonus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Camera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</a:t>
            </a:r>
            <a:r>
              <a:rPr dirty="0" sz="1400" spc="-4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:Y2000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Has </a:t>
            </a:r>
            <a:r>
              <a:rPr dirty="0" sz="1400">
                <a:latin typeface="Arial"/>
                <a:cs typeface="Arial"/>
              </a:rPr>
              <a:t>internal </a:t>
            </a:r>
            <a:r>
              <a:rPr dirty="0" sz="1400" spc="-5">
                <a:latin typeface="Arial"/>
                <a:cs typeface="Arial"/>
              </a:rPr>
              <a:t>micro </a:t>
            </a:r>
            <a:r>
              <a:rPr dirty="0" sz="1400">
                <a:latin typeface="Arial"/>
                <a:cs typeface="Arial"/>
              </a:rPr>
              <a:t>SD card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reader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Has </a:t>
            </a:r>
            <a:r>
              <a:rPr dirty="0" sz="1400">
                <a:latin typeface="Arial"/>
                <a:cs typeface="Arial"/>
              </a:rPr>
              <a:t>internal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processor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Higher cost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efficiency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Lightweight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19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9171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Bonus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Wind</a:t>
            </a:r>
            <a:r>
              <a:rPr dirty="0" spc="-8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61950" y="1133475"/>
          <a:ext cx="8388350" cy="1861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4765"/>
                <a:gridCol w="1182370"/>
                <a:gridCol w="978535"/>
                <a:gridCol w="3218814"/>
                <a:gridCol w="1697354"/>
              </a:tblGrid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69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157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87325" marR="168910" indent="224154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Texas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ru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en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CC1000PW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SPI,UART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953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RF Transceiver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IC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2001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315MHz, 433MHz, 868MHz,</a:t>
                      </a:r>
                      <a:r>
                        <a:rPr dirty="0" sz="14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915MHz;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638175" marR="5702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Power Out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10dBm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(Max);  sensitivity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-110dBm  Operating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voltage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$11.15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049904" y="3458971"/>
            <a:ext cx="14535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  <a:tab pos="917575" algn="l"/>
              </a:tabLst>
            </a:pPr>
            <a:r>
              <a:rPr dirty="0" sz="1400" spc="-10">
                <a:latin typeface="Arial"/>
                <a:cs typeface="Arial"/>
              </a:rPr>
              <a:t>R</a:t>
            </a:r>
            <a:r>
              <a:rPr dirty="0" sz="1400">
                <a:latin typeface="Arial"/>
                <a:cs typeface="Arial"/>
              </a:rPr>
              <a:t>adio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>
                <a:latin typeface="Arial"/>
                <a:cs typeface="Arial"/>
              </a:rPr>
              <a:t>d</a:t>
            </a:r>
            <a:r>
              <a:rPr dirty="0" sz="1400" spc="-15">
                <a:latin typeface="Arial"/>
                <a:cs typeface="Arial"/>
              </a:rPr>
              <a:t>e</a:t>
            </a:r>
            <a:r>
              <a:rPr dirty="0" sz="1400">
                <a:latin typeface="Arial"/>
                <a:cs typeface="Arial"/>
              </a:rPr>
              <a:t>s</a:t>
            </a:r>
            <a:r>
              <a:rPr dirty="0" sz="1400">
                <a:latin typeface="Arial"/>
                <a:cs typeface="Arial"/>
              </a:rPr>
              <a:t>i</a:t>
            </a:r>
            <a:r>
              <a:rPr dirty="0" sz="1400" spc="-15">
                <a:latin typeface="Arial"/>
                <a:cs typeface="Arial"/>
              </a:rPr>
              <a:t>g</a:t>
            </a:r>
            <a:r>
              <a:rPr dirty="0" sz="140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33721" y="3458971"/>
            <a:ext cx="39382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8640" algn="l"/>
                <a:tab pos="1147445" algn="l"/>
                <a:tab pos="1489075" algn="l"/>
                <a:tab pos="2512060" algn="l"/>
                <a:tab pos="2845435" algn="l"/>
                <a:tab pos="3295650" algn="l"/>
              </a:tabLst>
            </a:pPr>
            <a:r>
              <a:rPr dirty="0" sz="1400" spc="-15">
                <a:latin typeface="Arial"/>
                <a:cs typeface="Arial"/>
              </a:rPr>
              <a:t>ha</a:t>
            </a:r>
            <a:r>
              <a:rPr dirty="0" sz="1400" spc="-20">
                <a:latin typeface="Arial"/>
                <a:cs typeface="Arial"/>
              </a:rPr>
              <a:t>v</a:t>
            </a:r>
            <a:r>
              <a:rPr dirty="0" sz="1400">
                <a:latin typeface="Arial"/>
                <a:cs typeface="Arial"/>
              </a:rPr>
              <a:t>e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ade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b</a:t>
            </a:r>
            <a:r>
              <a:rPr dirty="0" sz="1400">
                <a:latin typeface="Arial"/>
                <a:cs typeface="Arial"/>
              </a:rPr>
              <a:t>y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>
                <a:latin typeface="Arial"/>
                <a:cs typeface="Arial"/>
              </a:rPr>
              <a:t>t</a:t>
            </a:r>
            <a:r>
              <a:rPr dirty="0" sz="1400">
                <a:latin typeface="Arial"/>
                <a:cs typeface="Arial"/>
              </a:rPr>
              <a:t>r</a:t>
            </a:r>
            <a:r>
              <a:rPr dirty="0" sz="1400" spc="-15">
                <a:latin typeface="Arial"/>
                <a:cs typeface="Arial"/>
              </a:rPr>
              <a:t>a</a:t>
            </a:r>
            <a:r>
              <a:rPr dirty="0" sz="1400">
                <a:latin typeface="Arial"/>
                <a:cs typeface="Arial"/>
              </a:rPr>
              <a:t>n</a:t>
            </a:r>
            <a:r>
              <a:rPr dirty="0" sz="1400" spc="-10">
                <a:latin typeface="Arial"/>
                <a:cs typeface="Arial"/>
              </a:rPr>
              <a:t>s</a:t>
            </a:r>
            <a:r>
              <a:rPr dirty="0" sz="1400">
                <a:latin typeface="Arial"/>
                <a:cs typeface="Arial"/>
              </a:rPr>
              <a:t>c</a:t>
            </a:r>
            <a:r>
              <a:rPr dirty="0" sz="1400">
                <a:latin typeface="Arial"/>
                <a:cs typeface="Arial"/>
              </a:rPr>
              <a:t>ei</a:t>
            </a:r>
            <a:r>
              <a:rPr dirty="0" sz="1400" spc="-20">
                <a:latin typeface="Arial"/>
                <a:cs typeface="Arial"/>
              </a:rPr>
              <a:t>v</a:t>
            </a:r>
            <a:r>
              <a:rPr dirty="0" sz="1400">
                <a:latin typeface="Arial"/>
                <a:cs typeface="Arial"/>
              </a:rPr>
              <a:t>er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5">
                <a:latin typeface="Arial"/>
                <a:cs typeface="Arial"/>
              </a:rPr>
              <a:t>I</a:t>
            </a:r>
            <a:r>
              <a:rPr dirty="0" sz="1400">
                <a:latin typeface="Arial"/>
                <a:cs typeface="Arial"/>
              </a:rPr>
              <a:t>C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 spc="-15">
                <a:latin typeface="Arial"/>
                <a:cs typeface="Arial"/>
              </a:rPr>
              <a:t>a</a:t>
            </a:r>
            <a:r>
              <a:rPr dirty="0" sz="1400">
                <a:latin typeface="Arial"/>
                <a:cs typeface="Arial"/>
              </a:rPr>
              <a:t>nd</a:t>
            </a:r>
            <a:r>
              <a:rPr dirty="0" sz="1400">
                <a:latin typeface="Arial"/>
                <a:cs typeface="Arial"/>
              </a:rPr>
              <a:t>	</a:t>
            </a:r>
            <a:r>
              <a:rPr dirty="0" sz="1400">
                <a:latin typeface="Arial"/>
                <a:cs typeface="Arial"/>
              </a:rPr>
              <a:t>e</a:t>
            </a:r>
            <a:r>
              <a:rPr dirty="0" sz="1400" spc="-20">
                <a:latin typeface="Arial"/>
                <a:cs typeface="Arial"/>
              </a:rPr>
              <a:t>x</a:t>
            </a:r>
            <a:r>
              <a:rPr dirty="0" sz="1400">
                <a:latin typeface="Arial"/>
                <a:cs typeface="Arial"/>
              </a:rPr>
              <a:t>t</a:t>
            </a:r>
            <a:r>
              <a:rPr dirty="0" sz="1400">
                <a:latin typeface="Arial"/>
                <a:cs typeface="Arial"/>
              </a:rPr>
              <a:t>e</a:t>
            </a:r>
            <a:r>
              <a:rPr dirty="0" sz="1400" spc="-15">
                <a:latin typeface="Arial"/>
                <a:cs typeface="Arial"/>
              </a:rPr>
              <a:t>r</a:t>
            </a:r>
            <a:r>
              <a:rPr dirty="0" sz="1400">
                <a:latin typeface="Arial"/>
                <a:cs typeface="Arial"/>
              </a:rPr>
              <a:t>n</a:t>
            </a:r>
            <a:r>
              <a:rPr dirty="0" sz="1400" spc="-15">
                <a:latin typeface="Arial"/>
                <a:cs typeface="Arial"/>
              </a:rPr>
              <a:t>a</a:t>
            </a:r>
            <a:r>
              <a:rPr dirty="0" sz="1400"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7243" y="3672332"/>
            <a:ext cx="8124825" cy="22523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01315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components, capacitors and </a:t>
            </a:r>
            <a:r>
              <a:rPr dirty="0" sz="1400" spc="-10">
                <a:latin typeface="Arial"/>
                <a:cs typeface="Arial"/>
              </a:rPr>
              <a:t>inductors </a:t>
            </a:r>
            <a:r>
              <a:rPr dirty="0" sz="1400" spc="-5">
                <a:latin typeface="Arial"/>
                <a:cs typeface="Arial"/>
              </a:rPr>
              <a:t>choosed </a:t>
            </a:r>
            <a:r>
              <a:rPr dirty="0" sz="1400">
                <a:latin typeface="Arial"/>
                <a:cs typeface="Arial"/>
              </a:rPr>
              <a:t>for </a:t>
            </a:r>
            <a:r>
              <a:rPr dirty="0" sz="1400" spc="-5">
                <a:latin typeface="Arial"/>
                <a:cs typeface="Arial"/>
              </a:rPr>
              <a:t>antenna  matching, Crystal oscillator choosed </a:t>
            </a:r>
            <a:r>
              <a:rPr dirty="0" sz="1400" spc="-10">
                <a:latin typeface="Arial"/>
                <a:cs typeface="Arial"/>
              </a:rPr>
              <a:t>for </a:t>
            </a:r>
            <a:r>
              <a:rPr dirty="0" sz="1400" spc="-5">
                <a:latin typeface="Arial"/>
                <a:cs typeface="Arial"/>
              </a:rPr>
              <a:t>433 MHz </a:t>
            </a:r>
            <a:r>
              <a:rPr dirty="0" sz="1400">
                <a:latin typeface="Arial"/>
                <a:cs typeface="Arial"/>
              </a:rPr>
              <a:t>ISM </a:t>
            </a:r>
            <a:r>
              <a:rPr dirty="0" sz="1400" spc="-5">
                <a:latin typeface="Arial"/>
                <a:cs typeface="Arial"/>
              </a:rPr>
              <a:t>band, SPI  </a:t>
            </a:r>
            <a:r>
              <a:rPr dirty="0" sz="1400">
                <a:latin typeface="Arial"/>
                <a:cs typeface="Arial"/>
              </a:rPr>
              <a:t>interfacing and Arduino </a:t>
            </a:r>
            <a:r>
              <a:rPr dirty="0" sz="1400" spc="-5">
                <a:latin typeface="Arial"/>
                <a:cs typeface="Arial"/>
              </a:rPr>
              <a:t>nano </a:t>
            </a:r>
            <a:r>
              <a:rPr dirty="0" sz="1400">
                <a:latin typeface="Arial"/>
                <a:cs typeface="Arial"/>
              </a:rPr>
              <a:t>choosed for programming</a:t>
            </a:r>
            <a:r>
              <a:rPr dirty="0" sz="1400" spc="-25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IC.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Receiver </a:t>
            </a:r>
            <a:r>
              <a:rPr dirty="0" sz="1400">
                <a:latin typeface="Arial"/>
                <a:cs typeface="Arial"/>
              </a:rPr>
              <a:t>design </a:t>
            </a:r>
            <a:r>
              <a:rPr dirty="0" sz="1400" spc="-5">
                <a:latin typeface="Arial"/>
                <a:cs typeface="Arial"/>
              </a:rPr>
              <a:t>is </a:t>
            </a:r>
            <a:r>
              <a:rPr dirty="0" sz="1400">
                <a:latin typeface="Arial"/>
                <a:cs typeface="Arial"/>
              </a:rPr>
              <a:t>same as trasnmitter design </a:t>
            </a:r>
            <a:r>
              <a:rPr dirty="0" sz="1400" spc="-5">
                <a:latin typeface="Arial"/>
                <a:cs typeface="Arial"/>
              </a:rPr>
              <a:t>except </a:t>
            </a:r>
            <a:r>
              <a:rPr dirty="0" sz="1400">
                <a:latin typeface="Arial"/>
                <a:cs typeface="Arial"/>
              </a:rPr>
              <a:t>registers of </a:t>
            </a:r>
            <a:r>
              <a:rPr dirty="0" sz="1400" spc="5">
                <a:latin typeface="Arial"/>
                <a:cs typeface="Arial"/>
              </a:rPr>
              <a:t>IC </a:t>
            </a:r>
            <a:r>
              <a:rPr dirty="0" sz="1400" spc="-5">
                <a:latin typeface="Arial"/>
                <a:cs typeface="Arial"/>
              </a:rPr>
              <a:t>have </a:t>
            </a:r>
            <a:r>
              <a:rPr dirty="0" sz="1400">
                <a:latin typeface="Arial"/>
                <a:cs typeface="Arial"/>
              </a:rPr>
              <a:t>different</a:t>
            </a:r>
            <a:r>
              <a:rPr dirty="0" sz="1400" spc="-25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configurations.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Frequency </a:t>
            </a:r>
            <a:r>
              <a:rPr dirty="0" sz="1400" spc="-5">
                <a:latin typeface="Arial"/>
                <a:cs typeface="Arial"/>
              </a:rPr>
              <a:t>of </a:t>
            </a:r>
            <a:r>
              <a:rPr dirty="0" sz="1400">
                <a:latin typeface="Arial"/>
                <a:cs typeface="Arial"/>
              </a:rPr>
              <a:t>signal </a:t>
            </a:r>
            <a:r>
              <a:rPr dirty="0" sz="1400" spc="-5">
                <a:latin typeface="Arial"/>
                <a:cs typeface="Arial"/>
              </a:rPr>
              <a:t>will </a:t>
            </a:r>
            <a:r>
              <a:rPr dirty="0" sz="1400">
                <a:latin typeface="Arial"/>
                <a:cs typeface="Arial"/>
              </a:rPr>
              <a:t>change </a:t>
            </a:r>
            <a:r>
              <a:rPr dirty="0" sz="1400" spc="-5">
                <a:latin typeface="Arial"/>
                <a:cs typeface="Arial"/>
              </a:rPr>
              <a:t>by </a:t>
            </a:r>
            <a:r>
              <a:rPr dirty="0" sz="1400">
                <a:latin typeface="Arial"/>
                <a:cs typeface="Arial"/>
              </a:rPr>
              <a:t>changing frequency </a:t>
            </a:r>
            <a:r>
              <a:rPr dirty="0" sz="1400" spc="-5">
                <a:latin typeface="Arial"/>
                <a:cs typeface="Arial"/>
              </a:rPr>
              <a:t>deviation by </a:t>
            </a:r>
            <a:r>
              <a:rPr dirty="0" sz="1400">
                <a:latin typeface="Arial"/>
                <a:cs typeface="Arial"/>
              </a:rPr>
              <a:t>programming registers in</a:t>
            </a:r>
            <a:r>
              <a:rPr dirty="0" sz="1400" spc="-2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IC.</a:t>
            </a:r>
            <a:endParaRPr sz="1400">
              <a:latin typeface="Arial"/>
              <a:cs typeface="Arial"/>
            </a:endParaRPr>
          </a:p>
          <a:p>
            <a:pPr algn="just" marL="299085" marR="676275" indent="-286385">
              <a:lnSpc>
                <a:spcPct val="100000"/>
              </a:lnSpc>
              <a:spcBef>
                <a:spcPts val="760"/>
              </a:spcBef>
              <a:buChar char="•"/>
              <a:tabLst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Originally </a:t>
            </a:r>
            <a:r>
              <a:rPr dirty="0" sz="1400" spc="-5">
                <a:latin typeface="Arial"/>
                <a:cs typeface="Arial"/>
              </a:rPr>
              <a:t>transciever </a:t>
            </a:r>
            <a:r>
              <a:rPr dirty="0" sz="1400" spc="5">
                <a:latin typeface="Arial"/>
                <a:cs typeface="Arial"/>
              </a:rPr>
              <a:t>IC </a:t>
            </a:r>
            <a:r>
              <a:rPr dirty="0" sz="1400" spc="-5">
                <a:latin typeface="Arial"/>
                <a:cs typeface="Arial"/>
              </a:rPr>
              <a:t>has </a:t>
            </a:r>
            <a:r>
              <a:rPr dirty="0" sz="1400">
                <a:latin typeface="Arial"/>
                <a:cs typeface="Arial"/>
              </a:rPr>
              <a:t>2 </a:t>
            </a:r>
            <a:r>
              <a:rPr dirty="0" sz="1400" spc="-5">
                <a:latin typeface="Arial"/>
                <a:cs typeface="Arial"/>
              </a:rPr>
              <a:t>channels with different specifications(Power out, Frequency  deviation, etc.) by programmed arduino nano and with help of button, every channel </a:t>
            </a:r>
            <a:r>
              <a:rPr dirty="0" sz="1400" spc="-15">
                <a:latin typeface="Arial"/>
                <a:cs typeface="Arial"/>
              </a:rPr>
              <a:t>in  </a:t>
            </a:r>
            <a:r>
              <a:rPr dirty="0" sz="1400" spc="-5">
                <a:latin typeface="Arial"/>
                <a:cs typeface="Arial"/>
              </a:rPr>
              <a:t>433MHz </a:t>
            </a:r>
            <a:r>
              <a:rPr dirty="0" sz="1400">
                <a:latin typeface="Arial"/>
                <a:cs typeface="Arial"/>
              </a:rPr>
              <a:t>ISM </a:t>
            </a:r>
            <a:r>
              <a:rPr dirty="0" sz="1400" spc="-5">
                <a:latin typeface="Arial"/>
                <a:cs typeface="Arial"/>
              </a:rPr>
              <a:t>band </a:t>
            </a:r>
            <a:r>
              <a:rPr dirty="0" sz="1400">
                <a:latin typeface="Arial"/>
                <a:cs typeface="Arial"/>
              </a:rPr>
              <a:t>can </a:t>
            </a:r>
            <a:r>
              <a:rPr dirty="0" sz="1400" spc="-5">
                <a:latin typeface="Arial"/>
                <a:cs typeface="Arial"/>
              </a:rPr>
              <a:t>be </a:t>
            </a:r>
            <a:r>
              <a:rPr dirty="0" sz="1400">
                <a:latin typeface="Arial"/>
                <a:cs typeface="Arial"/>
              </a:rPr>
              <a:t>implemented in</a:t>
            </a:r>
            <a:r>
              <a:rPr dirty="0" sz="1400" spc="-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7532" y="3203448"/>
            <a:ext cx="1990344" cy="1246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30904" y="3164586"/>
            <a:ext cx="23920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IC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Chip Chosen</a:t>
            </a:r>
            <a:r>
              <a:rPr dirty="0" sz="1400" spc="-80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:CC1000PW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468486" y="6519897"/>
            <a:ext cx="3003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27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0195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Bonus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Wind</a:t>
            </a:r>
            <a:r>
              <a:rPr dirty="0" spc="-5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Sensor(conts.)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0332" y="1365758"/>
          <a:ext cx="8909685" cy="167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9690"/>
                <a:gridCol w="1205230"/>
                <a:gridCol w="1518285"/>
                <a:gridCol w="1184275"/>
                <a:gridCol w="2664460"/>
                <a:gridCol w="988695"/>
              </a:tblGrid>
              <a:tr h="676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Dimensions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Interfacing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82105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84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NXP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Semiconductors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MPXV7002DP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Sensor 11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17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Tube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80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ADC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2555" marR="10033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Operating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Temperature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:0 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+85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°C  Supply Voltage: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3.3V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Resolution: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1kPa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$26.03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907535" y="4585715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600" y="0"/>
                </a:moveTo>
                <a:lnTo>
                  <a:pt x="1879600" y="76199"/>
                </a:lnTo>
                <a:lnTo>
                  <a:pt x="1943100" y="44449"/>
                </a:lnTo>
                <a:lnTo>
                  <a:pt x="1892300" y="44449"/>
                </a:lnTo>
                <a:lnTo>
                  <a:pt x="1892300" y="31749"/>
                </a:lnTo>
                <a:lnTo>
                  <a:pt x="1943100" y="31749"/>
                </a:lnTo>
                <a:lnTo>
                  <a:pt x="1879600" y="0"/>
                </a:lnTo>
                <a:close/>
              </a:path>
              <a:path w="1955800" h="76200">
                <a:moveTo>
                  <a:pt x="18796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879600" y="44449"/>
                </a:lnTo>
                <a:lnTo>
                  <a:pt x="1879600" y="31749"/>
                </a:lnTo>
                <a:close/>
              </a:path>
              <a:path w="1955800" h="76200">
                <a:moveTo>
                  <a:pt x="1943100" y="31749"/>
                </a:moveTo>
                <a:lnTo>
                  <a:pt x="1892300" y="31749"/>
                </a:lnTo>
                <a:lnTo>
                  <a:pt x="1892300" y="44449"/>
                </a:lnTo>
                <a:lnTo>
                  <a:pt x="1943100" y="44449"/>
                </a:lnTo>
                <a:lnTo>
                  <a:pt x="1955800" y="38099"/>
                </a:lnTo>
                <a:lnTo>
                  <a:pt x="1943100" y="31749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69435" y="4623815"/>
            <a:ext cx="76200" cy="1282065"/>
          </a:xfrm>
          <a:custGeom>
            <a:avLst/>
            <a:gdLst/>
            <a:ahLst/>
            <a:cxnLst/>
            <a:rect l="l" t="t" r="r" b="b"/>
            <a:pathLst>
              <a:path w="76200" h="1282064">
                <a:moveTo>
                  <a:pt x="31750" y="1205407"/>
                </a:moveTo>
                <a:lnTo>
                  <a:pt x="0" y="1205407"/>
                </a:lnTo>
                <a:lnTo>
                  <a:pt x="38100" y="1281607"/>
                </a:lnTo>
                <a:lnTo>
                  <a:pt x="69850" y="1218107"/>
                </a:lnTo>
                <a:lnTo>
                  <a:pt x="31750" y="1218107"/>
                </a:lnTo>
                <a:lnTo>
                  <a:pt x="31750" y="1205407"/>
                </a:lnTo>
                <a:close/>
              </a:path>
              <a:path w="76200" h="1282064">
                <a:moveTo>
                  <a:pt x="44450" y="0"/>
                </a:moveTo>
                <a:lnTo>
                  <a:pt x="31750" y="0"/>
                </a:lnTo>
                <a:lnTo>
                  <a:pt x="31750" y="1218107"/>
                </a:lnTo>
                <a:lnTo>
                  <a:pt x="44450" y="1218107"/>
                </a:lnTo>
                <a:lnTo>
                  <a:pt x="44450" y="0"/>
                </a:lnTo>
                <a:close/>
              </a:path>
              <a:path w="76200" h="1282064">
                <a:moveTo>
                  <a:pt x="76200" y="1205407"/>
                </a:moveTo>
                <a:lnTo>
                  <a:pt x="44450" y="1205407"/>
                </a:lnTo>
                <a:lnTo>
                  <a:pt x="44450" y="1218107"/>
                </a:lnTo>
                <a:lnTo>
                  <a:pt x="69850" y="1218107"/>
                </a:lnTo>
                <a:lnTo>
                  <a:pt x="76200" y="1205407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3196" y="3396437"/>
            <a:ext cx="7867015" cy="1380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Air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Speed Sensor Chosen</a:t>
            </a:r>
            <a:r>
              <a:rPr dirty="0" sz="1600" spc="-5" b="1">
                <a:latin typeface="Arial"/>
                <a:cs typeface="Arial"/>
              </a:rPr>
              <a:t> :</a:t>
            </a:r>
            <a:r>
              <a:rPr dirty="0" sz="1600" spc="8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MPXV7002DP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We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use air speed sensor and gps data to measure the </a:t>
            </a:r>
            <a:r>
              <a:rPr dirty="0" sz="1600" spc="-10">
                <a:latin typeface="Arial"/>
                <a:cs typeface="Arial"/>
              </a:rPr>
              <a:t>wind </a:t>
            </a:r>
            <a:r>
              <a:rPr dirty="0" sz="1600" spc="-5">
                <a:latin typeface="Arial"/>
                <a:cs typeface="Arial"/>
              </a:rPr>
              <a:t>speed at Z</a:t>
            </a:r>
            <a:r>
              <a:rPr dirty="0" sz="1600" spc="229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axis.</a:t>
            </a:r>
            <a:endParaRPr sz="1600">
              <a:latin typeface="Arial"/>
              <a:cs typeface="Arial"/>
            </a:endParaRPr>
          </a:p>
          <a:p>
            <a:pPr marL="12700" marR="21844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We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use only gps data to measure </a:t>
            </a:r>
            <a:r>
              <a:rPr dirty="0" sz="1600" spc="-10">
                <a:latin typeface="Arial"/>
                <a:cs typeface="Arial"/>
              </a:rPr>
              <a:t>wind </a:t>
            </a:r>
            <a:r>
              <a:rPr dirty="0" sz="1600" spc="-5">
                <a:latin typeface="Arial"/>
                <a:cs typeface="Arial"/>
              </a:rPr>
              <a:t>speed on </a:t>
            </a:r>
            <a:r>
              <a:rPr dirty="0" sz="1600" spc="-10">
                <a:latin typeface="Arial"/>
                <a:cs typeface="Arial"/>
              </a:rPr>
              <a:t>x-y </a:t>
            </a:r>
            <a:r>
              <a:rPr dirty="0" sz="1600" spc="-5">
                <a:latin typeface="Arial"/>
                <a:cs typeface="Arial"/>
              </a:rPr>
              <a:t>plane. Because </a:t>
            </a:r>
            <a:r>
              <a:rPr dirty="0" sz="1600" spc="-15">
                <a:latin typeface="Arial"/>
                <a:cs typeface="Arial"/>
              </a:rPr>
              <a:t>we </a:t>
            </a:r>
            <a:r>
              <a:rPr dirty="0" sz="1600" spc="-5">
                <a:latin typeface="Arial"/>
                <a:cs typeface="Arial"/>
              </a:rPr>
              <a:t>need  only velocity vector of probe to find the </a:t>
            </a:r>
            <a:r>
              <a:rPr dirty="0" sz="1600" spc="-10">
                <a:latin typeface="Arial"/>
                <a:cs typeface="Arial"/>
              </a:rPr>
              <a:t>wind </a:t>
            </a:r>
            <a:r>
              <a:rPr dirty="0" sz="1600" spc="-5">
                <a:latin typeface="Arial"/>
                <a:cs typeface="Arial"/>
              </a:rPr>
              <a:t>speed </a:t>
            </a:r>
            <a:r>
              <a:rPr dirty="0" sz="1600" spc="-10">
                <a:latin typeface="Arial"/>
                <a:cs typeface="Arial"/>
              </a:rPr>
              <a:t>which </a:t>
            </a:r>
            <a:r>
              <a:rPr dirty="0" sz="1600" spc="-5">
                <a:latin typeface="Arial"/>
                <a:cs typeface="Arial"/>
              </a:rPr>
              <a:t>acts on probe on </a:t>
            </a:r>
            <a:r>
              <a:rPr dirty="0" sz="1600" spc="-10">
                <a:latin typeface="Arial"/>
                <a:cs typeface="Arial"/>
              </a:rPr>
              <a:t>x-y</a:t>
            </a:r>
            <a:r>
              <a:rPr dirty="0" sz="1600" spc="2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plane</a:t>
            </a:r>
            <a:endParaRPr sz="16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305"/>
              </a:spcBef>
            </a:pPr>
            <a:r>
              <a:rPr dirty="0" sz="1400" spc="5">
                <a:latin typeface="Arial"/>
                <a:cs typeface="Arial"/>
              </a:rPr>
              <a:t>X-Y </a:t>
            </a:r>
            <a:r>
              <a:rPr dirty="0" sz="1400">
                <a:latin typeface="Arial"/>
                <a:cs typeface="Arial"/>
              </a:rPr>
              <a:t>Plane </a:t>
            </a:r>
            <a:r>
              <a:rPr dirty="0" sz="1400" spc="5">
                <a:latin typeface="Arial"/>
                <a:cs typeface="Arial"/>
              </a:rPr>
              <a:t>Wind </a:t>
            </a:r>
            <a:r>
              <a:rPr dirty="0" sz="1400">
                <a:latin typeface="Arial"/>
                <a:cs typeface="Arial"/>
              </a:rPr>
              <a:t>Speed</a:t>
            </a:r>
            <a:r>
              <a:rPr dirty="0" sz="1400" spc="-1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Vector.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58767" y="4590300"/>
            <a:ext cx="2121408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01566" y="4613528"/>
            <a:ext cx="1962785" cy="1211580"/>
          </a:xfrm>
          <a:custGeom>
            <a:avLst/>
            <a:gdLst/>
            <a:ahLst/>
            <a:cxnLst/>
            <a:rect l="l" t="t" r="r" b="b"/>
            <a:pathLst>
              <a:path w="1962785" h="1211579">
                <a:moveTo>
                  <a:pt x="1889476" y="1181743"/>
                </a:moveTo>
                <a:lnTo>
                  <a:pt x="1875917" y="1203845"/>
                </a:lnTo>
                <a:lnTo>
                  <a:pt x="1962531" y="1211376"/>
                </a:lnTo>
                <a:lnTo>
                  <a:pt x="1948301" y="1188542"/>
                </a:lnTo>
                <a:lnTo>
                  <a:pt x="1900555" y="1188542"/>
                </a:lnTo>
                <a:lnTo>
                  <a:pt x="1889476" y="1181743"/>
                </a:lnTo>
                <a:close/>
              </a:path>
              <a:path w="1962785" h="1211579">
                <a:moveTo>
                  <a:pt x="1903036" y="1159640"/>
                </a:moveTo>
                <a:lnTo>
                  <a:pt x="1889476" y="1181743"/>
                </a:lnTo>
                <a:lnTo>
                  <a:pt x="1900555" y="1188542"/>
                </a:lnTo>
                <a:lnTo>
                  <a:pt x="1914144" y="1166456"/>
                </a:lnTo>
                <a:lnTo>
                  <a:pt x="1903036" y="1159640"/>
                </a:lnTo>
                <a:close/>
              </a:path>
              <a:path w="1962785" h="1211579">
                <a:moveTo>
                  <a:pt x="1916557" y="1137602"/>
                </a:moveTo>
                <a:lnTo>
                  <a:pt x="1903036" y="1159640"/>
                </a:lnTo>
                <a:lnTo>
                  <a:pt x="1914144" y="1166456"/>
                </a:lnTo>
                <a:lnTo>
                  <a:pt x="1900555" y="1188542"/>
                </a:lnTo>
                <a:lnTo>
                  <a:pt x="1948301" y="1188542"/>
                </a:lnTo>
                <a:lnTo>
                  <a:pt x="1916557" y="1137602"/>
                </a:lnTo>
                <a:close/>
              </a:path>
              <a:path w="1962785" h="1211579">
                <a:moveTo>
                  <a:pt x="13462" y="0"/>
                </a:moveTo>
                <a:lnTo>
                  <a:pt x="0" y="22098"/>
                </a:lnTo>
                <a:lnTo>
                  <a:pt x="1889476" y="1181743"/>
                </a:lnTo>
                <a:lnTo>
                  <a:pt x="1903036" y="1159640"/>
                </a:lnTo>
                <a:lnTo>
                  <a:pt x="1346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864611" y="5776976"/>
            <a:ext cx="4826635" cy="396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25775">
              <a:lnSpc>
                <a:spcPts val="1455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Total </a:t>
            </a:r>
            <a:r>
              <a:rPr dirty="0" sz="1400">
                <a:latin typeface="Arial"/>
                <a:cs typeface="Arial"/>
              </a:rPr>
              <a:t>Air Speed</a:t>
            </a:r>
            <a:r>
              <a:rPr dirty="0" sz="1400" spc="-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455"/>
              </a:lnSpc>
            </a:pPr>
            <a:r>
              <a:rPr dirty="0" sz="1400">
                <a:latin typeface="Arial"/>
                <a:cs typeface="Arial"/>
              </a:rPr>
              <a:t>Z - </a:t>
            </a:r>
            <a:r>
              <a:rPr dirty="0" sz="1400" spc="-5">
                <a:latin typeface="Arial"/>
                <a:cs typeface="Arial"/>
              </a:rPr>
              <a:t>Axis </a:t>
            </a:r>
            <a:r>
              <a:rPr dirty="0" sz="1400" spc="5">
                <a:latin typeface="Arial"/>
                <a:cs typeface="Arial"/>
              </a:rPr>
              <a:t>Wind </a:t>
            </a:r>
            <a:r>
              <a:rPr dirty="0" sz="1400">
                <a:latin typeface="Arial"/>
                <a:cs typeface="Arial"/>
              </a:rPr>
              <a:t>Speed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Vector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1312" y="4581144"/>
            <a:ext cx="2169264" cy="1512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468486" y="6519897"/>
            <a:ext cx="30035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27</a:t>
            </a:fld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8948" y="2597276"/>
            <a:ext cx="46316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Descent Control</a:t>
            </a:r>
            <a:r>
              <a:rPr dirty="0" sz="3200" spc="-1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5461" y="4369689"/>
            <a:ext cx="2512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Mustafa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Eryılmaz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8201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Control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7340" y="1020521"/>
            <a:ext cx="5288280" cy="70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Heat Shield Descent Control</a:t>
            </a:r>
            <a:r>
              <a:rPr dirty="0" sz="2400" spc="3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spcBef>
                <a:spcPts val="10"/>
              </a:spcBef>
              <a:buSzPct val="120000"/>
              <a:buChar char="•"/>
              <a:tabLst>
                <a:tab pos="756285" algn="l"/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Heat shield consists 8 active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surfaces.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151" y="1691767"/>
            <a:ext cx="4900930" cy="2160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55600" marR="7620" indent="-342900">
              <a:lnSpc>
                <a:spcPct val="100000"/>
              </a:lnSpc>
              <a:spcBef>
                <a:spcPts val="105"/>
              </a:spcBef>
              <a:buSzPct val="120000"/>
              <a:buChar char="•"/>
              <a:tabLst>
                <a:tab pos="356235" algn="l"/>
              </a:tabLst>
            </a:pPr>
            <a:r>
              <a:rPr dirty="0" sz="2000" spc="-5">
                <a:latin typeface="Arial"/>
                <a:cs typeface="Arial"/>
              </a:rPr>
              <a:t>In the rocket, heat </a:t>
            </a:r>
            <a:r>
              <a:rPr dirty="0" sz="2000">
                <a:latin typeface="Arial"/>
                <a:cs typeface="Arial"/>
              </a:rPr>
              <a:t>shield will stay </a:t>
            </a:r>
            <a:r>
              <a:rPr dirty="0" sz="2000" spc="-15">
                <a:latin typeface="Arial"/>
                <a:cs typeface="Arial"/>
              </a:rPr>
              <a:t>in  </a:t>
            </a:r>
            <a:r>
              <a:rPr dirty="0" sz="2000">
                <a:latin typeface="Arial"/>
                <a:cs typeface="Arial"/>
              </a:rPr>
              <a:t>stowed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configuration.</a:t>
            </a:r>
            <a:endParaRPr sz="20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buSzPct val="120000"/>
              <a:buChar char="•"/>
              <a:tabLst>
                <a:tab pos="356235" algn="l"/>
              </a:tabLst>
            </a:pPr>
            <a:r>
              <a:rPr dirty="0" sz="2000" spc="-5">
                <a:latin typeface="Arial"/>
                <a:cs typeface="Arial"/>
              </a:rPr>
              <a:t>After deployed from rocket, heat </a:t>
            </a:r>
            <a:r>
              <a:rPr dirty="0" sz="2000">
                <a:latin typeface="Arial"/>
                <a:cs typeface="Arial"/>
              </a:rPr>
              <a:t>shield  will open and </a:t>
            </a:r>
            <a:r>
              <a:rPr dirty="0" sz="2000" spc="-5">
                <a:latin typeface="Arial"/>
                <a:cs typeface="Arial"/>
              </a:rPr>
              <a:t>it </a:t>
            </a:r>
            <a:r>
              <a:rPr dirty="0" sz="2000">
                <a:latin typeface="Arial"/>
                <a:cs typeface="Arial"/>
              </a:rPr>
              <a:t>will reduce the speed of  the probe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10-30m/s until 300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meters.</a:t>
            </a:r>
            <a:endParaRPr sz="2000">
              <a:latin typeface="Arial"/>
              <a:cs typeface="Arial"/>
            </a:endParaRPr>
          </a:p>
          <a:p>
            <a:pPr algn="just" marL="355600" marR="6985" indent="-342900">
              <a:lnSpc>
                <a:spcPct val="100000"/>
              </a:lnSpc>
              <a:buSzPct val="120000"/>
              <a:buChar char="•"/>
              <a:tabLst>
                <a:tab pos="356235" algn="l"/>
              </a:tabLst>
            </a:pPr>
            <a:r>
              <a:rPr dirty="0" sz="2000">
                <a:latin typeface="Arial"/>
                <a:cs typeface="Arial"/>
              </a:rPr>
              <a:t>Probe will release </a:t>
            </a:r>
            <a:r>
              <a:rPr dirty="0" sz="2000" spc="-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heat shield at </a:t>
            </a:r>
            <a:r>
              <a:rPr dirty="0" sz="2000" spc="-15">
                <a:latin typeface="Arial"/>
                <a:cs typeface="Arial"/>
              </a:rPr>
              <a:t>300  </a:t>
            </a:r>
            <a:r>
              <a:rPr dirty="0" sz="2000">
                <a:latin typeface="Arial"/>
                <a:cs typeface="Arial"/>
              </a:rPr>
              <a:t>meters.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3825316"/>
            <a:ext cx="5300980" cy="1307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Probe Descent Control</a:t>
            </a:r>
            <a:r>
              <a:rPr dirty="0" sz="2400" spc="1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System</a:t>
            </a:r>
            <a:endParaRPr sz="2400">
              <a:latin typeface="Arial"/>
              <a:cs typeface="Arial"/>
            </a:endParaRPr>
          </a:p>
          <a:p>
            <a:pPr algn="just" marL="756285" marR="5080" indent="-342900">
              <a:lnSpc>
                <a:spcPct val="100000"/>
              </a:lnSpc>
              <a:spcBef>
                <a:spcPts val="10"/>
              </a:spcBef>
              <a:buSzPct val="120000"/>
              <a:buChar char="•"/>
              <a:tabLst>
                <a:tab pos="756920" algn="l"/>
              </a:tabLst>
            </a:pPr>
            <a:r>
              <a:rPr dirty="0" sz="2000">
                <a:latin typeface="Arial"/>
                <a:cs typeface="Arial"/>
              </a:rPr>
              <a:t>Probe </a:t>
            </a:r>
            <a:r>
              <a:rPr dirty="0" sz="2000" spc="-5">
                <a:latin typeface="Arial"/>
                <a:cs typeface="Arial"/>
              </a:rPr>
              <a:t>has </a:t>
            </a:r>
            <a:r>
              <a:rPr dirty="0" sz="2000">
                <a:latin typeface="Arial"/>
                <a:cs typeface="Arial"/>
              </a:rPr>
              <a:t>a </a:t>
            </a:r>
            <a:r>
              <a:rPr dirty="0" sz="2000" spc="-5">
                <a:latin typeface="Arial"/>
                <a:cs typeface="Arial"/>
              </a:rPr>
              <a:t>octagonal </a:t>
            </a:r>
            <a:r>
              <a:rPr dirty="0" sz="2000">
                <a:latin typeface="Arial"/>
                <a:cs typeface="Arial"/>
              </a:rPr>
              <a:t>parachute with a  </a:t>
            </a:r>
            <a:r>
              <a:rPr dirty="0" sz="2000" spc="-5">
                <a:latin typeface="Arial"/>
                <a:cs typeface="Arial"/>
              </a:rPr>
              <a:t>diameter </a:t>
            </a:r>
            <a:r>
              <a:rPr dirty="0" sz="2000">
                <a:latin typeface="Arial"/>
                <a:cs typeface="Arial"/>
              </a:rPr>
              <a:t>of 80 </a:t>
            </a:r>
            <a:r>
              <a:rPr dirty="0" sz="2000" spc="5">
                <a:latin typeface="Arial"/>
                <a:cs typeface="Arial"/>
              </a:rPr>
              <a:t>cm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a spill hole for  prevent </a:t>
            </a:r>
            <a:r>
              <a:rPr dirty="0" sz="2000" spc="-5">
                <a:latin typeface="Arial"/>
                <a:cs typeface="Arial"/>
              </a:rPr>
              <a:t>drifting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151" y="5106161"/>
            <a:ext cx="489966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20000"/>
              <a:buChar char="•"/>
              <a:tabLst>
                <a:tab pos="355600" algn="l"/>
                <a:tab pos="356235" algn="l"/>
                <a:tab pos="785495" algn="l"/>
                <a:tab pos="1456055" algn="l"/>
                <a:tab pos="1997075" algn="l"/>
                <a:tab pos="3317240" algn="l"/>
                <a:tab pos="3691890" algn="l"/>
                <a:tab pos="4080510" algn="l"/>
              </a:tabLst>
            </a:pPr>
            <a:r>
              <a:rPr dirty="0" sz="2000" spc="-5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first,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t</a:t>
            </a:r>
            <a:r>
              <a:rPr dirty="0" sz="2000" spc="-2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5">
                <a:latin typeface="Arial"/>
                <a:cs typeface="Arial"/>
              </a:rPr>
              <a:t>a</a:t>
            </a:r>
            <a:r>
              <a:rPr dirty="0" sz="2000" spc="-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10">
                <a:latin typeface="Arial"/>
                <a:cs typeface="Arial"/>
              </a:rPr>
              <a:t>c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ute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s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 spc="-5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>
                <a:latin typeface="Arial"/>
                <a:cs typeface="Arial"/>
              </a:rPr>
              <a:t>	</a:t>
            </a:r>
            <a:r>
              <a:rPr dirty="0" sz="2000">
                <a:latin typeface="Arial"/>
                <a:cs typeface="Arial"/>
              </a:rPr>
              <a:t>sto</a:t>
            </a:r>
            <a:r>
              <a:rPr dirty="0" sz="2000" spc="5">
                <a:latin typeface="Arial"/>
                <a:cs typeface="Arial"/>
              </a:rPr>
              <a:t>w</a:t>
            </a:r>
            <a:r>
              <a:rPr dirty="0" sz="2000" spc="-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1356" y="5410606"/>
            <a:ext cx="4557395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configuration. At 300 </a:t>
            </a:r>
            <a:r>
              <a:rPr dirty="0" sz="2000" spc="-5">
                <a:latin typeface="Arial"/>
                <a:cs typeface="Arial"/>
              </a:rPr>
              <a:t>meters, probe </a:t>
            </a:r>
            <a:r>
              <a:rPr dirty="0" sz="2000">
                <a:latin typeface="Arial"/>
                <a:cs typeface="Arial"/>
              </a:rPr>
              <a:t>will  deploy parachute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>
                <a:latin typeface="Arial"/>
                <a:cs typeface="Arial"/>
              </a:rPr>
              <a:t>descent </a:t>
            </a:r>
            <a:r>
              <a:rPr dirty="0" sz="2000" spc="-5">
                <a:latin typeface="Arial"/>
                <a:cs typeface="Arial"/>
              </a:rPr>
              <a:t>speed  </a:t>
            </a:r>
            <a:r>
              <a:rPr dirty="0" sz="2000">
                <a:latin typeface="Arial"/>
                <a:cs typeface="Arial"/>
              </a:rPr>
              <a:t>will be reduced </a:t>
            </a:r>
            <a:r>
              <a:rPr dirty="0" sz="2000" spc="-5">
                <a:latin typeface="Arial"/>
                <a:cs typeface="Arial"/>
              </a:rPr>
              <a:t>to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5m/s.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63256" y="1807464"/>
            <a:ext cx="481583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78623" y="1153667"/>
            <a:ext cx="481583" cy="26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843778" y="4252086"/>
            <a:ext cx="47117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300m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69940" y="1397888"/>
            <a:ext cx="4711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720m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68721" y="5842812"/>
            <a:ext cx="62103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Gr</a:t>
            </a:r>
            <a:r>
              <a:rPr dirty="0" sz="1400" spc="-5">
                <a:latin typeface="Arial"/>
                <a:cs typeface="Arial"/>
              </a:rPr>
              <a:t>o</a:t>
            </a:r>
            <a:r>
              <a:rPr dirty="0" sz="1400">
                <a:latin typeface="Arial"/>
                <a:cs typeface="Arial"/>
              </a:rPr>
              <a:t>und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42888" y="1153667"/>
            <a:ext cx="310959" cy="4997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28232" y="1288541"/>
            <a:ext cx="127635" cy="4801235"/>
          </a:xfrm>
          <a:custGeom>
            <a:avLst/>
            <a:gdLst/>
            <a:ahLst/>
            <a:cxnLst/>
            <a:rect l="l" t="t" r="r" b="b"/>
            <a:pathLst>
              <a:path w="127634" h="4801235">
                <a:moveTo>
                  <a:pt x="51479" y="114087"/>
                </a:moveTo>
                <a:lnTo>
                  <a:pt x="0" y="4800384"/>
                </a:lnTo>
                <a:lnTo>
                  <a:pt x="38100" y="4800803"/>
                </a:lnTo>
                <a:lnTo>
                  <a:pt x="89580" y="114511"/>
                </a:lnTo>
                <a:lnTo>
                  <a:pt x="51479" y="114087"/>
                </a:lnTo>
                <a:close/>
              </a:path>
              <a:path w="127634" h="4801235">
                <a:moveTo>
                  <a:pt x="117940" y="94996"/>
                </a:moveTo>
                <a:lnTo>
                  <a:pt x="51688" y="94996"/>
                </a:lnTo>
                <a:lnTo>
                  <a:pt x="89788" y="95504"/>
                </a:lnTo>
                <a:lnTo>
                  <a:pt x="89580" y="114511"/>
                </a:lnTo>
                <a:lnTo>
                  <a:pt x="127635" y="114935"/>
                </a:lnTo>
                <a:lnTo>
                  <a:pt x="117940" y="94996"/>
                </a:lnTo>
                <a:close/>
              </a:path>
              <a:path w="127634" h="4801235">
                <a:moveTo>
                  <a:pt x="51688" y="94996"/>
                </a:moveTo>
                <a:lnTo>
                  <a:pt x="51479" y="114087"/>
                </a:lnTo>
                <a:lnTo>
                  <a:pt x="89580" y="114511"/>
                </a:lnTo>
                <a:lnTo>
                  <a:pt x="89788" y="95504"/>
                </a:lnTo>
                <a:lnTo>
                  <a:pt x="51688" y="94996"/>
                </a:lnTo>
                <a:close/>
              </a:path>
              <a:path w="127634" h="4801235">
                <a:moveTo>
                  <a:pt x="71754" y="0"/>
                </a:moveTo>
                <a:lnTo>
                  <a:pt x="13462" y="113665"/>
                </a:lnTo>
                <a:lnTo>
                  <a:pt x="51479" y="114087"/>
                </a:lnTo>
                <a:lnTo>
                  <a:pt x="51688" y="94996"/>
                </a:lnTo>
                <a:lnTo>
                  <a:pt x="117940" y="94996"/>
                </a:lnTo>
                <a:lnTo>
                  <a:pt x="71754" y="0"/>
                </a:lnTo>
                <a:close/>
              </a:path>
            </a:pathLst>
          </a:custGeom>
          <a:solidFill>
            <a:srgbClr val="2525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27064" y="5727191"/>
            <a:ext cx="2638043" cy="361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07835" y="1498028"/>
            <a:ext cx="367322" cy="10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351270" y="1533905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2541" y="0"/>
                </a:lnTo>
              </a:path>
            </a:pathLst>
          </a:custGeom>
          <a:ln w="25908">
            <a:solidFill>
              <a:srgbClr val="2525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84976" y="4349432"/>
            <a:ext cx="367322" cy="1066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28409" y="4385309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 h="0">
                <a:moveTo>
                  <a:pt x="0" y="0"/>
                </a:moveTo>
                <a:lnTo>
                  <a:pt x="272541" y="0"/>
                </a:lnTo>
              </a:path>
            </a:pathLst>
          </a:custGeom>
          <a:ln w="25908">
            <a:solidFill>
              <a:srgbClr val="25257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888223" y="3762755"/>
            <a:ext cx="722376" cy="499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660892" y="5638800"/>
            <a:ext cx="321563" cy="5303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439911" y="5724144"/>
            <a:ext cx="267970" cy="184785"/>
          </a:xfrm>
          <a:custGeom>
            <a:avLst/>
            <a:gdLst/>
            <a:ahLst/>
            <a:cxnLst/>
            <a:rect l="l" t="t" r="r" b="b"/>
            <a:pathLst>
              <a:path w="267970" h="184785">
                <a:moveTo>
                  <a:pt x="0" y="184657"/>
                </a:moveTo>
                <a:lnTo>
                  <a:pt x="26797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426195" y="5903976"/>
            <a:ext cx="234950" cy="635"/>
          </a:xfrm>
          <a:custGeom>
            <a:avLst/>
            <a:gdLst/>
            <a:ahLst/>
            <a:cxnLst/>
            <a:rect l="l" t="t" r="r" b="b"/>
            <a:pathLst>
              <a:path w="234950" h="635">
                <a:moveTo>
                  <a:pt x="0" y="571"/>
                </a:moveTo>
                <a:lnTo>
                  <a:pt x="234569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439911" y="5908547"/>
            <a:ext cx="267970" cy="115570"/>
          </a:xfrm>
          <a:custGeom>
            <a:avLst/>
            <a:gdLst/>
            <a:ahLst/>
            <a:cxnLst/>
            <a:rect l="l" t="t" r="r" b="b"/>
            <a:pathLst>
              <a:path w="267970" h="115570">
                <a:moveTo>
                  <a:pt x="0" y="0"/>
                </a:moveTo>
                <a:lnTo>
                  <a:pt x="267970" y="11541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24343" y="2418079"/>
            <a:ext cx="446405" cy="1271270"/>
          </a:xfrm>
          <a:custGeom>
            <a:avLst/>
            <a:gdLst/>
            <a:ahLst/>
            <a:cxnLst/>
            <a:rect l="l" t="t" r="r" b="b"/>
            <a:pathLst>
              <a:path w="446404" h="1271270">
                <a:moveTo>
                  <a:pt x="403743" y="1200583"/>
                </a:moveTo>
                <a:lnTo>
                  <a:pt x="373633" y="1210691"/>
                </a:lnTo>
                <a:lnTo>
                  <a:pt x="434085" y="1270762"/>
                </a:lnTo>
                <a:lnTo>
                  <a:pt x="442232" y="1212596"/>
                </a:lnTo>
                <a:lnTo>
                  <a:pt x="407797" y="1212596"/>
                </a:lnTo>
                <a:lnTo>
                  <a:pt x="403743" y="1200583"/>
                </a:lnTo>
                <a:close/>
              </a:path>
              <a:path w="446404" h="1271270">
                <a:moveTo>
                  <a:pt x="415811" y="1196532"/>
                </a:moveTo>
                <a:lnTo>
                  <a:pt x="403743" y="1200583"/>
                </a:lnTo>
                <a:lnTo>
                  <a:pt x="407797" y="1212596"/>
                </a:lnTo>
                <a:lnTo>
                  <a:pt x="419861" y="1208532"/>
                </a:lnTo>
                <a:lnTo>
                  <a:pt x="415811" y="1196532"/>
                </a:lnTo>
                <a:close/>
              </a:path>
              <a:path w="446404" h="1271270">
                <a:moveTo>
                  <a:pt x="445897" y="1186434"/>
                </a:moveTo>
                <a:lnTo>
                  <a:pt x="415811" y="1196532"/>
                </a:lnTo>
                <a:lnTo>
                  <a:pt x="419861" y="1208532"/>
                </a:lnTo>
                <a:lnTo>
                  <a:pt x="407797" y="1212596"/>
                </a:lnTo>
                <a:lnTo>
                  <a:pt x="442232" y="1212596"/>
                </a:lnTo>
                <a:lnTo>
                  <a:pt x="445897" y="1186434"/>
                </a:lnTo>
                <a:close/>
              </a:path>
              <a:path w="446404" h="1271270">
                <a:moveTo>
                  <a:pt x="11937" y="0"/>
                </a:moveTo>
                <a:lnTo>
                  <a:pt x="0" y="4064"/>
                </a:lnTo>
                <a:lnTo>
                  <a:pt x="403743" y="1200583"/>
                </a:lnTo>
                <a:lnTo>
                  <a:pt x="415811" y="1196532"/>
                </a:lnTo>
                <a:lnTo>
                  <a:pt x="11937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247253" y="4978780"/>
            <a:ext cx="76200" cy="661670"/>
          </a:xfrm>
          <a:custGeom>
            <a:avLst/>
            <a:gdLst/>
            <a:ahLst/>
            <a:cxnLst/>
            <a:rect l="l" t="t" r="r" b="b"/>
            <a:pathLst>
              <a:path w="76200" h="661670">
                <a:moveTo>
                  <a:pt x="31719" y="585035"/>
                </a:moveTo>
                <a:lnTo>
                  <a:pt x="0" y="585724"/>
                </a:lnTo>
                <a:lnTo>
                  <a:pt x="39750" y="661098"/>
                </a:lnTo>
                <a:lnTo>
                  <a:pt x="69605" y="597789"/>
                </a:lnTo>
                <a:lnTo>
                  <a:pt x="32003" y="597789"/>
                </a:lnTo>
                <a:lnTo>
                  <a:pt x="31719" y="585035"/>
                </a:lnTo>
                <a:close/>
              </a:path>
              <a:path w="76200" h="661670">
                <a:moveTo>
                  <a:pt x="44421" y="584759"/>
                </a:moveTo>
                <a:lnTo>
                  <a:pt x="31719" y="585035"/>
                </a:lnTo>
                <a:lnTo>
                  <a:pt x="32003" y="597789"/>
                </a:lnTo>
                <a:lnTo>
                  <a:pt x="44703" y="597408"/>
                </a:lnTo>
                <a:lnTo>
                  <a:pt x="44421" y="584759"/>
                </a:lnTo>
                <a:close/>
              </a:path>
              <a:path w="76200" h="661670">
                <a:moveTo>
                  <a:pt x="76073" y="584073"/>
                </a:moveTo>
                <a:lnTo>
                  <a:pt x="44421" y="584759"/>
                </a:lnTo>
                <a:lnTo>
                  <a:pt x="44703" y="597408"/>
                </a:lnTo>
                <a:lnTo>
                  <a:pt x="32003" y="597789"/>
                </a:lnTo>
                <a:lnTo>
                  <a:pt x="69605" y="597789"/>
                </a:lnTo>
                <a:lnTo>
                  <a:pt x="76073" y="584073"/>
                </a:lnTo>
                <a:close/>
              </a:path>
              <a:path w="76200" h="661670">
                <a:moveTo>
                  <a:pt x="31369" y="0"/>
                </a:moveTo>
                <a:lnTo>
                  <a:pt x="18669" y="254"/>
                </a:lnTo>
                <a:lnTo>
                  <a:pt x="31719" y="585035"/>
                </a:lnTo>
                <a:lnTo>
                  <a:pt x="44421" y="584759"/>
                </a:lnTo>
                <a:lnTo>
                  <a:pt x="31369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09357" y="2467736"/>
            <a:ext cx="393700" cy="2032000"/>
          </a:xfrm>
          <a:custGeom>
            <a:avLst/>
            <a:gdLst/>
            <a:ahLst/>
            <a:cxnLst/>
            <a:rect l="l" t="t" r="r" b="b"/>
            <a:pathLst>
              <a:path w="393700" h="2032000">
                <a:moveTo>
                  <a:pt x="0" y="1949831"/>
                </a:moveTo>
                <a:lnTo>
                  <a:pt x="24130" y="2031492"/>
                </a:lnTo>
                <a:lnTo>
                  <a:pt x="69850" y="1970151"/>
                </a:lnTo>
                <a:lnTo>
                  <a:pt x="41528" y="1970151"/>
                </a:lnTo>
                <a:lnTo>
                  <a:pt x="29083" y="1967864"/>
                </a:lnTo>
                <a:lnTo>
                  <a:pt x="31313" y="1955394"/>
                </a:lnTo>
                <a:lnTo>
                  <a:pt x="0" y="1949831"/>
                </a:lnTo>
                <a:close/>
              </a:path>
              <a:path w="393700" h="2032000">
                <a:moveTo>
                  <a:pt x="31313" y="1955394"/>
                </a:moveTo>
                <a:lnTo>
                  <a:pt x="29083" y="1967864"/>
                </a:lnTo>
                <a:lnTo>
                  <a:pt x="41528" y="1970151"/>
                </a:lnTo>
                <a:lnTo>
                  <a:pt x="43772" y="1957607"/>
                </a:lnTo>
                <a:lnTo>
                  <a:pt x="31313" y="1955394"/>
                </a:lnTo>
                <a:close/>
              </a:path>
              <a:path w="393700" h="2032000">
                <a:moveTo>
                  <a:pt x="43772" y="1957607"/>
                </a:moveTo>
                <a:lnTo>
                  <a:pt x="41528" y="1970151"/>
                </a:lnTo>
                <a:lnTo>
                  <a:pt x="69850" y="1970151"/>
                </a:lnTo>
                <a:lnTo>
                  <a:pt x="75057" y="1963165"/>
                </a:lnTo>
                <a:lnTo>
                  <a:pt x="43772" y="1957607"/>
                </a:lnTo>
                <a:close/>
              </a:path>
              <a:path w="393700" h="2032000">
                <a:moveTo>
                  <a:pt x="381000" y="0"/>
                </a:moveTo>
                <a:lnTo>
                  <a:pt x="31313" y="1955394"/>
                </a:lnTo>
                <a:lnTo>
                  <a:pt x="43772" y="1957607"/>
                </a:lnTo>
                <a:lnTo>
                  <a:pt x="393446" y="2286"/>
                </a:lnTo>
                <a:lnTo>
                  <a:pt x="381000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44206" y="4876419"/>
            <a:ext cx="95885" cy="848360"/>
          </a:xfrm>
          <a:custGeom>
            <a:avLst/>
            <a:gdLst/>
            <a:ahLst/>
            <a:cxnLst/>
            <a:rect l="l" t="t" r="r" b="b"/>
            <a:pathLst>
              <a:path w="95884" h="848360">
                <a:moveTo>
                  <a:pt x="0" y="769505"/>
                </a:moveTo>
                <a:lnTo>
                  <a:pt x="32893" y="848067"/>
                </a:lnTo>
                <a:lnTo>
                  <a:pt x="69756" y="785139"/>
                </a:lnTo>
                <a:lnTo>
                  <a:pt x="43434" y="785139"/>
                </a:lnTo>
                <a:lnTo>
                  <a:pt x="30734" y="784288"/>
                </a:lnTo>
                <a:lnTo>
                  <a:pt x="31577" y="771612"/>
                </a:lnTo>
                <a:lnTo>
                  <a:pt x="0" y="769505"/>
                </a:lnTo>
                <a:close/>
              </a:path>
              <a:path w="95884" h="848360">
                <a:moveTo>
                  <a:pt x="31577" y="771612"/>
                </a:moveTo>
                <a:lnTo>
                  <a:pt x="30734" y="784288"/>
                </a:lnTo>
                <a:lnTo>
                  <a:pt x="43434" y="785139"/>
                </a:lnTo>
                <a:lnTo>
                  <a:pt x="44277" y="772460"/>
                </a:lnTo>
                <a:lnTo>
                  <a:pt x="31577" y="771612"/>
                </a:lnTo>
                <a:close/>
              </a:path>
              <a:path w="95884" h="848360">
                <a:moveTo>
                  <a:pt x="44277" y="772460"/>
                </a:moveTo>
                <a:lnTo>
                  <a:pt x="43434" y="785139"/>
                </a:lnTo>
                <a:lnTo>
                  <a:pt x="69756" y="785139"/>
                </a:lnTo>
                <a:lnTo>
                  <a:pt x="75946" y="774572"/>
                </a:lnTo>
                <a:lnTo>
                  <a:pt x="44277" y="772460"/>
                </a:lnTo>
                <a:close/>
              </a:path>
              <a:path w="95884" h="848360">
                <a:moveTo>
                  <a:pt x="82931" y="0"/>
                </a:moveTo>
                <a:lnTo>
                  <a:pt x="31577" y="771612"/>
                </a:lnTo>
                <a:lnTo>
                  <a:pt x="44277" y="772460"/>
                </a:lnTo>
                <a:lnTo>
                  <a:pt x="95631" y="761"/>
                </a:lnTo>
                <a:lnTo>
                  <a:pt x="82931" y="0"/>
                </a:lnTo>
                <a:close/>
              </a:path>
            </a:pathLst>
          </a:custGeom>
          <a:solidFill>
            <a:srgbClr val="29298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31051" y="1153181"/>
            <a:ext cx="888203" cy="88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63714" y="1623694"/>
            <a:ext cx="154939" cy="960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287511" y="1417319"/>
            <a:ext cx="480059" cy="266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97011" y="4201667"/>
            <a:ext cx="355092" cy="5836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43444" y="1670173"/>
            <a:ext cx="506399" cy="7005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26223" y="4617720"/>
            <a:ext cx="483107" cy="2453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882892" y="5664530"/>
            <a:ext cx="536181" cy="4796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986648" y="5776836"/>
            <a:ext cx="471816" cy="3187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49" name="object 49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711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Team</a:t>
            </a:r>
            <a:r>
              <a:rPr dirty="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Organization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1223772" y="1124711"/>
            <a:ext cx="6696456" cy="5079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499856" y="6504047"/>
            <a:ext cx="1219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6520477"/>
            <a:ext cx="147701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958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Control</a:t>
            </a:r>
            <a:r>
              <a:rPr dirty="0" spc="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1584" y="983996"/>
          <a:ext cx="8682990" cy="5391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790"/>
                <a:gridCol w="4650740"/>
                <a:gridCol w="1316990"/>
                <a:gridCol w="862965"/>
                <a:gridCol w="296545"/>
                <a:gridCol w="333375"/>
                <a:gridCol w="300354"/>
                <a:gridCol w="296545"/>
              </a:tblGrid>
              <a:tr h="3130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2194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892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82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0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835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heat shield shall be 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protect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 while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rocket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only and when deployed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rocket. It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envelope/shield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whole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sides 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when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stowed configuration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rocket.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rear end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can  be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6055" marR="16319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Ensuring that</a:t>
                      </a:r>
                      <a:r>
                        <a:rPr dirty="0" sz="10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all  systems are</a:t>
                      </a:r>
                      <a:r>
                        <a:rPr dirty="0" sz="105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not  damaged and,  ensuring proper  landing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1176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maintain its heat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 orientation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direction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8585" marR="844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Heat shield</a:t>
                      </a:r>
                      <a:r>
                        <a:rPr dirty="0" sz="105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protect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probe from  heat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01675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not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tumble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any portion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descent.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Tumbling 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rotating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end-over-end.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54635" marR="2324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05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protect</a:t>
                      </a:r>
                      <a:r>
                        <a:rPr dirty="0" sz="105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probe and its  interior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0287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CanSat,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heat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 attached shall deploy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 rocket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payload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section.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22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0670" marR="258445" indent="254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85140"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24154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heat shield shall be released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8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 marR="258445" indent="254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19734"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deploy a parachute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0670" marR="258445" indent="254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318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3144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97790" marR="1962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descent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rate 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with the heat shield deployed shall  be between 10 and 30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meters/second.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80670" marR="258445" indent="25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DC-8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889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descent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rate 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with the heat shield released and  parachute deployed shall be 5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meters/second.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0670" marR="258445" indent="254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60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93649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Payload Descent Control</a:t>
            </a:r>
            <a:r>
              <a:rPr dirty="0" spc="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Strategy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7406" y="1540383"/>
          <a:ext cx="8522970" cy="2574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210"/>
                <a:gridCol w="1176019"/>
                <a:gridCol w="1335404"/>
                <a:gridCol w="2094864"/>
                <a:gridCol w="2344419"/>
              </a:tblGrid>
              <a:tr h="914400">
                <a:tc>
                  <a:txBody>
                    <a:bodyPr/>
                    <a:lstStyle/>
                    <a:p>
                      <a:pPr algn="ctr" marL="224154" marR="204470" indent="63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Drag 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Coeffic</a:t>
                      </a:r>
                      <a:r>
                        <a:rPr dirty="0" sz="1800" spc="-10" b="1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nt 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Trade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Mass(g)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Shape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800" spc="-5" b="1">
                          <a:latin typeface="Arial"/>
                          <a:cs typeface="Arial"/>
                        </a:rPr>
                        <a:t>Pros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Cons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tabLst>
                          <a:tab pos="761365" algn="l"/>
                        </a:tabLst>
                      </a:pPr>
                      <a:r>
                        <a:rPr dirty="0" sz="1800" spc="-15">
                          <a:latin typeface="Arial"/>
                          <a:cs typeface="Arial"/>
                        </a:rPr>
                        <a:t>Lower	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Drag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90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Hexagonal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0" marR="106045" indent="-25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Easy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operate  More surface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area  Reduced drag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37515" marR="339090" indent="-7683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Hard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produce  Hard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design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77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Higher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Drag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Square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mass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Easy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produce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863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dirty="0" sz="1800" spc="-5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effective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2241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42036" y="1110741"/>
            <a:ext cx="3357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Probe </a:t>
            </a:r>
            <a:r>
              <a:rPr dirty="0" sz="2400" spc="5" b="1">
                <a:latin typeface="Arial"/>
                <a:cs typeface="Arial"/>
              </a:rPr>
              <a:t>with </a:t>
            </a:r>
            <a:r>
              <a:rPr dirty="0" sz="2400" spc="-5" b="1">
                <a:latin typeface="Arial"/>
                <a:cs typeface="Arial"/>
              </a:rPr>
              <a:t>heat</a:t>
            </a:r>
            <a:r>
              <a:rPr dirty="0" sz="2400" spc="-12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shield;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556" y="4245355"/>
            <a:ext cx="5534660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AF50"/>
                </a:solidFill>
                <a:latin typeface="Arial"/>
                <a:cs typeface="Arial"/>
              </a:rPr>
              <a:t>Selection : Hexagonal Shape Heat</a:t>
            </a:r>
            <a:r>
              <a:rPr dirty="0" sz="2000" spc="-9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AF50"/>
                </a:solidFill>
                <a:latin typeface="Arial"/>
                <a:cs typeface="Arial"/>
              </a:rPr>
              <a:t>Shield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More reliable working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princible.</a:t>
            </a:r>
            <a:endParaRPr sz="2000">
              <a:latin typeface="Arial"/>
              <a:cs typeface="Arial"/>
            </a:endParaRPr>
          </a:p>
          <a:p>
            <a:pPr marL="355600" marR="6432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Lower drag which makes easy to</a:t>
            </a:r>
            <a:r>
              <a:rPr dirty="0" sz="2000" spc="-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control  position of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probe.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Higher probabilty of maintain desired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direction  while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descent.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55564" y="4189476"/>
            <a:ext cx="3183636" cy="1863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93649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Payload Descent Control</a:t>
            </a:r>
            <a:r>
              <a:rPr dirty="0" spc="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Strategy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4231" y="1711070"/>
          <a:ext cx="8702675" cy="1978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5720"/>
                <a:gridCol w="1189990"/>
                <a:gridCol w="1238250"/>
                <a:gridCol w="1384935"/>
                <a:gridCol w="1181100"/>
                <a:gridCol w="2374264"/>
              </a:tblGrid>
              <a:tr h="499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Manufacturer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Diameter(cm)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Mass(g)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Shape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Spill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Hole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Tests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32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Hand-Made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Circular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1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4955" marR="255270" indent="40513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Drifts too much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Durable string connections  Hard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have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perfect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2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Hand-Made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Hexagonal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spc="-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3370" marR="272415" indent="5651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Drifts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less  Durable string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connections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5753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Perfect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production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542036" y="1110741"/>
            <a:ext cx="3220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Probe </a:t>
            </a:r>
            <a:r>
              <a:rPr dirty="0" sz="2400" spc="5" b="1">
                <a:latin typeface="Arial"/>
                <a:cs typeface="Arial"/>
              </a:rPr>
              <a:t>with</a:t>
            </a:r>
            <a:r>
              <a:rPr dirty="0" sz="2400" spc="-9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parachute;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5104" y="4027119"/>
            <a:ext cx="5236210" cy="1856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AF50"/>
                </a:solidFill>
                <a:latin typeface="Arial"/>
                <a:cs typeface="Arial"/>
              </a:rPr>
              <a:t>Selection : Hand-made</a:t>
            </a:r>
            <a:r>
              <a:rPr dirty="0" sz="2000" spc="-8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AF50"/>
                </a:solidFill>
                <a:latin typeface="Arial"/>
                <a:cs typeface="Arial"/>
              </a:rPr>
              <a:t>Hexagonal</a:t>
            </a:r>
            <a:endParaRPr sz="2000">
              <a:latin typeface="Arial"/>
              <a:cs typeface="Arial"/>
            </a:endParaRPr>
          </a:p>
          <a:p>
            <a:pPr marL="299085" marR="20637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"/>
                <a:cs typeface="Arial"/>
              </a:rPr>
              <a:t>Commercial parachutes are hard to find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  our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country.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"/>
                <a:cs typeface="Arial"/>
              </a:rPr>
              <a:t>Hexagonal structure is easy to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construction.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"/>
                <a:cs typeface="Arial"/>
              </a:rPr>
              <a:t>Previous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experience.</a:t>
            </a:r>
            <a:endParaRPr sz="20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2000">
                <a:latin typeface="Arial"/>
                <a:cs typeface="Arial"/>
              </a:rPr>
              <a:t>Easy to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adjust.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71259" y="3997452"/>
            <a:ext cx="1901951" cy="2074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74217" y="4489703"/>
          <a:ext cx="8125459" cy="1353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73525"/>
                <a:gridCol w="4032250"/>
              </a:tblGrid>
              <a:tr h="33464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Pros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Cons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Very easy</a:t>
                      </a:r>
                      <a:r>
                        <a:rPr dirty="0" sz="16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solution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May not enough for kept nadir</a:t>
                      </a:r>
                      <a:r>
                        <a:rPr dirty="0" sz="16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direciton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No mechanism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needed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May cause stucking problems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during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seperation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weight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69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18412" y="108915"/>
            <a:ext cx="5511800" cy="1350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340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Descent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Stability </a:t>
            </a: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Control</a:t>
            </a:r>
            <a:r>
              <a:rPr dirty="0" sz="240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Strategy</a:t>
            </a:r>
            <a:endParaRPr sz="2400">
              <a:latin typeface="Arial"/>
              <a:cs typeface="Arial"/>
            </a:endParaRPr>
          </a:p>
          <a:p>
            <a:pPr marL="573405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Selection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z="24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Trade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400" spc="-5" b="1">
                <a:latin typeface="Arial"/>
                <a:cs typeface="Arial"/>
              </a:rPr>
              <a:t>Configuration 1 </a:t>
            </a:r>
            <a:r>
              <a:rPr dirty="0" sz="2400" b="1">
                <a:latin typeface="Arial"/>
                <a:cs typeface="Arial"/>
              </a:rPr>
              <a:t>: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Ribbon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5071" y="1604898"/>
            <a:ext cx="2195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  <a:tab pos="1740535" algn="l"/>
              </a:tabLst>
            </a:pPr>
            <a:r>
              <a:rPr dirty="0" sz="2400" spc="-5">
                <a:latin typeface="Arial"/>
                <a:cs typeface="Arial"/>
              </a:rPr>
              <a:t>Rib</a:t>
            </a:r>
            <a:r>
              <a:rPr dirty="0" sz="2400">
                <a:latin typeface="Arial"/>
                <a:cs typeface="Arial"/>
              </a:rPr>
              <a:t>b</a:t>
            </a:r>
            <a:r>
              <a:rPr dirty="0" sz="2400" spc="-5">
                <a:latin typeface="Arial"/>
                <a:cs typeface="Arial"/>
              </a:rPr>
              <a:t>ons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>
                <a:latin typeface="Arial"/>
                <a:cs typeface="Arial"/>
              </a:rPr>
              <a:t>a</a:t>
            </a:r>
            <a:r>
              <a:rPr dirty="0" sz="2400" spc="-5">
                <a:latin typeface="Arial"/>
                <a:cs typeface="Arial"/>
              </a:rPr>
              <a:t>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32251" y="1604898"/>
            <a:ext cx="2607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9165" algn="l"/>
                <a:tab pos="1560830" algn="l"/>
              </a:tabLst>
            </a:pPr>
            <a:r>
              <a:rPr dirty="0" sz="2400" spc="-5">
                <a:latin typeface="Arial"/>
                <a:cs typeface="Arial"/>
              </a:rPr>
              <a:t>used	for	passive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071" y="1970659"/>
            <a:ext cx="504380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latin typeface="Arial"/>
                <a:cs typeface="Arial"/>
              </a:rPr>
              <a:t>stability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control.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Inspired by </a:t>
            </a:r>
            <a:r>
              <a:rPr dirty="0" sz="2400">
                <a:latin typeface="Arial"/>
                <a:cs typeface="Arial"/>
              </a:rPr>
              <a:t>kite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tail.</a:t>
            </a:r>
            <a:endParaRPr sz="24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400">
                <a:latin typeface="Arial"/>
                <a:cs typeface="Arial"/>
              </a:rPr>
              <a:t>Drag force </a:t>
            </a:r>
            <a:r>
              <a:rPr dirty="0" sz="2400" spc="-5">
                <a:latin typeface="Arial"/>
                <a:cs typeface="Arial"/>
              </a:rPr>
              <a:t>is increased at </a:t>
            </a:r>
            <a:r>
              <a:rPr dirty="0" sz="2400">
                <a:latin typeface="Arial"/>
                <a:cs typeface="Arial"/>
              </a:rPr>
              <a:t>the </a:t>
            </a:r>
            <a:r>
              <a:rPr dirty="0" sz="2400" spc="-5">
                <a:latin typeface="Arial"/>
                <a:cs typeface="Arial"/>
              </a:rPr>
              <a:t>top  of the probe, so during descent  nadir direction will be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maintained.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latin typeface="Arial"/>
                <a:cs typeface="Arial"/>
              </a:rPr>
              <a:t>No mechanism.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06440" y="1408175"/>
            <a:ext cx="2942843" cy="2456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734556" y="3982211"/>
            <a:ext cx="2147316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499884" y="3577971"/>
          <a:ext cx="5686425" cy="1597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2970"/>
                <a:gridCol w="3494404"/>
              </a:tblGrid>
              <a:tr h="33464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Pros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 b="1">
                          <a:latin typeface="Arial"/>
                          <a:cs typeface="Arial"/>
                        </a:rPr>
                        <a:t>Cons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Easy to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implement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631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Direct contact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the air</a:t>
                      </a:r>
                      <a:r>
                        <a:rPr dirty="0" sz="16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required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(heat shield may couse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problems)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346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Basic</a:t>
                      </a:r>
                      <a:r>
                        <a:rPr dirty="0" sz="16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structure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97790" marR="35941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Need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of mechanism for 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stowed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to  deployment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configuration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weight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69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95046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Stability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Control</a:t>
            </a:r>
            <a:r>
              <a:rPr dirty="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Strategy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and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6" name="object 16"/>
          <p:cNvSpPr/>
          <p:nvPr/>
        </p:nvSpPr>
        <p:spPr>
          <a:xfrm>
            <a:off x="6658356" y="1182624"/>
            <a:ext cx="2185416" cy="25557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8942" y="1067181"/>
            <a:ext cx="5626735" cy="2456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52145">
              <a:lnSpc>
                <a:spcPts val="2365"/>
              </a:lnSpc>
              <a:spcBef>
                <a:spcPts val="105"/>
              </a:spcBef>
            </a:pPr>
            <a:r>
              <a:rPr dirty="0" sz="2000" b="1">
                <a:latin typeface="Arial"/>
                <a:cs typeface="Arial"/>
              </a:rPr>
              <a:t>Configuration 2 :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Fins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ts val="2365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Fins used for passive stability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control.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Inspired by rocket and bomb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systems.</a:t>
            </a:r>
            <a:endParaRPr sz="2000">
              <a:latin typeface="Arial"/>
              <a:cs typeface="Arial"/>
            </a:endParaRPr>
          </a:p>
          <a:p>
            <a:pPr algn="just" marL="355600" marR="5080" indent="-342900">
              <a:lnSpc>
                <a:spcPct val="100000"/>
              </a:lnSpc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Drag </a:t>
            </a:r>
            <a:r>
              <a:rPr dirty="0" sz="2000" spc="-5">
                <a:latin typeface="Arial"/>
                <a:cs typeface="Arial"/>
              </a:rPr>
              <a:t>force is </a:t>
            </a:r>
            <a:r>
              <a:rPr dirty="0" sz="2000">
                <a:latin typeface="Arial"/>
                <a:cs typeface="Arial"/>
              </a:rPr>
              <a:t>increased at </a:t>
            </a:r>
            <a:r>
              <a:rPr dirty="0" sz="2000" spc="-5">
                <a:latin typeface="Arial"/>
                <a:cs typeface="Arial"/>
              </a:rPr>
              <a:t>the top </a:t>
            </a:r>
            <a:r>
              <a:rPr dirty="0" sz="2000">
                <a:latin typeface="Arial"/>
                <a:cs typeface="Arial"/>
              </a:rPr>
              <a:t>of the probe,  so </a:t>
            </a:r>
            <a:r>
              <a:rPr dirty="0" sz="2000" spc="-5">
                <a:latin typeface="Arial"/>
                <a:cs typeface="Arial"/>
              </a:rPr>
              <a:t>during </a:t>
            </a:r>
            <a:r>
              <a:rPr dirty="0" sz="2000">
                <a:latin typeface="Arial"/>
                <a:cs typeface="Arial"/>
              </a:rPr>
              <a:t>descent </a:t>
            </a:r>
            <a:r>
              <a:rPr dirty="0" sz="2000" spc="-5">
                <a:latin typeface="Arial"/>
                <a:cs typeface="Arial"/>
              </a:rPr>
              <a:t>nadir </a:t>
            </a:r>
            <a:r>
              <a:rPr dirty="0" sz="2000">
                <a:latin typeface="Arial"/>
                <a:cs typeface="Arial"/>
              </a:rPr>
              <a:t>direction </a:t>
            </a:r>
            <a:r>
              <a:rPr dirty="0" sz="2000" spc="-5">
                <a:latin typeface="Arial"/>
                <a:cs typeface="Arial"/>
              </a:rPr>
              <a:t>will </a:t>
            </a:r>
            <a:r>
              <a:rPr dirty="0" sz="2000">
                <a:latin typeface="Arial"/>
                <a:cs typeface="Arial"/>
              </a:rPr>
              <a:t>be  maintained.</a:t>
            </a:r>
            <a:endParaRPr sz="2000">
              <a:latin typeface="Arial"/>
              <a:cs typeface="Arial"/>
            </a:endParaRPr>
          </a:p>
          <a:p>
            <a:pPr marL="355600" marR="952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Arial"/>
                <a:cs typeface="Arial"/>
              </a:rPr>
              <a:t>Parachute </a:t>
            </a:r>
            <a:r>
              <a:rPr dirty="0" sz="2000">
                <a:latin typeface="Arial"/>
                <a:cs typeface="Arial"/>
              </a:rPr>
              <a:t>deploy </a:t>
            </a:r>
            <a:r>
              <a:rPr dirty="0" sz="2000" spc="-5">
                <a:latin typeface="Arial"/>
                <a:cs typeface="Arial"/>
              </a:rPr>
              <a:t>mechanism </a:t>
            </a:r>
            <a:r>
              <a:rPr dirty="0" sz="2000">
                <a:latin typeface="Arial"/>
                <a:cs typeface="Arial"/>
              </a:rPr>
              <a:t>will be used </a:t>
            </a:r>
            <a:r>
              <a:rPr dirty="0" sz="2000" spc="-20">
                <a:latin typeface="Arial"/>
                <a:cs typeface="Arial"/>
              </a:rPr>
              <a:t>to  </a:t>
            </a:r>
            <a:r>
              <a:rPr dirty="0" sz="2000">
                <a:latin typeface="Arial"/>
                <a:cs typeface="Arial"/>
              </a:rPr>
              <a:t>move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197090" y="1631442"/>
            <a:ext cx="551815" cy="1781810"/>
          </a:xfrm>
          <a:custGeom>
            <a:avLst/>
            <a:gdLst/>
            <a:ahLst/>
            <a:cxnLst/>
            <a:rect l="l" t="t" r="r" b="b"/>
            <a:pathLst>
              <a:path w="551815" h="1781810">
                <a:moveTo>
                  <a:pt x="0" y="890778"/>
                </a:moveTo>
                <a:lnTo>
                  <a:pt x="829" y="821159"/>
                </a:lnTo>
                <a:lnTo>
                  <a:pt x="3277" y="753007"/>
                </a:lnTo>
                <a:lnTo>
                  <a:pt x="7282" y="686519"/>
                </a:lnTo>
                <a:lnTo>
                  <a:pt x="12783" y="621894"/>
                </a:lnTo>
                <a:lnTo>
                  <a:pt x="19718" y="559328"/>
                </a:lnTo>
                <a:lnTo>
                  <a:pt x="28027" y="499021"/>
                </a:lnTo>
                <a:lnTo>
                  <a:pt x="37648" y="441169"/>
                </a:lnTo>
                <a:lnTo>
                  <a:pt x="48520" y="385972"/>
                </a:lnTo>
                <a:lnTo>
                  <a:pt x="60582" y="333627"/>
                </a:lnTo>
                <a:lnTo>
                  <a:pt x="73772" y="284331"/>
                </a:lnTo>
                <a:lnTo>
                  <a:pt x="88030" y="238284"/>
                </a:lnTo>
                <a:lnTo>
                  <a:pt x="103294" y="195682"/>
                </a:lnTo>
                <a:lnTo>
                  <a:pt x="119503" y="156725"/>
                </a:lnTo>
                <a:lnTo>
                  <a:pt x="136595" y="121609"/>
                </a:lnTo>
                <a:lnTo>
                  <a:pt x="173186" y="63695"/>
                </a:lnTo>
                <a:lnTo>
                  <a:pt x="212578" y="23524"/>
                </a:lnTo>
                <a:lnTo>
                  <a:pt x="254279" y="2679"/>
                </a:lnTo>
                <a:lnTo>
                  <a:pt x="275843" y="0"/>
                </a:lnTo>
                <a:lnTo>
                  <a:pt x="297408" y="2679"/>
                </a:lnTo>
                <a:lnTo>
                  <a:pt x="339109" y="23524"/>
                </a:lnTo>
                <a:lnTo>
                  <a:pt x="378501" y="63695"/>
                </a:lnTo>
                <a:lnTo>
                  <a:pt x="415092" y="121609"/>
                </a:lnTo>
                <a:lnTo>
                  <a:pt x="432184" y="156725"/>
                </a:lnTo>
                <a:lnTo>
                  <a:pt x="448393" y="195682"/>
                </a:lnTo>
                <a:lnTo>
                  <a:pt x="463657" y="238284"/>
                </a:lnTo>
                <a:lnTo>
                  <a:pt x="477915" y="284331"/>
                </a:lnTo>
                <a:lnTo>
                  <a:pt x="491105" y="333627"/>
                </a:lnTo>
                <a:lnTo>
                  <a:pt x="503167" y="385972"/>
                </a:lnTo>
                <a:lnTo>
                  <a:pt x="514039" y="441169"/>
                </a:lnTo>
                <a:lnTo>
                  <a:pt x="523660" y="499021"/>
                </a:lnTo>
                <a:lnTo>
                  <a:pt x="531969" y="559328"/>
                </a:lnTo>
                <a:lnTo>
                  <a:pt x="538904" y="621894"/>
                </a:lnTo>
                <a:lnTo>
                  <a:pt x="544405" y="686519"/>
                </a:lnTo>
                <a:lnTo>
                  <a:pt x="548410" y="753007"/>
                </a:lnTo>
                <a:lnTo>
                  <a:pt x="550858" y="821159"/>
                </a:lnTo>
                <a:lnTo>
                  <a:pt x="551687" y="890778"/>
                </a:lnTo>
                <a:lnTo>
                  <a:pt x="550858" y="960396"/>
                </a:lnTo>
                <a:lnTo>
                  <a:pt x="548410" y="1028548"/>
                </a:lnTo>
                <a:lnTo>
                  <a:pt x="544405" y="1095036"/>
                </a:lnTo>
                <a:lnTo>
                  <a:pt x="538904" y="1159661"/>
                </a:lnTo>
                <a:lnTo>
                  <a:pt x="531969" y="1222227"/>
                </a:lnTo>
                <a:lnTo>
                  <a:pt x="523660" y="1282534"/>
                </a:lnTo>
                <a:lnTo>
                  <a:pt x="514039" y="1340386"/>
                </a:lnTo>
                <a:lnTo>
                  <a:pt x="503167" y="1395583"/>
                </a:lnTo>
                <a:lnTo>
                  <a:pt x="491105" y="1447928"/>
                </a:lnTo>
                <a:lnTo>
                  <a:pt x="477915" y="1497224"/>
                </a:lnTo>
                <a:lnTo>
                  <a:pt x="463657" y="1543271"/>
                </a:lnTo>
                <a:lnTo>
                  <a:pt x="448393" y="1585873"/>
                </a:lnTo>
                <a:lnTo>
                  <a:pt x="432184" y="1624830"/>
                </a:lnTo>
                <a:lnTo>
                  <a:pt x="415092" y="1659946"/>
                </a:lnTo>
                <a:lnTo>
                  <a:pt x="378501" y="1717860"/>
                </a:lnTo>
                <a:lnTo>
                  <a:pt x="339109" y="1758031"/>
                </a:lnTo>
                <a:lnTo>
                  <a:pt x="297408" y="1778876"/>
                </a:lnTo>
                <a:lnTo>
                  <a:pt x="275843" y="1781556"/>
                </a:lnTo>
                <a:lnTo>
                  <a:pt x="254279" y="1778876"/>
                </a:lnTo>
                <a:lnTo>
                  <a:pt x="212578" y="1758031"/>
                </a:lnTo>
                <a:lnTo>
                  <a:pt x="173186" y="1717860"/>
                </a:lnTo>
                <a:lnTo>
                  <a:pt x="136595" y="1659946"/>
                </a:lnTo>
                <a:lnTo>
                  <a:pt x="119503" y="1624830"/>
                </a:lnTo>
                <a:lnTo>
                  <a:pt x="103294" y="1585873"/>
                </a:lnTo>
                <a:lnTo>
                  <a:pt x="88030" y="1543271"/>
                </a:lnTo>
                <a:lnTo>
                  <a:pt x="73772" y="1497224"/>
                </a:lnTo>
                <a:lnTo>
                  <a:pt x="60582" y="1447928"/>
                </a:lnTo>
                <a:lnTo>
                  <a:pt x="48520" y="1395583"/>
                </a:lnTo>
                <a:lnTo>
                  <a:pt x="37648" y="1340386"/>
                </a:lnTo>
                <a:lnTo>
                  <a:pt x="28027" y="1282534"/>
                </a:lnTo>
                <a:lnTo>
                  <a:pt x="19718" y="1222227"/>
                </a:lnTo>
                <a:lnTo>
                  <a:pt x="12783" y="1159661"/>
                </a:lnTo>
                <a:lnTo>
                  <a:pt x="7282" y="1095036"/>
                </a:lnTo>
                <a:lnTo>
                  <a:pt x="3277" y="1028548"/>
                </a:lnTo>
                <a:lnTo>
                  <a:pt x="829" y="960396"/>
                </a:lnTo>
                <a:lnTo>
                  <a:pt x="0" y="890778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50173" y="1427225"/>
            <a:ext cx="551815" cy="1781810"/>
          </a:xfrm>
          <a:custGeom>
            <a:avLst/>
            <a:gdLst/>
            <a:ahLst/>
            <a:cxnLst/>
            <a:rect l="l" t="t" r="r" b="b"/>
            <a:pathLst>
              <a:path w="551815" h="1781810">
                <a:moveTo>
                  <a:pt x="0" y="890777"/>
                </a:moveTo>
                <a:lnTo>
                  <a:pt x="829" y="821159"/>
                </a:lnTo>
                <a:lnTo>
                  <a:pt x="3277" y="753007"/>
                </a:lnTo>
                <a:lnTo>
                  <a:pt x="7282" y="686519"/>
                </a:lnTo>
                <a:lnTo>
                  <a:pt x="12783" y="621894"/>
                </a:lnTo>
                <a:lnTo>
                  <a:pt x="19718" y="559328"/>
                </a:lnTo>
                <a:lnTo>
                  <a:pt x="28027" y="499021"/>
                </a:lnTo>
                <a:lnTo>
                  <a:pt x="37648" y="441169"/>
                </a:lnTo>
                <a:lnTo>
                  <a:pt x="48520" y="385972"/>
                </a:lnTo>
                <a:lnTo>
                  <a:pt x="60582" y="333627"/>
                </a:lnTo>
                <a:lnTo>
                  <a:pt x="73772" y="284331"/>
                </a:lnTo>
                <a:lnTo>
                  <a:pt x="88030" y="238284"/>
                </a:lnTo>
                <a:lnTo>
                  <a:pt x="103294" y="195682"/>
                </a:lnTo>
                <a:lnTo>
                  <a:pt x="119503" y="156725"/>
                </a:lnTo>
                <a:lnTo>
                  <a:pt x="136595" y="121609"/>
                </a:lnTo>
                <a:lnTo>
                  <a:pt x="173186" y="63695"/>
                </a:lnTo>
                <a:lnTo>
                  <a:pt x="212578" y="23524"/>
                </a:lnTo>
                <a:lnTo>
                  <a:pt x="254279" y="2679"/>
                </a:lnTo>
                <a:lnTo>
                  <a:pt x="275844" y="0"/>
                </a:lnTo>
                <a:lnTo>
                  <a:pt x="297408" y="2679"/>
                </a:lnTo>
                <a:lnTo>
                  <a:pt x="339109" y="23524"/>
                </a:lnTo>
                <a:lnTo>
                  <a:pt x="378501" y="63695"/>
                </a:lnTo>
                <a:lnTo>
                  <a:pt x="415092" y="121609"/>
                </a:lnTo>
                <a:lnTo>
                  <a:pt x="432184" y="156725"/>
                </a:lnTo>
                <a:lnTo>
                  <a:pt x="448393" y="195682"/>
                </a:lnTo>
                <a:lnTo>
                  <a:pt x="463657" y="238284"/>
                </a:lnTo>
                <a:lnTo>
                  <a:pt x="477915" y="284331"/>
                </a:lnTo>
                <a:lnTo>
                  <a:pt x="491105" y="333627"/>
                </a:lnTo>
                <a:lnTo>
                  <a:pt x="503167" y="385972"/>
                </a:lnTo>
                <a:lnTo>
                  <a:pt x="514039" y="441169"/>
                </a:lnTo>
                <a:lnTo>
                  <a:pt x="523660" y="499021"/>
                </a:lnTo>
                <a:lnTo>
                  <a:pt x="531969" y="559328"/>
                </a:lnTo>
                <a:lnTo>
                  <a:pt x="538904" y="621894"/>
                </a:lnTo>
                <a:lnTo>
                  <a:pt x="544405" y="686519"/>
                </a:lnTo>
                <a:lnTo>
                  <a:pt x="548410" y="753007"/>
                </a:lnTo>
                <a:lnTo>
                  <a:pt x="550858" y="821159"/>
                </a:lnTo>
                <a:lnTo>
                  <a:pt x="551687" y="890777"/>
                </a:lnTo>
                <a:lnTo>
                  <a:pt x="550858" y="960396"/>
                </a:lnTo>
                <a:lnTo>
                  <a:pt x="548410" y="1028548"/>
                </a:lnTo>
                <a:lnTo>
                  <a:pt x="544405" y="1095036"/>
                </a:lnTo>
                <a:lnTo>
                  <a:pt x="538904" y="1159661"/>
                </a:lnTo>
                <a:lnTo>
                  <a:pt x="531969" y="1222227"/>
                </a:lnTo>
                <a:lnTo>
                  <a:pt x="523660" y="1282534"/>
                </a:lnTo>
                <a:lnTo>
                  <a:pt x="514039" y="1340386"/>
                </a:lnTo>
                <a:lnTo>
                  <a:pt x="503167" y="1395583"/>
                </a:lnTo>
                <a:lnTo>
                  <a:pt x="491105" y="1447928"/>
                </a:lnTo>
                <a:lnTo>
                  <a:pt x="477915" y="1497224"/>
                </a:lnTo>
                <a:lnTo>
                  <a:pt x="463657" y="1543271"/>
                </a:lnTo>
                <a:lnTo>
                  <a:pt x="448393" y="1585873"/>
                </a:lnTo>
                <a:lnTo>
                  <a:pt x="432184" y="1624830"/>
                </a:lnTo>
                <a:lnTo>
                  <a:pt x="415092" y="1659946"/>
                </a:lnTo>
                <a:lnTo>
                  <a:pt x="378501" y="1717860"/>
                </a:lnTo>
                <a:lnTo>
                  <a:pt x="339109" y="1758031"/>
                </a:lnTo>
                <a:lnTo>
                  <a:pt x="297408" y="1778876"/>
                </a:lnTo>
                <a:lnTo>
                  <a:pt x="275844" y="1781556"/>
                </a:lnTo>
                <a:lnTo>
                  <a:pt x="254279" y="1778876"/>
                </a:lnTo>
                <a:lnTo>
                  <a:pt x="212578" y="1758031"/>
                </a:lnTo>
                <a:lnTo>
                  <a:pt x="173186" y="1717860"/>
                </a:lnTo>
                <a:lnTo>
                  <a:pt x="136595" y="1659946"/>
                </a:lnTo>
                <a:lnTo>
                  <a:pt x="119503" y="1624830"/>
                </a:lnTo>
                <a:lnTo>
                  <a:pt x="103294" y="1585873"/>
                </a:lnTo>
                <a:lnTo>
                  <a:pt x="88030" y="1543271"/>
                </a:lnTo>
                <a:lnTo>
                  <a:pt x="73772" y="1497224"/>
                </a:lnTo>
                <a:lnTo>
                  <a:pt x="60582" y="1447928"/>
                </a:lnTo>
                <a:lnTo>
                  <a:pt x="48520" y="1395583"/>
                </a:lnTo>
                <a:lnTo>
                  <a:pt x="37648" y="1340386"/>
                </a:lnTo>
                <a:lnTo>
                  <a:pt x="28027" y="1282534"/>
                </a:lnTo>
                <a:lnTo>
                  <a:pt x="19718" y="1222227"/>
                </a:lnTo>
                <a:lnTo>
                  <a:pt x="12783" y="1159661"/>
                </a:lnTo>
                <a:lnTo>
                  <a:pt x="7282" y="1095036"/>
                </a:lnTo>
                <a:lnTo>
                  <a:pt x="3277" y="1028548"/>
                </a:lnTo>
                <a:lnTo>
                  <a:pt x="829" y="960396"/>
                </a:lnTo>
                <a:lnTo>
                  <a:pt x="0" y="890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91350" y="4031741"/>
            <a:ext cx="553720" cy="1781810"/>
          </a:xfrm>
          <a:custGeom>
            <a:avLst/>
            <a:gdLst/>
            <a:ahLst/>
            <a:cxnLst/>
            <a:rect l="l" t="t" r="r" b="b"/>
            <a:pathLst>
              <a:path w="553720" h="1781810">
                <a:moveTo>
                  <a:pt x="0" y="890777"/>
                </a:moveTo>
                <a:lnTo>
                  <a:pt x="832" y="821159"/>
                </a:lnTo>
                <a:lnTo>
                  <a:pt x="3287" y="753007"/>
                </a:lnTo>
                <a:lnTo>
                  <a:pt x="7304" y="686519"/>
                </a:lnTo>
                <a:lnTo>
                  <a:pt x="12821" y="621894"/>
                </a:lnTo>
                <a:lnTo>
                  <a:pt x="19778" y="559328"/>
                </a:lnTo>
                <a:lnTo>
                  <a:pt x="28111" y="499021"/>
                </a:lnTo>
                <a:lnTo>
                  <a:pt x="37761" y="441169"/>
                </a:lnTo>
                <a:lnTo>
                  <a:pt x="48665" y="385972"/>
                </a:lnTo>
                <a:lnTo>
                  <a:pt x="60762" y="333627"/>
                </a:lnTo>
                <a:lnTo>
                  <a:pt x="73990" y="284331"/>
                </a:lnTo>
                <a:lnTo>
                  <a:pt x="88289" y="238284"/>
                </a:lnTo>
                <a:lnTo>
                  <a:pt x="103596" y="195682"/>
                </a:lnTo>
                <a:lnTo>
                  <a:pt x="119850" y="156725"/>
                </a:lnTo>
                <a:lnTo>
                  <a:pt x="136990" y="121609"/>
                </a:lnTo>
                <a:lnTo>
                  <a:pt x="173681" y="63695"/>
                </a:lnTo>
                <a:lnTo>
                  <a:pt x="213177" y="23524"/>
                </a:lnTo>
                <a:lnTo>
                  <a:pt x="254987" y="2679"/>
                </a:lnTo>
                <a:lnTo>
                  <a:pt x="276605" y="0"/>
                </a:lnTo>
                <a:lnTo>
                  <a:pt x="298224" y="2679"/>
                </a:lnTo>
                <a:lnTo>
                  <a:pt x="340034" y="23524"/>
                </a:lnTo>
                <a:lnTo>
                  <a:pt x="379530" y="63695"/>
                </a:lnTo>
                <a:lnTo>
                  <a:pt x="416221" y="121609"/>
                </a:lnTo>
                <a:lnTo>
                  <a:pt x="433361" y="156725"/>
                </a:lnTo>
                <a:lnTo>
                  <a:pt x="449615" y="195682"/>
                </a:lnTo>
                <a:lnTo>
                  <a:pt x="464922" y="238284"/>
                </a:lnTo>
                <a:lnTo>
                  <a:pt x="479221" y="284331"/>
                </a:lnTo>
                <a:lnTo>
                  <a:pt x="492449" y="333627"/>
                </a:lnTo>
                <a:lnTo>
                  <a:pt x="504546" y="385972"/>
                </a:lnTo>
                <a:lnTo>
                  <a:pt x="515450" y="441169"/>
                </a:lnTo>
                <a:lnTo>
                  <a:pt x="525100" y="499021"/>
                </a:lnTo>
                <a:lnTo>
                  <a:pt x="533433" y="559328"/>
                </a:lnTo>
                <a:lnTo>
                  <a:pt x="540390" y="621894"/>
                </a:lnTo>
                <a:lnTo>
                  <a:pt x="545907" y="686519"/>
                </a:lnTo>
                <a:lnTo>
                  <a:pt x="549924" y="753007"/>
                </a:lnTo>
                <a:lnTo>
                  <a:pt x="552379" y="821159"/>
                </a:lnTo>
                <a:lnTo>
                  <a:pt x="553211" y="890777"/>
                </a:lnTo>
                <a:lnTo>
                  <a:pt x="552379" y="960396"/>
                </a:lnTo>
                <a:lnTo>
                  <a:pt x="549924" y="1028548"/>
                </a:lnTo>
                <a:lnTo>
                  <a:pt x="545907" y="1095036"/>
                </a:lnTo>
                <a:lnTo>
                  <a:pt x="540390" y="1159661"/>
                </a:lnTo>
                <a:lnTo>
                  <a:pt x="533433" y="1222227"/>
                </a:lnTo>
                <a:lnTo>
                  <a:pt x="525100" y="1282534"/>
                </a:lnTo>
                <a:lnTo>
                  <a:pt x="515450" y="1340386"/>
                </a:lnTo>
                <a:lnTo>
                  <a:pt x="504546" y="1395583"/>
                </a:lnTo>
                <a:lnTo>
                  <a:pt x="492449" y="1447928"/>
                </a:lnTo>
                <a:lnTo>
                  <a:pt x="479221" y="1497224"/>
                </a:lnTo>
                <a:lnTo>
                  <a:pt x="464922" y="1543271"/>
                </a:lnTo>
                <a:lnTo>
                  <a:pt x="449615" y="1585873"/>
                </a:lnTo>
                <a:lnTo>
                  <a:pt x="433361" y="1624830"/>
                </a:lnTo>
                <a:lnTo>
                  <a:pt x="416221" y="1659946"/>
                </a:lnTo>
                <a:lnTo>
                  <a:pt x="379530" y="1717860"/>
                </a:lnTo>
                <a:lnTo>
                  <a:pt x="340034" y="1758031"/>
                </a:lnTo>
                <a:lnTo>
                  <a:pt x="298224" y="1778876"/>
                </a:lnTo>
                <a:lnTo>
                  <a:pt x="276605" y="1781555"/>
                </a:lnTo>
                <a:lnTo>
                  <a:pt x="254987" y="1778876"/>
                </a:lnTo>
                <a:lnTo>
                  <a:pt x="213177" y="1758031"/>
                </a:lnTo>
                <a:lnTo>
                  <a:pt x="173681" y="1717860"/>
                </a:lnTo>
                <a:lnTo>
                  <a:pt x="136990" y="1659946"/>
                </a:lnTo>
                <a:lnTo>
                  <a:pt x="119850" y="1624830"/>
                </a:lnTo>
                <a:lnTo>
                  <a:pt x="103596" y="1585873"/>
                </a:lnTo>
                <a:lnTo>
                  <a:pt x="88289" y="1543271"/>
                </a:lnTo>
                <a:lnTo>
                  <a:pt x="73990" y="1497224"/>
                </a:lnTo>
                <a:lnTo>
                  <a:pt x="60762" y="1447928"/>
                </a:lnTo>
                <a:lnTo>
                  <a:pt x="48665" y="1395583"/>
                </a:lnTo>
                <a:lnTo>
                  <a:pt x="37761" y="1340386"/>
                </a:lnTo>
                <a:lnTo>
                  <a:pt x="28111" y="1282534"/>
                </a:lnTo>
                <a:lnTo>
                  <a:pt x="19778" y="1222227"/>
                </a:lnTo>
                <a:lnTo>
                  <a:pt x="12821" y="1159661"/>
                </a:lnTo>
                <a:lnTo>
                  <a:pt x="7304" y="1095036"/>
                </a:lnTo>
                <a:lnTo>
                  <a:pt x="3287" y="1028548"/>
                </a:lnTo>
                <a:lnTo>
                  <a:pt x="832" y="960396"/>
                </a:lnTo>
                <a:lnTo>
                  <a:pt x="0" y="890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01761" y="3952494"/>
            <a:ext cx="553720" cy="1781810"/>
          </a:xfrm>
          <a:custGeom>
            <a:avLst/>
            <a:gdLst/>
            <a:ahLst/>
            <a:cxnLst/>
            <a:rect l="l" t="t" r="r" b="b"/>
            <a:pathLst>
              <a:path w="553720" h="1781810">
                <a:moveTo>
                  <a:pt x="0" y="890777"/>
                </a:moveTo>
                <a:lnTo>
                  <a:pt x="832" y="821159"/>
                </a:lnTo>
                <a:lnTo>
                  <a:pt x="3287" y="753007"/>
                </a:lnTo>
                <a:lnTo>
                  <a:pt x="7304" y="686519"/>
                </a:lnTo>
                <a:lnTo>
                  <a:pt x="12821" y="621894"/>
                </a:lnTo>
                <a:lnTo>
                  <a:pt x="19778" y="559328"/>
                </a:lnTo>
                <a:lnTo>
                  <a:pt x="28111" y="499021"/>
                </a:lnTo>
                <a:lnTo>
                  <a:pt x="37761" y="441169"/>
                </a:lnTo>
                <a:lnTo>
                  <a:pt x="48665" y="385972"/>
                </a:lnTo>
                <a:lnTo>
                  <a:pt x="60762" y="333627"/>
                </a:lnTo>
                <a:lnTo>
                  <a:pt x="73990" y="284331"/>
                </a:lnTo>
                <a:lnTo>
                  <a:pt x="88289" y="238284"/>
                </a:lnTo>
                <a:lnTo>
                  <a:pt x="103596" y="195682"/>
                </a:lnTo>
                <a:lnTo>
                  <a:pt x="119850" y="156725"/>
                </a:lnTo>
                <a:lnTo>
                  <a:pt x="136990" y="121609"/>
                </a:lnTo>
                <a:lnTo>
                  <a:pt x="173681" y="63695"/>
                </a:lnTo>
                <a:lnTo>
                  <a:pt x="213177" y="23524"/>
                </a:lnTo>
                <a:lnTo>
                  <a:pt x="254987" y="2679"/>
                </a:lnTo>
                <a:lnTo>
                  <a:pt x="276606" y="0"/>
                </a:lnTo>
                <a:lnTo>
                  <a:pt x="298224" y="2679"/>
                </a:lnTo>
                <a:lnTo>
                  <a:pt x="340034" y="23524"/>
                </a:lnTo>
                <a:lnTo>
                  <a:pt x="379530" y="63695"/>
                </a:lnTo>
                <a:lnTo>
                  <a:pt x="416221" y="121609"/>
                </a:lnTo>
                <a:lnTo>
                  <a:pt x="433361" y="156725"/>
                </a:lnTo>
                <a:lnTo>
                  <a:pt x="449615" y="195682"/>
                </a:lnTo>
                <a:lnTo>
                  <a:pt x="464922" y="238284"/>
                </a:lnTo>
                <a:lnTo>
                  <a:pt x="479221" y="284331"/>
                </a:lnTo>
                <a:lnTo>
                  <a:pt x="492449" y="333627"/>
                </a:lnTo>
                <a:lnTo>
                  <a:pt x="504546" y="385972"/>
                </a:lnTo>
                <a:lnTo>
                  <a:pt x="515450" y="441169"/>
                </a:lnTo>
                <a:lnTo>
                  <a:pt x="525100" y="499021"/>
                </a:lnTo>
                <a:lnTo>
                  <a:pt x="533433" y="559328"/>
                </a:lnTo>
                <a:lnTo>
                  <a:pt x="540390" y="621894"/>
                </a:lnTo>
                <a:lnTo>
                  <a:pt x="545907" y="686519"/>
                </a:lnTo>
                <a:lnTo>
                  <a:pt x="549924" y="753007"/>
                </a:lnTo>
                <a:lnTo>
                  <a:pt x="552379" y="821159"/>
                </a:lnTo>
                <a:lnTo>
                  <a:pt x="553212" y="890777"/>
                </a:lnTo>
                <a:lnTo>
                  <a:pt x="552379" y="960396"/>
                </a:lnTo>
                <a:lnTo>
                  <a:pt x="549924" y="1028548"/>
                </a:lnTo>
                <a:lnTo>
                  <a:pt x="545907" y="1095036"/>
                </a:lnTo>
                <a:lnTo>
                  <a:pt x="540390" y="1159661"/>
                </a:lnTo>
                <a:lnTo>
                  <a:pt x="533433" y="1222227"/>
                </a:lnTo>
                <a:lnTo>
                  <a:pt x="525100" y="1282534"/>
                </a:lnTo>
                <a:lnTo>
                  <a:pt x="515450" y="1340386"/>
                </a:lnTo>
                <a:lnTo>
                  <a:pt x="504546" y="1395583"/>
                </a:lnTo>
                <a:lnTo>
                  <a:pt x="492449" y="1447928"/>
                </a:lnTo>
                <a:lnTo>
                  <a:pt x="479221" y="1497224"/>
                </a:lnTo>
                <a:lnTo>
                  <a:pt x="464922" y="1543271"/>
                </a:lnTo>
                <a:lnTo>
                  <a:pt x="449615" y="1585873"/>
                </a:lnTo>
                <a:lnTo>
                  <a:pt x="433361" y="1624830"/>
                </a:lnTo>
                <a:lnTo>
                  <a:pt x="416221" y="1659946"/>
                </a:lnTo>
                <a:lnTo>
                  <a:pt x="379530" y="1717860"/>
                </a:lnTo>
                <a:lnTo>
                  <a:pt x="340034" y="1758031"/>
                </a:lnTo>
                <a:lnTo>
                  <a:pt x="298224" y="1778876"/>
                </a:lnTo>
                <a:lnTo>
                  <a:pt x="276606" y="1781555"/>
                </a:lnTo>
                <a:lnTo>
                  <a:pt x="254987" y="1778876"/>
                </a:lnTo>
                <a:lnTo>
                  <a:pt x="213177" y="1758031"/>
                </a:lnTo>
                <a:lnTo>
                  <a:pt x="173681" y="1717860"/>
                </a:lnTo>
                <a:lnTo>
                  <a:pt x="136990" y="1659946"/>
                </a:lnTo>
                <a:lnTo>
                  <a:pt x="119850" y="1624830"/>
                </a:lnTo>
                <a:lnTo>
                  <a:pt x="103596" y="1585873"/>
                </a:lnTo>
                <a:lnTo>
                  <a:pt x="88289" y="1543271"/>
                </a:lnTo>
                <a:lnTo>
                  <a:pt x="73990" y="1497224"/>
                </a:lnTo>
                <a:lnTo>
                  <a:pt x="60762" y="1447928"/>
                </a:lnTo>
                <a:lnTo>
                  <a:pt x="48665" y="1395583"/>
                </a:lnTo>
                <a:lnTo>
                  <a:pt x="37761" y="1340386"/>
                </a:lnTo>
                <a:lnTo>
                  <a:pt x="28111" y="1282534"/>
                </a:lnTo>
                <a:lnTo>
                  <a:pt x="19778" y="1222227"/>
                </a:lnTo>
                <a:lnTo>
                  <a:pt x="12821" y="1159661"/>
                </a:lnTo>
                <a:lnTo>
                  <a:pt x="7304" y="1095036"/>
                </a:lnTo>
                <a:lnTo>
                  <a:pt x="3287" y="1028548"/>
                </a:lnTo>
                <a:lnTo>
                  <a:pt x="832" y="960396"/>
                </a:lnTo>
                <a:lnTo>
                  <a:pt x="0" y="890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06730" y="5295138"/>
            <a:ext cx="3354704" cy="1077595"/>
          </a:xfrm>
          <a:custGeom>
            <a:avLst/>
            <a:gdLst/>
            <a:ahLst/>
            <a:cxnLst/>
            <a:rect l="l" t="t" r="r" b="b"/>
            <a:pathLst>
              <a:path w="3354704" h="1077595">
                <a:moveTo>
                  <a:pt x="0" y="1077468"/>
                </a:moveTo>
                <a:lnTo>
                  <a:pt x="3354324" y="1077468"/>
                </a:lnTo>
                <a:lnTo>
                  <a:pt x="3354324" y="0"/>
                </a:lnTo>
                <a:lnTo>
                  <a:pt x="0" y="0"/>
                </a:lnTo>
                <a:lnTo>
                  <a:pt x="0" y="1077468"/>
                </a:lnTo>
                <a:close/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19683" y="5323713"/>
            <a:ext cx="332867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</a:pPr>
            <a:r>
              <a:rPr dirty="0" u="heavy" sz="1600" spc="-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CHOSEN</a:t>
            </a:r>
            <a:r>
              <a:rPr dirty="0" u="heavy" sz="1600" spc="-1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 CONFIGURATION</a:t>
            </a:r>
            <a:endParaRPr sz="1600">
              <a:latin typeface="Arial"/>
              <a:cs typeface="Arial"/>
            </a:endParaRPr>
          </a:p>
          <a:p>
            <a:pPr marL="77470" marR="348615" indent="2844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More effective solution, more  reliable and easy to modify the  shape.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4836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Rate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Estimates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73048" y="1295527"/>
            <a:ext cx="22453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Used</a:t>
            </a:r>
            <a:r>
              <a:rPr dirty="0" sz="2400" spc="-7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formulas;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8230" y="2317750"/>
            <a:ext cx="1426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2400" spc="-5">
                <a:latin typeface="Arial"/>
                <a:cs typeface="Arial"/>
              </a:rPr>
              <a:t>(1)	</a:t>
            </a:r>
            <a:r>
              <a:rPr dirty="0" sz="2400" spc="-135">
                <a:latin typeface="DejaVu Sans"/>
                <a:cs typeface="DejaVu Sans"/>
              </a:rPr>
              <a:t>𝑣</a:t>
            </a:r>
            <a:r>
              <a:rPr dirty="0" sz="2400" spc="-120">
                <a:latin typeface="DejaVu Sans"/>
                <a:cs typeface="DejaVu Sans"/>
              </a:rPr>
              <a:t> </a:t>
            </a:r>
            <a:r>
              <a:rPr dirty="0" sz="2400" spc="-220">
                <a:latin typeface="DejaVu Sans"/>
                <a:cs typeface="DejaVu Sans"/>
              </a:rPr>
              <a:t>=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80233" y="2214879"/>
            <a:ext cx="1003935" cy="680085"/>
          </a:xfrm>
          <a:custGeom>
            <a:avLst/>
            <a:gdLst/>
            <a:ahLst/>
            <a:cxnLst/>
            <a:rect l="l" t="t" r="r" b="b"/>
            <a:pathLst>
              <a:path w="1003935" h="680085">
                <a:moveTo>
                  <a:pt x="64386" y="511175"/>
                </a:moveTo>
                <a:lnTo>
                  <a:pt x="33147" y="511175"/>
                </a:lnTo>
                <a:lnTo>
                  <a:pt x="124968" y="679958"/>
                </a:lnTo>
                <a:lnTo>
                  <a:pt x="138811" y="679958"/>
                </a:lnTo>
                <a:lnTo>
                  <a:pt x="144233" y="625856"/>
                </a:lnTo>
                <a:lnTo>
                  <a:pt x="126365" y="625856"/>
                </a:lnTo>
                <a:lnTo>
                  <a:pt x="64386" y="511175"/>
                </a:lnTo>
                <a:close/>
              </a:path>
              <a:path w="1003935" h="680085">
                <a:moveTo>
                  <a:pt x="234696" y="0"/>
                </a:moveTo>
                <a:lnTo>
                  <a:pt x="188341" y="0"/>
                </a:lnTo>
                <a:lnTo>
                  <a:pt x="126365" y="625856"/>
                </a:lnTo>
                <a:lnTo>
                  <a:pt x="144233" y="625856"/>
                </a:lnTo>
                <a:lnTo>
                  <a:pt x="204978" y="19812"/>
                </a:lnTo>
                <a:lnTo>
                  <a:pt x="1003681" y="19812"/>
                </a:lnTo>
                <a:lnTo>
                  <a:pt x="1003681" y="762"/>
                </a:lnTo>
                <a:lnTo>
                  <a:pt x="234696" y="762"/>
                </a:lnTo>
                <a:lnTo>
                  <a:pt x="234696" y="0"/>
                </a:lnTo>
                <a:close/>
              </a:path>
              <a:path w="1003935" h="680085">
                <a:moveTo>
                  <a:pt x="51689" y="487680"/>
                </a:moveTo>
                <a:lnTo>
                  <a:pt x="0" y="514858"/>
                </a:lnTo>
                <a:lnTo>
                  <a:pt x="5842" y="525399"/>
                </a:lnTo>
                <a:lnTo>
                  <a:pt x="33147" y="511175"/>
                </a:lnTo>
                <a:lnTo>
                  <a:pt x="64386" y="511175"/>
                </a:lnTo>
                <a:lnTo>
                  <a:pt x="51689" y="487680"/>
                </a:lnTo>
                <a:close/>
              </a:path>
              <a:path w="1003935" h="680085">
                <a:moveTo>
                  <a:pt x="1003681" y="19812"/>
                </a:moveTo>
                <a:lnTo>
                  <a:pt x="223393" y="19812"/>
                </a:lnTo>
                <a:lnTo>
                  <a:pt x="223393" y="20574"/>
                </a:lnTo>
                <a:lnTo>
                  <a:pt x="1003681" y="20574"/>
                </a:lnTo>
                <a:lnTo>
                  <a:pt x="1003681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03626" y="2548635"/>
            <a:ext cx="780415" cy="0"/>
          </a:xfrm>
          <a:custGeom>
            <a:avLst/>
            <a:gdLst/>
            <a:ahLst/>
            <a:cxnLst/>
            <a:rect l="l" t="t" r="r" b="b"/>
            <a:pathLst>
              <a:path w="780414" h="0">
                <a:moveTo>
                  <a:pt x="0" y="0"/>
                </a:moveTo>
                <a:lnTo>
                  <a:pt x="7802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28138" y="2221737"/>
            <a:ext cx="72898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latin typeface="DejaVu Sans"/>
                <a:cs typeface="DejaVu Sans"/>
              </a:rPr>
              <a:t>2</a:t>
            </a:r>
            <a:r>
              <a:rPr dirty="0" sz="1750" spc="-620">
                <a:latin typeface="DejaVu Sans"/>
                <a:cs typeface="DejaVu Sans"/>
              </a:rPr>
              <a:t>∗</a:t>
            </a:r>
            <a:r>
              <a:rPr dirty="0" sz="1750" spc="990">
                <a:latin typeface="DejaVu Sans"/>
                <a:cs typeface="DejaVu Sans"/>
              </a:rPr>
              <a:t>𝑚</a:t>
            </a:r>
            <a:r>
              <a:rPr dirty="0" sz="1750" spc="-620">
                <a:latin typeface="DejaVu Sans"/>
                <a:cs typeface="DejaVu Sans"/>
              </a:rPr>
              <a:t>∗</a:t>
            </a:r>
            <a:r>
              <a:rPr dirty="0" sz="1750" spc="175">
                <a:latin typeface="DejaVu Sans"/>
                <a:cs typeface="DejaVu Sans"/>
              </a:rPr>
              <a:t>𝑔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91561" y="2553969"/>
            <a:ext cx="79946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204">
                <a:latin typeface="DejaVu Sans"/>
                <a:cs typeface="DejaVu Sans"/>
              </a:rPr>
              <a:t>𝐴</a:t>
            </a:r>
            <a:r>
              <a:rPr dirty="0" sz="1750" spc="-620">
                <a:latin typeface="DejaVu Sans"/>
                <a:cs typeface="DejaVu Sans"/>
              </a:rPr>
              <a:t>∗</a:t>
            </a:r>
            <a:r>
              <a:rPr dirty="0" sz="1750" spc="145">
                <a:latin typeface="DejaVu Sans"/>
                <a:cs typeface="DejaVu Sans"/>
              </a:rPr>
              <a:t>𝜌</a:t>
            </a:r>
            <a:r>
              <a:rPr dirty="0" sz="1750" spc="-620">
                <a:latin typeface="DejaVu Sans"/>
                <a:cs typeface="DejaVu Sans"/>
              </a:rPr>
              <a:t>∗</a:t>
            </a:r>
            <a:r>
              <a:rPr dirty="0" sz="1750" spc="25">
                <a:latin typeface="DejaVu Sans"/>
                <a:cs typeface="DejaVu Sans"/>
              </a:rPr>
              <a:t>𝐶</a:t>
            </a:r>
            <a:r>
              <a:rPr dirty="0" baseline="-13409" sz="2175" spc="270">
                <a:latin typeface="DejaVu Sans"/>
                <a:cs typeface="DejaVu Sans"/>
              </a:rPr>
              <a:t>𝑑</a:t>
            </a:r>
            <a:endParaRPr baseline="-13409" sz="2175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6175" y="3904996"/>
            <a:ext cx="128270" cy="0"/>
          </a:xfrm>
          <a:custGeom>
            <a:avLst/>
            <a:gdLst/>
            <a:ahLst/>
            <a:cxnLst/>
            <a:rect l="l" t="t" r="r" b="b"/>
            <a:pathLst>
              <a:path w="128269" h="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04110" y="3910710"/>
            <a:ext cx="154305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0">
                <a:latin typeface="DejaVu Sans"/>
                <a:cs typeface="DejaVu Sans"/>
              </a:rPr>
              <a:t>2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8230" y="3674491"/>
            <a:ext cx="26892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537970" algn="l"/>
              </a:tabLst>
            </a:pPr>
            <a:r>
              <a:rPr dirty="0" sz="2400" spc="-5">
                <a:latin typeface="Arial"/>
                <a:cs typeface="Arial"/>
              </a:rPr>
              <a:t>(2)	</a:t>
            </a:r>
            <a:r>
              <a:rPr dirty="0" sz="2400" spc="-265">
                <a:latin typeface="DejaVu Sans"/>
                <a:cs typeface="DejaVu Sans"/>
              </a:rPr>
              <a:t>x</a:t>
            </a:r>
            <a:r>
              <a:rPr dirty="0" sz="2400" spc="-100">
                <a:latin typeface="DejaVu Sans"/>
                <a:cs typeface="DejaVu Sans"/>
              </a:rPr>
              <a:t> </a:t>
            </a:r>
            <a:r>
              <a:rPr dirty="0" sz="2400" spc="-220">
                <a:latin typeface="DejaVu Sans"/>
                <a:cs typeface="DejaVu Sans"/>
              </a:rPr>
              <a:t>=	</a:t>
            </a:r>
            <a:r>
              <a:rPr dirty="0" baseline="44444" sz="2625" spc="-150">
                <a:latin typeface="DejaVu Sans"/>
                <a:cs typeface="DejaVu Sans"/>
              </a:rPr>
              <a:t>1 </a:t>
            </a:r>
            <a:r>
              <a:rPr dirty="0" sz="2400" spc="-855">
                <a:latin typeface="DejaVu Sans"/>
                <a:cs typeface="DejaVu Sans"/>
              </a:rPr>
              <a:t>∗</a:t>
            </a:r>
            <a:r>
              <a:rPr dirty="0" sz="2400" spc="-250">
                <a:latin typeface="DejaVu Sans"/>
                <a:cs typeface="DejaVu Sans"/>
              </a:rPr>
              <a:t> </a:t>
            </a:r>
            <a:r>
              <a:rPr dirty="0" sz="2400" spc="-105">
                <a:latin typeface="DejaVu Sans"/>
                <a:cs typeface="DejaVu Sans"/>
              </a:rPr>
              <a:t>𝑎</a:t>
            </a:r>
            <a:r>
              <a:rPr dirty="0" sz="2400" spc="-135">
                <a:latin typeface="DejaVu Sans"/>
                <a:cs typeface="DejaVu Sans"/>
              </a:rPr>
              <a:t> </a:t>
            </a:r>
            <a:r>
              <a:rPr dirty="0" sz="2400" spc="-855">
                <a:latin typeface="DejaVu Sans"/>
                <a:cs typeface="DejaVu Sans"/>
              </a:rPr>
              <a:t>∗</a:t>
            </a:r>
            <a:r>
              <a:rPr dirty="0" sz="2400" spc="-250">
                <a:latin typeface="DejaVu Sans"/>
                <a:cs typeface="DejaVu Sans"/>
              </a:rPr>
              <a:t> </a:t>
            </a:r>
            <a:r>
              <a:rPr dirty="0" sz="2400" spc="-235">
                <a:latin typeface="DejaVu Sans"/>
                <a:cs typeface="DejaVu Sans"/>
              </a:rPr>
              <a:t>𝑡</a:t>
            </a:r>
            <a:r>
              <a:rPr dirty="0" baseline="28571" sz="2625" spc="-352">
                <a:latin typeface="DejaVu Sans"/>
                <a:cs typeface="DejaVu Sans"/>
              </a:rPr>
              <a:t>2</a:t>
            </a:r>
            <a:endParaRPr baseline="28571" sz="2625">
              <a:latin typeface="DejaVu Sans"/>
              <a:cs typeface="DejaVu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8230" y="4855845"/>
            <a:ext cx="2061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2400" spc="-5">
                <a:latin typeface="Arial"/>
                <a:cs typeface="Arial"/>
              </a:rPr>
              <a:t>(3)	</a:t>
            </a:r>
            <a:r>
              <a:rPr dirty="0" sz="2400" spc="-265">
                <a:latin typeface="DejaVu Sans"/>
                <a:cs typeface="DejaVu Sans"/>
              </a:rPr>
              <a:t>x </a:t>
            </a:r>
            <a:r>
              <a:rPr dirty="0" sz="2400" spc="-220">
                <a:latin typeface="DejaVu Sans"/>
                <a:cs typeface="DejaVu Sans"/>
              </a:rPr>
              <a:t>= </a:t>
            </a:r>
            <a:r>
              <a:rPr dirty="0" sz="2400" spc="-135">
                <a:latin typeface="DejaVu Sans"/>
                <a:cs typeface="DejaVu Sans"/>
              </a:rPr>
              <a:t>𝑣</a:t>
            </a:r>
            <a:r>
              <a:rPr dirty="0" sz="2400" spc="55">
                <a:latin typeface="DejaVu Sans"/>
                <a:cs typeface="DejaVu Sans"/>
              </a:rPr>
              <a:t> </a:t>
            </a:r>
            <a:r>
              <a:rPr dirty="0" sz="2400" spc="-855">
                <a:latin typeface="DejaVu Sans"/>
                <a:cs typeface="DejaVu Sans"/>
              </a:rPr>
              <a:t>∗</a:t>
            </a:r>
            <a:r>
              <a:rPr dirty="0" sz="2400" spc="-245">
                <a:latin typeface="DejaVu Sans"/>
                <a:cs typeface="DejaVu Sans"/>
              </a:rPr>
              <a:t> </a:t>
            </a:r>
            <a:r>
              <a:rPr dirty="0" sz="2400" spc="-495">
                <a:latin typeface="DejaVu Sans"/>
                <a:cs typeface="DejaVu Sans"/>
              </a:rPr>
              <a:t>𝑡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63744" y="1945894"/>
            <a:ext cx="15443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100">
                <a:latin typeface="DejaVu Sans"/>
                <a:cs typeface="DejaVu Sans"/>
              </a:rPr>
              <a:t>𝑣:</a:t>
            </a:r>
            <a:r>
              <a:rPr dirty="0" sz="2000" spc="-385">
                <a:latin typeface="DejaVu Sans"/>
                <a:cs typeface="DejaVu Sans"/>
              </a:rPr>
              <a:t> </a:t>
            </a:r>
            <a:r>
              <a:rPr dirty="0" sz="2000" spc="-295">
                <a:latin typeface="DejaVu Sans"/>
                <a:cs typeface="DejaVu Sans"/>
              </a:rPr>
              <a:t>𝑣𝑒𝑙𝑜𝑐𝑖𝑡𝑦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20382" y="2022475"/>
            <a:ext cx="536575" cy="236220"/>
          </a:xfrm>
          <a:custGeom>
            <a:avLst/>
            <a:gdLst/>
            <a:ahLst/>
            <a:cxnLst/>
            <a:rect l="l" t="t" r="r" b="b"/>
            <a:pathLst>
              <a:path w="536575" h="236219">
                <a:moveTo>
                  <a:pt x="461264" y="0"/>
                </a:moveTo>
                <a:lnTo>
                  <a:pt x="457835" y="9651"/>
                </a:lnTo>
                <a:lnTo>
                  <a:pt x="471529" y="15557"/>
                </a:lnTo>
                <a:lnTo>
                  <a:pt x="483282" y="23749"/>
                </a:lnTo>
                <a:lnTo>
                  <a:pt x="507089" y="61777"/>
                </a:lnTo>
                <a:lnTo>
                  <a:pt x="514858" y="116712"/>
                </a:lnTo>
                <a:lnTo>
                  <a:pt x="513996" y="137550"/>
                </a:lnTo>
                <a:lnTo>
                  <a:pt x="500888" y="188467"/>
                </a:lnTo>
                <a:lnTo>
                  <a:pt x="471670" y="220257"/>
                </a:lnTo>
                <a:lnTo>
                  <a:pt x="458216" y="226187"/>
                </a:lnTo>
                <a:lnTo>
                  <a:pt x="461264" y="235838"/>
                </a:lnTo>
                <a:lnTo>
                  <a:pt x="506251" y="208996"/>
                </a:lnTo>
                <a:lnTo>
                  <a:pt x="531590" y="159607"/>
                </a:lnTo>
                <a:lnTo>
                  <a:pt x="536448" y="117983"/>
                </a:lnTo>
                <a:lnTo>
                  <a:pt x="535233" y="96391"/>
                </a:lnTo>
                <a:lnTo>
                  <a:pt x="525518" y="58064"/>
                </a:lnTo>
                <a:lnTo>
                  <a:pt x="493283" y="15176"/>
                </a:lnTo>
                <a:lnTo>
                  <a:pt x="478315" y="6219"/>
                </a:lnTo>
                <a:lnTo>
                  <a:pt x="461264" y="0"/>
                </a:lnTo>
                <a:close/>
              </a:path>
              <a:path w="536575" h="236219">
                <a:moveTo>
                  <a:pt x="75184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4" y="235838"/>
                </a:lnTo>
                <a:lnTo>
                  <a:pt x="78232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3" y="116712"/>
                </a:lnTo>
                <a:lnTo>
                  <a:pt x="22344" y="96639"/>
                </a:lnTo>
                <a:lnTo>
                  <a:pt x="35560" y="46989"/>
                </a:lnTo>
                <a:lnTo>
                  <a:pt x="64992" y="15557"/>
                </a:lnTo>
                <a:lnTo>
                  <a:pt x="78613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691630" y="1863598"/>
            <a:ext cx="39179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685">
                <a:latin typeface="DejaVu Sans"/>
                <a:cs typeface="DejaVu Sans"/>
              </a:rPr>
              <a:t>𝑚</a:t>
            </a:r>
            <a:r>
              <a:rPr dirty="0" baseline="-16666" sz="3000" spc="-419">
                <a:latin typeface="DejaVu Sans"/>
                <a:cs typeface="DejaVu Sans"/>
              </a:rPr>
              <a:t>Τ</a:t>
            </a:r>
            <a:r>
              <a:rPr dirty="0" baseline="-34482" sz="2175" spc="-405">
                <a:latin typeface="DejaVu Sans"/>
                <a:cs typeface="DejaVu Sans"/>
              </a:rPr>
              <a:t>𝑠</a:t>
            </a:r>
            <a:endParaRPr baseline="-34482" sz="2175"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72298" y="2398902"/>
            <a:ext cx="358140" cy="236220"/>
          </a:xfrm>
          <a:custGeom>
            <a:avLst/>
            <a:gdLst/>
            <a:ahLst/>
            <a:cxnLst/>
            <a:rect l="l" t="t" r="r" b="b"/>
            <a:pathLst>
              <a:path w="358140" h="236219">
                <a:moveTo>
                  <a:pt x="282955" y="0"/>
                </a:moveTo>
                <a:lnTo>
                  <a:pt x="279526" y="9651"/>
                </a:lnTo>
                <a:lnTo>
                  <a:pt x="293221" y="15557"/>
                </a:lnTo>
                <a:lnTo>
                  <a:pt x="304974" y="23749"/>
                </a:lnTo>
                <a:lnTo>
                  <a:pt x="328781" y="61777"/>
                </a:lnTo>
                <a:lnTo>
                  <a:pt x="336550" y="116712"/>
                </a:lnTo>
                <a:lnTo>
                  <a:pt x="335688" y="137550"/>
                </a:lnTo>
                <a:lnTo>
                  <a:pt x="322579" y="188468"/>
                </a:lnTo>
                <a:lnTo>
                  <a:pt x="293362" y="220257"/>
                </a:lnTo>
                <a:lnTo>
                  <a:pt x="279907" y="226187"/>
                </a:lnTo>
                <a:lnTo>
                  <a:pt x="282955" y="235838"/>
                </a:lnTo>
                <a:lnTo>
                  <a:pt x="327943" y="208996"/>
                </a:lnTo>
                <a:lnTo>
                  <a:pt x="353282" y="159607"/>
                </a:lnTo>
                <a:lnTo>
                  <a:pt x="358140" y="117983"/>
                </a:lnTo>
                <a:lnTo>
                  <a:pt x="356925" y="96391"/>
                </a:lnTo>
                <a:lnTo>
                  <a:pt x="347210" y="58064"/>
                </a:lnTo>
                <a:lnTo>
                  <a:pt x="314975" y="15176"/>
                </a:lnTo>
                <a:lnTo>
                  <a:pt x="300007" y="6219"/>
                </a:lnTo>
                <a:lnTo>
                  <a:pt x="282955" y="0"/>
                </a:lnTo>
                <a:close/>
              </a:path>
              <a:path w="358140" h="236219">
                <a:moveTo>
                  <a:pt x="75183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3" y="235838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2"/>
                </a:lnTo>
                <a:lnTo>
                  <a:pt x="22344" y="96639"/>
                </a:lnTo>
                <a:lnTo>
                  <a:pt x="35559" y="46989"/>
                </a:lnTo>
                <a:lnTo>
                  <a:pt x="64992" y="15557"/>
                </a:lnTo>
                <a:lnTo>
                  <a:pt x="78612" y="9651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47003" y="2808858"/>
            <a:ext cx="504825" cy="236220"/>
          </a:xfrm>
          <a:custGeom>
            <a:avLst/>
            <a:gdLst/>
            <a:ahLst/>
            <a:cxnLst/>
            <a:rect l="l" t="t" r="r" b="b"/>
            <a:pathLst>
              <a:path w="504825" h="236219">
                <a:moveTo>
                  <a:pt x="429260" y="0"/>
                </a:moveTo>
                <a:lnTo>
                  <a:pt x="425830" y="9651"/>
                </a:lnTo>
                <a:lnTo>
                  <a:pt x="439525" y="15557"/>
                </a:lnTo>
                <a:lnTo>
                  <a:pt x="451278" y="23749"/>
                </a:lnTo>
                <a:lnTo>
                  <a:pt x="475085" y="61777"/>
                </a:lnTo>
                <a:lnTo>
                  <a:pt x="482853" y="116712"/>
                </a:lnTo>
                <a:lnTo>
                  <a:pt x="481992" y="137550"/>
                </a:lnTo>
                <a:lnTo>
                  <a:pt x="468883" y="188467"/>
                </a:lnTo>
                <a:lnTo>
                  <a:pt x="439666" y="220257"/>
                </a:lnTo>
                <a:lnTo>
                  <a:pt x="426212" y="226187"/>
                </a:lnTo>
                <a:lnTo>
                  <a:pt x="429260" y="235838"/>
                </a:lnTo>
                <a:lnTo>
                  <a:pt x="474247" y="208996"/>
                </a:lnTo>
                <a:lnTo>
                  <a:pt x="499586" y="159607"/>
                </a:lnTo>
                <a:lnTo>
                  <a:pt x="504444" y="117982"/>
                </a:lnTo>
                <a:lnTo>
                  <a:pt x="503229" y="96391"/>
                </a:lnTo>
                <a:lnTo>
                  <a:pt x="493514" y="58064"/>
                </a:lnTo>
                <a:lnTo>
                  <a:pt x="461279" y="15176"/>
                </a:lnTo>
                <a:lnTo>
                  <a:pt x="446311" y="6219"/>
                </a:lnTo>
                <a:lnTo>
                  <a:pt x="429260" y="0"/>
                </a:lnTo>
                <a:close/>
              </a:path>
              <a:path w="504825" h="236219">
                <a:moveTo>
                  <a:pt x="75184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4" y="235838"/>
                </a:lnTo>
                <a:lnTo>
                  <a:pt x="78232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2"/>
                </a:lnTo>
                <a:lnTo>
                  <a:pt x="22344" y="96639"/>
                </a:lnTo>
                <a:lnTo>
                  <a:pt x="35560" y="46989"/>
                </a:lnTo>
                <a:lnTo>
                  <a:pt x="64992" y="15557"/>
                </a:lnTo>
                <a:lnTo>
                  <a:pt x="78612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063744" y="2218156"/>
            <a:ext cx="2691765" cy="845819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354965" algn="l"/>
                <a:tab pos="355600" algn="l"/>
                <a:tab pos="2492375" algn="l"/>
              </a:tabLst>
            </a:pPr>
            <a:r>
              <a:rPr dirty="0" sz="2000" spc="-185">
                <a:latin typeface="DejaVu Sans"/>
                <a:cs typeface="DejaVu Sans"/>
              </a:rPr>
              <a:t>𝐹</a:t>
            </a:r>
            <a:r>
              <a:rPr dirty="0" baseline="-15325" sz="2175" spc="-44">
                <a:latin typeface="DejaVu Sans"/>
                <a:cs typeface="DejaVu Sans"/>
              </a:rPr>
              <a:t>𝑑</a:t>
            </a:r>
            <a:r>
              <a:rPr dirty="0" baseline="-15325" sz="2175" spc="-37">
                <a:latin typeface="DejaVu Sans"/>
                <a:cs typeface="DejaVu Sans"/>
              </a:rPr>
              <a:t>𝑟</a:t>
            </a:r>
            <a:r>
              <a:rPr dirty="0" baseline="-15325" sz="2175" spc="172">
                <a:latin typeface="DejaVu Sans"/>
                <a:cs typeface="DejaVu Sans"/>
              </a:rPr>
              <a:t>𝑎</a:t>
            </a:r>
            <a:r>
              <a:rPr dirty="0" baseline="-15325" sz="2175" spc="337">
                <a:latin typeface="DejaVu Sans"/>
                <a:cs typeface="DejaVu Sans"/>
              </a:rPr>
              <a:t>𝑔</a:t>
            </a:r>
            <a:r>
              <a:rPr dirty="0" sz="2000" spc="-150">
                <a:latin typeface="DejaVu Sans"/>
                <a:cs typeface="DejaVu Sans"/>
              </a:rPr>
              <a:t>:</a:t>
            </a:r>
            <a:r>
              <a:rPr dirty="0" sz="2000" spc="-325">
                <a:latin typeface="DejaVu Sans"/>
                <a:cs typeface="DejaVu Sans"/>
              </a:rPr>
              <a:t> </a:t>
            </a:r>
            <a:r>
              <a:rPr dirty="0" sz="2000" spc="-145">
                <a:latin typeface="DejaVu Sans"/>
                <a:cs typeface="DejaVu Sans"/>
              </a:rPr>
              <a:t>𝑑𝑟𝑎𝑔</a:t>
            </a:r>
            <a:r>
              <a:rPr dirty="0" sz="2000" spc="-165">
                <a:latin typeface="DejaVu Sans"/>
                <a:cs typeface="DejaVu Sans"/>
              </a:rPr>
              <a:t> </a:t>
            </a:r>
            <a:r>
              <a:rPr dirty="0" sz="2000" spc="-325">
                <a:latin typeface="DejaVu Sans"/>
                <a:cs typeface="DejaVu Sans"/>
              </a:rPr>
              <a:t>𝑓𝑜𝑟𝑐𝑒</a:t>
            </a:r>
            <a:r>
              <a:rPr dirty="0" sz="2000">
                <a:latin typeface="DejaVu Sans"/>
                <a:cs typeface="DejaVu Sans"/>
              </a:rPr>
              <a:t>	</a:t>
            </a:r>
            <a:r>
              <a:rPr dirty="0" sz="2000" spc="445">
                <a:latin typeface="DejaVu Sans"/>
                <a:cs typeface="DejaVu Sans"/>
              </a:rPr>
              <a:t>𝑁</a:t>
            </a:r>
            <a:endParaRPr sz="20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35">
                <a:latin typeface="DejaVu Sans"/>
                <a:cs typeface="DejaVu Sans"/>
              </a:rPr>
              <a:t>𝐴: </a:t>
            </a:r>
            <a:r>
              <a:rPr dirty="0" sz="2000" spc="-165">
                <a:latin typeface="DejaVu Sans"/>
                <a:cs typeface="DejaVu Sans"/>
              </a:rPr>
              <a:t>𝑎𝑟𝑒𝑎</a:t>
            </a:r>
            <a:r>
              <a:rPr dirty="0" sz="2000" spc="-50">
                <a:latin typeface="DejaVu Sans"/>
                <a:cs typeface="DejaVu Sans"/>
              </a:rPr>
              <a:t> </a:t>
            </a:r>
            <a:r>
              <a:rPr dirty="0" sz="2000" spc="215">
                <a:latin typeface="DejaVu Sans"/>
                <a:cs typeface="DejaVu Sans"/>
              </a:rPr>
              <a:t>𝑚</a:t>
            </a:r>
            <a:r>
              <a:rPr dirty="0" baseline="28735" sz="2175" spc="322">
                <a:latin typeface="DejaVu Sans"/>
                <a:cs typeface="DejaVu Sans"/>
              </a:rPr>
              <a:t>2</a:t>
            </a:r>
            <a:endParaRPr baseline="28735" sz="2175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63744" y="3145663"/>
            <a:ext cx="18891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100">
                <a:latin typeface="DejaVu Sans"/>
                <a:cs typeface="DejaVu Sans"/>
              </a:rPr>
              <a:t>𝜌: </a:t>
            </a:r>
            <a:r>
              <a:rPr dirty="0" sz="2000" spc="-305">
                <a:latin typeface="DejaVu Sans"/>
                <a:cs typeface="DejaVu Sans"/>
              </a:rPr>
              <a:t>𝑎𝑖𝑟</a:t>
            </a:r>
            <a:r>
              <a:rPr dirty="0" sz="2000" spc="-425">
                <a:latin typeface="DejaVu Sans"/>
                <a:cs typeface="DejaVu Sans"/>
              </a:rPr>
              <a:t> </a:t>
            </a:r>
            <a:r>
              <a:rPr dirty="0" sz="2000" spc="-235">
                <a:latin typeface="DejaVu Sans"/>
                <a:cs typeface="DejaVu Sans"/>
              </a:rPr>
              <a:t>𝑑𝑒𝑛𝑠𝑖𝑡𝑦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64812" y="3185795"/>
            <a:ext cx="795020" cy="307340"/>
          </a:xfrm>
          <a:custGeom>
            <a:avLst/>
            <a:gdLst/>
            <a:ahLst/>
            <a:cxnLst/>
            <a:rect l="l" t="t" r="r" b="b"/>
            <a:pathLst>
              <a:path w="795020" h="307339">
                <a:moveTo>
                  <a:pt x="714242" y="0"/>
                </a:moveTo>
                <a:lnTo>
                  <a:pt x="711194" y="10159"/>
                </a:lnTo>
                <a:lnTo>
                  <a:pt x="725316" y="17466"/>
                </a:lnTo>
                <a:lnTo>
                  <a:pt x="737594" y="28130"/>
                </a:lnTo>
                <a:lnTo>
                  <a:pt x="763474" y="79609"/>
                </a:lnTo>
                <a:lnTo>
                  <a:pt x="771197" y="126765"/>
                </a:lnTo>
                <a:lnTo>
                  <a:pt x="772154" y="153796"/>
                </a:lnTo>
                <a:lnTo>
                  <a:pt x="771197" y="180752"/>
                </a:lnTo>
                <a:lnTo>
                  <a:pt x="763474" y="227806"/>
                </a:lnTo>
                <a:lnTo>
                  <a:pt x="748037" y="265211"/>
                </a:lnTo>
                <a:lnTo>
                  <a:pt x="711194" y="297179"/>
                </a:lnTo>
                <a:lnTo>
                  <a:pt x="714242" y="307339"/>
                </a:lnTo>
                <a:lnTo>
                  <a:pt x="748627" y="289083"/>
                </a:lnTo>
                <a:lnTo>
                  <a:pt x="774059" y="254634"/>
                </a:lnTo>
                <a:lnTo>
                  <a:pt x="789775" y="208057"/>
                </a:lnTo>
                <a:lnTo>
                  <a:pt x="795014" y="153669"/>
                </a:lnTo>
                <a:lnTo>
                  <a:pt x="793704" y="125499"/>
                </a:lnTo>
                <a:lnTo>
                  <a:pt x="783226" y="75017"/>
                </a:lnTo>
                <a:lnTo>
                  <a:pt x="762462" y="33468"/>
                </a:lnTo>
                <a:lnTo>
                  <a:pt x="732553" y="7092"/>
                </a:lnTo>
                <a:lnTo>
                  <a:pt x="714242" y="0"/>
                </a:lnTo>
                <a:close/>
              </a:path>
              <a:path w="795020" h="307339">
                <a:moveTo>
                  <a:pt x="80766" y="0"/>
                </a:moveTo>
                <a:lnTo>
                  <a:pt x="46491" y="18256"/>
                </a:lnTo>
                <a:lnTo>
                  <a:pt x="21076" y="52704"/>
                </a:lnTo>
                <a:lnTo>
                  <a:pt x="5248" y="99282"/>
                </a:lnTo>
                <a:lnTo>
                  <a:pt x="0" y="153796"/>
                </a:lnTo>
                <a:lnTo>
                  <a:pt x="1305" y="181840"/>
                </a:lnTo>
                <a:lnTo>
                  <a:pt x="11834" y="232322"/>
                </a:lnTo>
                <a:lnTo>
                  <a:pt x="32670" y="273871"/>
                </a:lnTo>
                <a:lnTo>
                  <a:pt x="62527" y="300247"/>
                </a:lnTo>
                <a:lnTo>
                  <a:pt x="80766" y="307339"/>
                </a:lnTo>
                <a:lnTo>
                  <a:pt x="83941" y="297179"/>
                </a:lnTo>
                <a:lnTo>
                  <a:pt x="69798" y="289873"/>
                </a:lnTo>
                <a:lnTo>
                  <a:pt x="57477" y="279209"/>
                </a:lnTo>
                <a:lnTo>
                  <a:pt x="31587" y="227806"/>
                </a:lnTo>
                <a:lnTo>
                  <a:pt x="23828" y="180752"/>
                </a:lnTo>
                <a:lnTo>
                  <a:pt x="22858" y="153669"/>
                </a:lnTo>
                <a:lnTo>
                  <a:pt x="23828" y="126765"/>
                </a:lnTo>
                <a:lnTo>
                  <a:pt x="31587" y="79609"/>
                </a:lnTo>
                <a:lnTo>
                  <a:pt x="46990" y="42128"/>
                </a:lnTo>
                <a:lnTo>
                  <a:pt x="83941" y="10159"/>
                </a:lnTo>
                <a:lnTo>
                  <a:pt x="80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045197" y="3028314"/>
            <a:ext cx="38227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50" spc="25">
                <a:latin typeface="DejaVu Sans"/>
                <a:cs typeface="DejaVu Sans"/>
              </a:rPr>
              <a:t>𝑘</a:t>
            </a:r>
            <a:r>
              <a:rPr dirty="0" sz="1450" spc="5">
                <a:latin typeface="DejaVu Sans"/>
                <a:cs typeface="DejaVu Sans"/>
              </a:rPr>
              <a:t>𝑔</a:t>
            </a:r>
            <a:r>
              <a:rPr dirty="0" baseline="-25000" sz="3000" spc="-240">
                <a:latin typeface="DejaVu Sans"/>
                <a:cs typeface="DejaVu Sans"/>
              </a:rPr>
              <a:t>ൗ</a:t>
            </a:r>
            <a:endParaRPr baseline="-25000" sz="3000">
              <a:latin typeface="DejaVu Sans"/>
              <a:cs typeface="DejaVu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82002" y="3298062"/>
            <a:ext cx="199390" cy="2489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450" spc="830">
                <a:latin typeface="DejaVu Sans"/>
                <a:cs typeface="DejaVu Sans"/>
              </a:rPr>
              <a:t>𝑚</a:t>
            </a:r>
            <a:endParaRPr sz="1450">
              <a:latin typeface="DejaVu Sans"/>
              <a:cs typeface="DejaVu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58785" y="3275203"/>
            <a:ext cx="116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latin typeface="DejaVu Sans"/>
                <a:cs typeface="DejaVu Sans"/>
              </a:rPr>
              <a:t>3</a:t>
            </a:r>
            <a:endParaRPr sz="1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61303" y="4011295"/>
            <a:ext cx="466725" cy="236220"/>
          </a:xfrm>
          <a:custGeom>
            <a:avLst/>
            <a:gdLst/>
            <a:ahLst/>
            <a:cxnLst/>
            <a:rect l="l" t="t" r="r" b="b"/>
            <a:pathLst>
              <a:path w="466725" h="236220">
                <a:moveTo>
                  <a:pt x="391160" y="0"/>
                </a:moveTo>
                <a:lnTo>
                  <a:pt x="387730" y="9651"/>
                </a:lnTo>
                <a:lnTo>
                  <a:pt x="401425" y="15557"/>
                </a:lnTo>
                <a:lnTo>
                  <a:pt x="413178" y="23749"/>
                </a:lnTo>
                <a:lnTo>
                  <a:pt x="436985" y="61777"/>
                </a:lnTo>
                <a:lnTo>
                  <a:pt x="444753" y="116712"/>
                </a:lnTo>
                <a:lnTo>
                  <a:pt x="443892" y="137550"/>
                </a:lnTo>
                <a:lnTo>
                  <a:pt x="430783" y="188467"/>
                </a:lnTo>
                <a:lnTo>
                  <a:pt x="401566" y="220257"/>
                </a:lnTo>
                <a:lnTo>
                  <a:pt x="388112" y="226186"/>
                </a:lnTo>
                <a:lnTo>
                  <a:pt x="391160" y="235838"/>
                </a:lnTo>
                <a:lnTo>
                  <a:pt x="436147" y="208996"/>
                </a:lnTo>
                <a:lnTo>
                  <a:pt x="461486" y="159607"/>
                </a:lnTo>
                <a:lnTo>
                  <a:pt x="466344" y="117982"/>
                </a:lnTo>
                <a:lnTo>
                  <a:pt x="465129" y="96391"/>
                </a:lnTo>
                <a:lnTo>
                  <a:pt x="455414" y="58064"/>
                </a:lnTo>
                <a:lnTo>
                  <a:pt x="423179" y="15176"/>
                </a:lnTo>
                <a:lnTo>
                  <a:pt x="408211" y="6219"/>
                </a:lnTo>
                <a:lnTo>
                  <a:pt x="391160" y="0"/>
                </a:lnTo>
                <a:close/>
              </a:path>
              <a:path w="466725" h="236220">
                <a:moveTo>
                  <a:pt x="75184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4" y="235838"/>
                </a:lnTo>
                <a:lnTo>
                  <a:pt x="78232" y="226186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2"/>
                </a:lnTo>
                <a:lnTo>
                  <a:pt x="22344" y="96639"/>
                </a:lnTo>
                <a:lnTo>
                  <a:pt x="35560" y="46989"/>
                </a:lnTo>
                <a:lnTo>
                  <a:pt x="64992" y="15557"/>
                </a:lnTo>
                <a:lnTo>
                  <a:pt x="78612" y="9651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73722" y="4794630"/>
            <a:ext cx="384175" cy="236220"/>
          </a:xfrm>
          <a:custGeom>
            <a:avLst/>
            <a:gdLst/>
            <a:ahLst/>
            <a:cxnLst/>
            <a:rect l="l" t="t" r="r" b="b"/>
            <a:pathLst>
              <a:path w="384175" h="236220">
                <a:moveTo>
                  <a:pt x="308863" y="0"/>
                </a:moveTo>
                <a:lnTo>
                  <a:pt x="305434" y="9652"/>
                </a:lnTo>
                <a:lnTo>
                  <a:pt x="319129" y="15557"/>
                </a:lnTo>
                <a:lnTo>
                  <a:pt x="330882" y="23749"/>
                </a:lnTo>
                <a:lnTo>
                  <a:pt x="354689" y="61777"/>
                </a:lnTo>
                <a:lnTo>
                  <a:pt x="362457" y="116713"/>
                </a:lnTo>
                <a:lnTo>
                  <a:pt x="361596" y="137550"/>
                </a:lnTo>
                <a:lnTo>
                  <a:pt x="348487" y="188468"/>
                </a:lnTo>
                <a:lnTo>
                  <a:pt x="319270" y="220257"/>
                </a:lnTo>
                <a:lnTo>
                  <a:pt x="305816" y="226187"/>
                </a:lnTo>
                <a:lnTo>
                  <a:pt x="308863" y="235839"/>
                </a:lnTo>
                <a:lnTo>
                  <a:pt x="353851" y="208996"/>
                </a:lnTo>
                <a:lnTo>
                  <a:pt x="379190" y="159607"/>
                </a:lnTo>
                <a:lnTo>
                  <a:pt x="384048" y="117983"/>
                </a:lnTo>
                <a:lnTo>
                  <a:pt x="382833" y="96391"/>
                </a:lnTo>
                <a:lnTo>
                  <a:pt x="373118" y="58064"/>
                </a:lnTo>
                <a:lnTo>
                  <a:pt x="340883" y="15176"/>
                </a:lnTo>
                <a:lnTo>
                  <a:pt x="325915" y="6219"/>
                </a:lnTo>
                <a:lnTo>
                  <a:pt x="308863" y="0"/>
                </a:lnTo>
                <a:close/>
              </a:path>
              <a:path w="384175" h="236220">
                <a:moveTo>
                  <a:pt x="75183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3" y="235839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3"/>
                </a:lnTo>
                <a:lnTo>
                  <a:pt x="22344" y="96639"/>
                </a:lnTo>
                <a:lnTo>
                  <a:pt x="35559" y="46990"/>
                </a:lnTo>
                <a:lnTo>
                  <a:pt x="64992" y="15557"/>
                </a:lnTo>
                <a:lnTo>
                  <a:pt x="78612" y="9652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181471" y="5175630"/>
            <a:ext cx="288290" cy="236220"/>
          </a:xfrm>
          <a:custGeom>
            <a:avLst/>
            <a:gdLst/>
            <a:ahLst/>
            <a:cxnLst/>
            <a:rect l="l" t="t" r="r" b="b"/>
            <a:pathLst>
              <a:path w="288289" h="236220">
                <a:moveTo>
                  <a:pt x="212851" y="0"/>
                </a:moveTo>
                <a:lnTo>
                  <a:pt x="209423" y="9652"/>
                </a:lnTo>
                <a:lnTo>
                  <a:pt x="223117" y="15557"/>
                </a:lnTo>
                <a:lnTo>
                  <a:pt x="234870" y="23749"/>
                </a:lnTo>
                <a:lnTo>
                  <a:pt x="258677" y="61777"/>
                </a:lnTo>
                <a:lnTo>
                  <a:pt x="266445" y="116713"/>
                </a:lnTo>
                <a:lnTo>
                  <a:pt x="265584" y="137550"/>
                </a:lnTo>
                <a:lnTo>
                  <a:pt x="252475" y="188468"/>
                </a:lnTo>
                <a:lnTo>
                  <a:pt x="223258" y="220257"/>
                </a:lnTo>
                <a:lnTo>
                  <a:pt x="209803" y="226187"/>
                </a:lnTo>
                <a:lnTo>
                  <a:pt x="212851" y="235839"/>
                </a:lnTo>
                <a:lnTo>
                  <a:pt x="257839" y="208996"/>
                </a:lnTo>
                <a:lnTo>
                  <a:pt x="283178" y="159607"/>
                </a:lnTo>
                <a:lnTo>
                  <a:pt x="288036" y="117983"/>
                </a:lnTo>
                <a:lnTo>
                  <a:pt x="286821" y="96391"/>
                </a:lnTo>
                <a:lnTo>
                  <a:pt x="277106" y="58064"/>
                </a:lnTo>
                <a:lnTo>
                  <a:pt x="244871" y="15176"/>
                </a:lnTo>
                <a:lnTo>
                  <a:pt x="229903" y="6219"/>
                </a:lnTo>
                <a:lnTo>
                  <a:pt x="212851" y="0"/>
                </a:lnTo>
                <a:close/>
              </a:path>
              <a:path w="288289" h="236220">
                <a:moveTo>
                  <a:pt x="75183" y="0"/>
                </a:moveTo>
                <a:lnTo>
                  <a:pt x="30214" y="26896"/>
                </a:lnTo>
                <a:lnTo>
                  <a:pt x="4857" y="76406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78"/>
                </a:lnTo>
                <a:lnTo>
                  <a:pt x="75183" y="235839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392" y="173416"/>
                </a:lnTo>
                <a:lnTo>
                  <a:pt x="21462" y="116713"/>
                </a:lnTo>
                <a:lnTo>
                  <a:pt x="22344" y="96639"/>
                </a:lnTo>
                <a:lnTo>
                  <a:pt x="35559" y="46990"/>
                </a:lnTo>
                <a:lnTo>
                  <a:pt x="64992" y="15557"/>
                </a:lnTo>
                <a:lnTo>
                  <a:pt x="78612" y="9652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063744" y="3477916"/>
            <a:ext cx="3425190" cy="195326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25">
                <a:latin typeface="DejaVu Sans"/>
                <a:cs typeface="DejaVu Sans"/>
              </a:rPr>
              <a:t>𝐶</a:t>
            </a:r>
            <a:r>
              <a:rPr dirty="0" baseline="-15325" sz="2175" spc="-37">
                <a:latin typeface="DejaVu Sans"/>
                <a:cs typeface="DejaVu Sans"/>
              </a:rPr>
              <a:t>𝑑</a:t>
            </a:r>
            <a:r>
              <a:rPr dirty="0" sz="2000" spc="-25">
                <a:latin typeface="DejaVu Sans"/>
                <a:cs typeface="DejaVu Sans"/>
              </a:rPr>
              <a:t>: </a:t>
            </a:r>
            <a:r>
              <a:rPr dirty="0" sz="2000" spc="-90">
                <a:latin typeface="DejaVu Sans"/>
                <a:cs typeface="DejaVu Sans"/>
              </a:rPr>
              <a:t>𝑑𝑟𝑎𝑔</a:t>
            </a:r>
            <a:r>
              <a:rPr dirty="0" sz="2000" spc="-475">
                <a:latin typeface="DejaVu Sans"/>
                <a:cs typeface="DejaVu Sans"/>
              </a:rPr>
              <a:t> </a:t>
            </a:r>
            <a:r>
              <a:rPr dirty="0" sz="2000" spc="-265">
                <a:latin typeface="DejaVu Sans"/>
                <a:cs typeface="DejaVu Sans"/>
              </a:rPr>
              <a:t>𝑐𝑜𝑒𝑓𝑓𝑖𝑐𝑖𝑒𝑛𝑡</a:t>
            </a:r>
            <a:endParaRPr sz="20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175">
                <a:latin typeface="DejaVu Sans"/>
                <a:cs typeface="DejaVu Sans"/>
              </a:rPr>
              <a:t>𝑚: </a:t>
            </a:r>
            <a:r>
              <a:rPr dirty="0" sz="2000" spc="-45">
                <a:latin typeface="DejaVu Sans"/>
                <a:cs typeface="DejaVu Sans"/>
              </a:rPr>
              <a:t>𝑚𝑎𝑠𝑠</a:t>
            </a:r>
            <a:r>
              <a:rPr dirty="0" sz="2000" spc="-265">
                <a:latin typeface="DejaVu Sans"/>
                <a:cs typeface="DejaVu Sans"/>
              </a:rPr>
              <a:t> </a:t>
            </a:r>
            <a:r>
              <a:rPr dirty="0" sz="2000" spc="-40">
                <a:latin typeface="DejaVu Sans"/>
                <a:cs typeface="DejaVu Sans"/>
              </a:rPr>
              <a:t>𝑘𝑔</a:t>
            </a:r>
            <a:endParaRPr sz="20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56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45">
                <a:latin typeface="DejaVu Sans"/>
                <a:cs typeface="DejaVu Sans"/>
              </a:rPr>
              <a:t>𝑔: </a:t>
            </a:r>
            <a:r>
              <a:rPr dirty="0" sz="2000" spc="-260">
                <a:latin typeface="DejaVu Sans"/>
                <a:cs typeface="DejaVu Sans"/>
              </a:rPr>
              <a:t>𝑔𝑟𝑎𝑣𝑖𝑡𝑎𝑡𝑖𝑜𝑛𝑎𝑙 </a:t>
            </a:r>
            <a:r>
              <a:rPr dirty="0" sz="2000" spc="-210">
                <a:latin typeface="DejaVu Sans"/>
                <a:cs typeface="DejaVu Sans"/>
              </a:rPr>
              <a:t>𝑎𝑐𝑐.</a:t>
            </a:r>
            <a:r>
              <a:rPr dirty="0" sz="2000" spc="-470">
                <a:latin typeface="DejaVu Sans"/>
                <a:cs typeface="DejaVu Sans"/>
              </a:rPr>
              <a:t> </a:t>
            </a:r>
            <a:r>
              <a:rPr dirty="0" sz="2000" spc="10">
                <a:latin typeface="DejaVu Sans"/>
                <a:cs typeface="DejaVu Sans"/>
              </a:rPr>
              <a:t>(</a:t>
            </a:r>
            <a:r>
              <a:rPr dirty="0" baseline="24904" sz="2175" spc="15">
                <a:latin typeface="DejaVu Sans"/>
                <a:cs typeface="DejaVu Sans"/>
              </a:rPr>
              <a:t>𝑚</a:t>
            </a:r>
            <a:r>
              <a:rPr dirty="0" baseline="-2777" sz="3000" spc="15">
                <a:latin typeface="DejaVu Sans"/>
                <a:cs typeface="DejaVu Sans"/>
              </a:rPr>
              <a:t>Τ</a:t>
            </a:r>
            <a:r>
              <a:rPr dirty="0" baseline="-24904" sz="2175" spc="15">
                <a:latin typeface="DejaVu Sans"/>
                <a:cs typeface="DejaVu Sans"/>
              </a:rPr>
              <a:t>𝑠</a:t>
            </a:r>
            <a:r>
              <a:rPr dirty="0" baseline="-9259" sz="1800" spc="15">
                <a:latin typeface="DejaVu Sans"/>
                <a:cs typeface="DejaVu Sans"/>
              </a:rPr>
              <a:t>2</a:t>
            </a:r>
            <a:r>
              <a:rPr dirty="0" sz="2000" spc="10"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110">
                <a:latin typeface="DejaVu Sans"/>
                <a:cs typeface="DejaVu Sans"/>
              </a:rPr>
              <a:t>𝑥: </a:t>
            </a:r>
            <a:r>
              <a:rPr dirty="0" sz="2000" spc="-240">
                <a:latin typeface="DejaVu Sans"/>
                <a:cs typeface="DejaVu Sans"/>
              </a:rPr>
              <a:t>𝑑𝑖𝑠𝑡𝑎𝑛𝑐𝑒</a:t>
            </a:r>
            <a:r>
              <a:rPr dirty="0" sz="2000" spc="5">
                <a:latin typeface="DejaVu Sans"/>
                <a:cs typeface="DejaVu Sans"/>
              </a:rPr>
              <a:t> </a:t>
            </a:r>
            <a:r>
              <a:rPr dirty="0" sz="2000" spc="475">
                <a:latin typeface="DejaVu Sans"/>
                <a:cs typeface="DejaVu Sans"/>
              </a:rPr>
              <a:t>𝑚</a:t>
            </a:r>
            <a:endParaRPr sz="20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dirty="0" sz="2000" spc="-254">
                <a:latin typeface="DejaVu Sans"/>
                <a:cs typeface="DejaVu Sans"/>
              </a:rPr>
              <a:t>𝑡: </a:t>
            </a:r>
            <a:r>
              <a:rPr dirty="0" sz="2000" spc="-180">
                <a:latin typeface="DejaVu Sans"/>
                <a:cs typeface="DejaVu Sans"/>
              </a:rPr>
              <a:t>𝑡𝑖𝑚𝑒</a:t>
            </a:r>
            <a:r>
              <a:rPr dirty="0" sz="2000" spc="155">
                <a:latin typeface="DejaVu Sans"/>
                <a:cs typeface="DejaVu Sans"/>
              </a:rPr>
              <a:t> </a:t>
            </a:r>
            <a:r>
              <a:rPr dirty="0" sz="2000" spc="-275">
                <a:latin typeface="DejaVu Sans"/>
                <a:cs typeface="DejaVu Sans"/>
              </a:rPr>
              <a:t>𝑠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38" name="object 38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57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Rate</a:t>
            </a:r>
            <a:r>
              <a:rPr dirty="0" spc="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Estimates(cont.)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7340" y="1310132"/>
            <a:ext cx="845439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Heat </a:t>
            </a:r>
            <a:r>
              <a:rPr dirty="0" sz="2400" b="1">
                <a:latin typeface="Arial"/>
                <a:cs typeface="Arial"/>
              </a:rPr>
              <a:t>shield + </a:t>
            </a:r>
            <a:r>
              <a:rPr dirty="0" sz="2400" spc="-5" b="1">
                <a:latin typeface="Arial"/>
                <a:cs typeface="Arial"/>
              </a:rPr>
              <a:t>Probe post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rocket-separation;</a:t>
            </a:r>
            <a:endParaRPr sz="2400">
              <a:latin typeface="Arial"/>
              <a:cs typeface="Arial"/>
            </a:endParaRPr>
          </a:p>
          <a:p>
            <a:pPr algn="just" marL="12700" marR="5080" indent="42164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CAD estimations </a:t>
            </a:r>
            <a:r>
              <a:rPr dirty="0" sz="2400">
                <a:latin typeface="Arial"/>
                <a:cs typeface="Arial"/>
              </a:rPr>
              <a:t>are </a:t>
            </a:r>
            <a:r>
              <a:rPr dirty="0" sz="2400" spc="-5">
                <a:latin typeface="Arial"/>
                <a:cs typeface="Arial"/>
              </a:rPr>
              <a:t>used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find </a:t>
            </a:r>
            <a:r>
              <a:rPr dirty="0" sz="2400" spc="-45">
                <a:latin typeface="DejaVu Sans"/>
                <a:cs typeface="DejaVu Sans"/>
              </a:rPr>
              <a:t>𝐶</a:t>
            </a:r>
            <a:r>
              <a:rPr dirty="0" baseline="-15873" sz="2625" spc="-67">
                <a:latin typeface="DejaVu Sans"/>
                <a:cs typeface="DejaVu Sans"/>
              </a:rPr>
              <a:t>𝑑 </a:t>
            </a:r>
            <a:r>
              <a:rPr dirty="0" sz="2400" spc="-275">
                <a:latin typeface="DejaVu Sans"/>
                <a:cs typeface="DejaVu Sans"/>
              </a:rPr>
              <a:t>. </a:t>
            </a:r>
            <a:r>
              <a:rPr dirty="0" sz="2400" spc="-5">
                <a:latin typeface="Arial"/>
                <a:cs typeface="Arial"/>
              </a:rPr>
              <a:t>Formulas (2) </a:t>
            </a:r>
            <a:r>
              <a:rPr dirty="0" sz="2400" spc="-10">
                <a:latin typeface="Arial"/>
                <a:cs typeface="Arial"/>
              </a:rPr>
              <a:t>and </a:t>
            </a:r>
            <a:r>
              <a:rPr dirty="0" sz="2400" spc="-5">
                <a:latin typeface="Arial"/>
                <a:cs typeface="Arial"/>
              </a:rPr>
              <a:t>(3)  </a:t>
            </a:r>
            <a:r>
              <a:rPr dirty="0" sz="2400">
                <a:latin typeface="Arial"/>
                <a:cs typeface="Arial"/>
              </a:rPr>
              <a:t>are </a:t>
            </a:r>
            <a:r>
              <a:rPr dirty="0" sz="2400" spc="-5">
                <a:latin typeface="Arial"/>
                <a:cs typeface="Arial"/>
              </a:rPr>
              <a:t>used </a:t>
            </a:r>
            <a:r>
              <a:rPr dirty="0" sz="2400">
                <a:latin typeface="Arial"/>
                <a:cs typeface="Arial"/>
              </a:rPr>
              <a:t>to find approximate </a:t>
            </a:r>
            <a:r>
              <a:rPr dirty="0" sz="2400" spc="-5">
                <a:latin typeface="Arial"/>
                <a:cs typeface="Arial"/>
              </a:rPr>
              <a:t>descent velocities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CAD  </a:t>
            </a:r>
            <a:r>
              <a:rPr dirty="0" sz="2400">
                <a:latin typeface="Arial"/>
                <a:cs typeface="Arial"/>
              </a:rPr>
              <a:t>simulations. </a:t>
            </a:r>
            <a:r>
              <a:rPr dirty="0" sz="2400" spc="-5">
                <a:latin typeface="Arial"/>
                <a:cs typeface="Arial"/>
              </a:rPr>
              <a:t>Air density assumption was </a:t>
            </a:r>
            <a:r>
              <a:rPr dirty="0" sz="2400">
                <a:latin typeface="Arial"/>
                <a:cs typeface="Arial"/>
              </a:rPr>
              <a:t>made for </a:t>
            </a:r>
            <a:r>
              <a:rPr dirty="0" sz="2400" spc="-5">
                <a:latin typeface="Arial"/>
                <a:cs typeface="Arial"/>
              </a:rPr>
              <a:t>Stephenville  in June.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03580" y="3541217"/>
            <a:ext cx="15487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DejaVu Sans"/>
                <a:cs typeface="DejaVu Sans"/>
              </a:rPr>
              <a:t>𝜌: </a:t>
            </a:r>
            <a:r>
              <a:rPr dirty="0" sz="2400" spc="-215">
                <a:latin typeface="DejaVu Sans"/>
                <a:cs typeface="DejaVu Sans"/>
              </a:rPr>
              <a:t>1.175  </a:t>
            </a:r>
            <a:r>
              <a:rPr dirty="0" baseline="34920" sz="2625" spc="-367">
                <a:latin typeface="DejaVu Sans"/>
                <a:cs typeface="DejaVu Sans"/>
              </a:rPr>
              <a:t>𝑘𝑔</a:t>
            </a:r>
            <a:r>
              <a:rPr dirty="0" baseline="1157" sz="3600" spc="-367">
                <a:latin typeface="DejaVu Sans"/>
                <a:cs typeface="DejaVu Sans"/>
              </a:rPr>
              <a:t>ൗ</a:t>
            </a:r>
            <a:endParaRPr baseline="1157" sz="36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01926" y="3724097"/>
            <a:ext cx="234315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980">
                <a:latin typeface="DejaVu Sans"/>
                <a:cs typeface="DejaVu Sans"/>
              </a:rPr>
              <a:t>𝑚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8742" y="3724097"/>
            <a:ext cx="133350" cy="293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50" spc="-340">
                <a:latin typeface="DejaVu Sans"/>
                <a:cs typeface="DejaVu Sans"/>
              </a:rPr>
              <a:t>𝑠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3761" y="3524716"/>
            <a:ext cx="4658360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6875" algn="l"/>
                <a:tab pos="2894965" algn="l"/>
              </a:tabLst>
            </a:pPr>
            <a:r>
              <a:rPr dirty="0" baseline="-9578" sz="2175" spc="-97">
                <a:latin typeface="DejaVu Sans"/>
                <a:cs typeface="DejaVu Sans"/>
              </a:rPr>
              <a:t>3</a:t>
            </a:r>
            <a:r>
              <a:rPr dirty="0" baseline="-9578" sz="2175" spc="15">
                <a:latin typeface="DejaVu Sans"/>
                <a:cs typeface="DejaVu Sans"/>
              </a:rPr>
              <a:t> </a:t>
            </a:r>
            <a:r>
              <a:rPr dirty="0" sz="2400" spc="-275">
                <a:latin typeface="DejaVu Sans"/>
                <a:cs typeface="DejaVu Sans"/>
              </a:rPr>
              <a:t>,	</a:t>
            </a:r>
            <a:r>
              <a:rPr dirty="0" sz="2400" spc="-45">
                <a:latin typeface="DejaVu Sans"/>
                <a:cs typeface="DejaVu Sans"/>
              </a:rPr>
              <a:t>𝐶</a:t>
            </a:r>
            <a:r>
              <a:rPr dirty="0" baseline="-15873" sz="2625" spc="-67">
                <a:latin typeface="DejaVu Sans"/>
                <a:cs typeface="DejaVu Sans"/>
              </a:rPr>
              <a:t>𝑑</a:t>
            </a:r>
            <a:r>
              <a:rPr dirty="0" baseline="-15873" sz="2625" spc="-577">
                <a:latin typeface="DejaVu Sans"/>
                <a:cs typeface="DejaVu Sans"/>
              </a:rPr>
              <a:t> </a:t>
            </a:r>
            <a:r>
              <a:rPr dirty="0" sz="2400" spc="-180">
                <a:latin typeface="DejaVu Sans"/>
                <a:cs typeface="DejaVu Sans"/>
              </a:rPr>
              <a:t>:</a:t>
            </a:r>
            <a:r>
              <a:rPr dirty="0" sz="2400" spc="-365">
                <a:latin typeface="DejaVu Sans"/>
                <a:cs typeface="DejaVu Sans"/>
              </a:rPr>
              <a:t> </a:t>
            </a:r>
            <a:r>
              <a:rPr dirty="0" sz="2400" spc="-240">
                <a:latin typeface="DejaVu Sans"/>
                <a:cs typeface="DejaVu Sans"/>
              </a:rPr>
              <a:t>0.5, </a:t>
            </a:r>
            <a:r>
              <a:rPr dirty="0" sz="2400" spc="-235">
                <a:latin typeface="DejaVu Sans"/>
                <a:cs typeface="DejaVu Sans"/>
              </a:rPr>
              <a:t> </a:t>
            </a:r>
            <a:r>
              <a:rPr dirty="0" sz="2500" spc="-270">
                <a:latin typeface="DejaVu Sans"/>
                <a:cs typeface="DejaVu Sans"/>
              </a:rPr>
              <a:t>m:498gr</a:t>
            </a:r>
            <a:r>
              <a:rPr dirty="0" sz="2400" spc="-270">
                <a:latin typeface="DejaVu Sans"/>
                <a:cs typeface="DejaVu Sans"/>
              </a:rPr>
              <a:t>,	</a:t>
            </a:r>
            <a:r>
              <a:rPr dirty="0" sz="2400" spc="25">
                <a:latin typeface="DejaVu Sans"/>
                <a:cs typeface="DejaVu Sans"/>
              </a:rPr>
              <a:t>𝑔 </a:t>
            </a:r>
            <a:r>
              <a:rPr dirty="0" sz="2400" spc="105">
                <a:latin typeface="DejaVu Sans"/>
                <a:cs typeface="DejaVu Sans"/>
              </a:rPr>
              <a:t>∶ </a:t>
            </a:r>
            <a:r>
              <a:rPr dirty="0" sz="2400" spc="-220">
                <a:latin typeface="DejaVu Sans"/>
                <a:cs typeface="DejaVu Sans"/>
              </a:rPr>
              <a:t>9.81 </a:t>
            </a:r>
            <a:r>
              <a:rPr dirty="0" baseline="23809" sz="2625" spc="209">
                <a:latin typeface="DejaVu Sans"/>
                <a:cs typeface="DejaVu Sans"/>
              </a:rPr>
              <a:t>𝑚</a:t>
            </a:r>
            <a:r>
              <a:rPr dirty="0" baseline="-3472" sz="3600" spc="209">
                <a:latin typeface="DejaVu Sans"/>
                <a:cs typeface="DejaVu Sans"/>
              </a:rPr>
              <a:t>Τ</a:t>
            </a:r>
            <a:r>
              <a:rPr dirty="0" baseline="-3472" sz="3600" spc="-742">
                <a:latin typeface="DejaVu Sans"/>
                <a:cs typeface="DejaVu Sans"/>
              </a:rPr>
              <a:t> </a:t>
            </a:r>
            <a:r>
              <a:rPr dirty="0" baseline="-9578" sz="2175" spc="-97">
                <a:latin typeface="DejaVu Sans"/>
                <a:cs typeface="DejaVu Sans"/>
              </a:rPr>
              <a:t>2 </a:t>
            </a:r>
            <a:r>
              <a:rPr dirty="0" sz="2400" spc="-275">
                <a:latin typeface="DejaVu Sans"/>
                <a:cs typeface="DejaVu Sans"/>
              </a:rPr>
              <a:t>,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65669" y="3541217"/>
            <a:ext cx="10922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DejaVu Sans"/>
                <a:cs typeface="DejaVu Sans"/>
              </a:rPr>
              <a:t>𝑅:</a:t>
            </a:r>
            <a:r>
              <a:rPr dirty="0" sz="2400" spc="-425">
                <a:latin typeface="DejaVu Sans"/>
                <a:cs typeface="DejaVu Sans"/>
              </a:rPr>
              <a:t> </a:t>
            </a:r>
            <a:r>
              <a:rPr dirty="0" sz="2400" spc="-45">
                <a:latin typeface="DejaVu Sans"/>
                <a:cs typeface="DejaVu Sans"/>
              </a:rPr>
              <a:t>12𝑐𝑚</a:t>
            </a:r>
            <a:endParaRPr sz="2400">
              <a:latin typeface="DejaVu Sans"/>
              <a:cs typeface="DejaVu San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485900" y="4667250"/>
          <a:ext cx="6096000" cy="7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Estimated Descent</a:t>
                      </a:r>
                      <a:r>
                        <a:rPr dirty="0" sz="20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R="66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spc="-180">
                          <a:latin typeface="DejaVu Sans"/>
                          <a:cs typeface="DejaVu Sans"/>
                        </a:rPr>
                        <a:t>38.3</a:t>
                      </a:r>
                      <a:r>
                        <a:rPr dirty="0" sz="2000" spc="-30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baseline="18055" sz="3000" spc="-112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1388" sz="3000" spc="-112">
                          <a:latin typeface="DejaVu Sans"/>
                          <a:cs typeface="DejaVu Sans"/>
                        </a:rPr>
                        <a:t>Τ</a:t>
                      </a:r>
                      <a:r>
                        <a:rPr dirty="0" baseline="-12500" sz="3000" spc="-112">
                          <a:latin typeface="DejaVu Sans"/>
                          <a:cs typeface="DejaVu Sans"/>
                        </a:rPr>
                        <a:t>𝑠</a:t>
                      </a:r>
                      <a:endParaRPr baseline="-12500" sz="3000">
                        <a:latin typeface="DejaVu Sans"/>
                        <a:cs typeface="DejaVu Sans"/>
                      </a:endParaRPr>
                    </a:p>
                  </a:txBody>
                  <a:tcPr marL="0" marR="0" marB="0" marT="39370"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79194" y="291795"/>
            <a:ext cx="44157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Descent Rate</a:t>
            </a:r>
            <a:r>
              <a:rPr dirty="0" sz="2400" spc="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Estimates(cont.)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7340" y="3807079"/>
            <a:ext cx="4715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Heat </a:t>
            </a:r>
            <a:r>
              <a:rPr dirty="0" sz="2400" b="1">
                <a:latin typeface="Arial"/>
                <a:cs typeface="Arial"/>
              </a:rPr>
              <a:t>shield </a:t>
            </a:r>
            <a:r>
              <a:rPr dirty="0" sz="2400" spc="-5" b="1">
                <a:latin typeface="Arial"/>
                <a:cs typeface="Arial"/>
              </a:rPr>
              <a:t>after </a:t>
            </a:r>
            <a:r>
              <a:rPr dirty="0" sz="2400" b="1">
                <a:latin typeface="Arial"/>
                <a:cs typeface="Arial"/>
              </a:rPr>
              <a:t>being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released;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55395" y="4209415"/>
            <a:ext cx="1548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DejaVu Sans"/>
                <a:cs typeface="DejaVu Sans"/>
              </a:rPr>
              <a:t>𝜌: </a:t>
            </a:r>
            <a:r>
              <a:rPr dirty="0" sz="2400" spc="-220">
                <a:latin typeface="DejaVu Sans"/>
                <a:cs typeface="DejaVu Sans"/>
              </a:rPr>
              <a:t>1.175  </a:t>
            </a:r>
            <a:r>
              <a:rPr dirty="0" baseline="34920" sz="2625" spc="-367">
                <a:latin typeface="DejaVu Sans"/>
                <a:cs typeface="DejaVu Sans"/>
              </a:rPr>
              <a:t>𝑘𝑔</a:t>
            </a:r>
            <a:r>
              <a:rPr dirty="0" baseline="1157" sz="3600" spc="-367">
                <a:latin typeface="DejaVu Sans"/>
                <a:cs typeface="DejaVu Sans"/>
              </a:rPr>
              <a:t>ൗ</a:t>
            </a:r>
            <a:endParaRPr baseline="1157" sz="36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53742" y="4392295"/>
            <a:ext cx="23367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75">
                <a:latin typeface="DejaVu Sans"/>
                <a:cs typeface="DejaVu Sans"/>
              </a:rPr>
              <a:t>𝑚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65577" y="4192930"/>
            <a:ext cx="2542540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6875" algn="l"/>
                <a:tab pos="1517015" algn="l"/>
              </a:tabLst>
            </a:pPr>
            <a:r>
              <a:rPr dirty="0" baseline="-9578" sz="2175" spc="-104">
                <a:latin typeface="DejaVu Sans"/>
                <a:cs typeface="DejaVu Sans"/>
              </a:rPr>
              <a:t>3</a:t>
            </a:r>
            <a:r>
              <a:rPr dirty="0" baseline="-9578" sz="2175" spc="15">
                <a:latin typeface="DejaVu Sans"/>
                <a:cs typeface="DejaVu Sans"/>
              </a:rPr>
              <a:t> </a:t>
            </a:r>
            <a:r>
              <a:rPr dirty="0" sz="2400" spc="-275">
                <a:latin typeface="DejaVu Sans"/>
                <a:cs typeface="DejaVu Sans"/>
              </a:rPr>
              <a:t>,	</a:t>
            </a:r>
            <a:r>
              <a:rPr dirty="0" sz="2400" spc="-45">
                <a:latin typeface="DejaVu Sans"/>
                <a:cs typeface="DejaVu Sans"/>
              </a:rPr>
              <a:t>𝐶</a:t>
            </a:r>
            <a:r>
              <a:rPr dirty="0" baseline="-15873" sz="2625" spc="-67">
                <a:latin typeface="DejaVu Sans"/>
                <a:cs typeface="DejaVu Sans"/>
              </a:rPr>
              <a:t>𝑑</a:t>
            </a:r>
            <a:r>
              <a:rPr dirty="0" baseline="-15873" sz="2625" spc="-577">
                <a:latin typeface="DejaVu Sans"/>
                <a:cs typeface="DejaVu Sans"/>
              </a:rPr>
              <a:t> </a:t>
            </a:r>
            <a:r>
              <a:rPr dirty="0" sz="2400" spc="-180">
                <a:latin typeface="DejaVu Sans"/>
                <a:cs typeface="DejaVu Sans"/>
              </a:rPr>
              <a:t>:</a:t>
            </a:r>
            <a:r>
              <a:rPr dirty="0" sz="2400" spc="-360">
                <a:latin typeface="DejaVu Sans"/>
                <a:cs typeface="DejaVu Sans"/>
              </a:rPr>
              <a:t> </a:t>
            </a:r>
            <a:r>
              <a:rPr dirty="0" sz="2400" spc="-240">
                <a:latin typeface="DejaVu Sans"/>
                <a:cs typeface="DejaVu Sans"/>
              </a:rPr>
              <a:t>0.6,	</a:t>
            </a:r>
            <a:r>
              <a:rPr dirty="0" sz="2500" spc="-275">
                <a:latin typeface="DejaVu Sans"/>
                <a:cs typeface="DejaVu Sans"/>
              </a:rPr>
              <a:t>m:85gr</a:t>
            </a:r>
            <a:r>
              <a:rPr dirty="0" sz="2400" spc="-275">
                <a:latin typeface="DejaVu Sans"/>
                <a:cs typeface="DejaVu Sans"/>
              </a:rPr>
              <a:t>,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8450" y="4392295"/>
            <a:ext cx="1333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40">
                <a:latin typeface="DejaVu Sans"/>
                <a:cs typeface="DejaVu Sans"/>
              </a:rPr>
              <a:t>𝑠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989" y="4209415"/>
            <a:ext cx="17754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latin typeface="DejaVu Sans"/>
                <a:cs typeface="DejaVu Sans"/>
              </a:rPr>
              <a:t>𝑔 </a:t>
            </a:r>
            <a:r>
              <a:rPr dirty="0" sz="2400" spc="105">
                <a:latin typeface="DejaVu Sans"/>
                <a:cs typeface="DejaVu Sans"/>
              </a:rPr>
              <a:t>∶ </a:t>
            </a:r>
            <a:r>
              <a:rPr dirty="0" sz="2400" spc="-220">
                <a:latin typeface="DejaVu Sans"/>
                <a:cs typeface="DejaVu Sans"/>
              </a:rPr>
              <a:t>9.81 </a:t>
            </a:r>
            <a:r>
              <a:rPr dirty="0" baseline="23809" sz="2625" spc="217">
                <a:latin typeface="DejaVu Sans"/>
                <a:cs typeface="DejaVu Sans"/>
              </a:rPr>
              <a:t>𝑚</a:t>
            </a:r>
            <a:r>
              <a:rPr dirty="0" baseline="-3472" sz="3600" spc="217">
                <a:latin typeface="DejaVu Sans"/>
                <a:cs typeface="DejaVu Sans"/>
              </a:rPr>
              <a:t>Τ</a:t>
            </a:r>
            <a:r>
              <a:rPr dirty="0" baseline="-3472" sz="3600" spc="-757">
                <a:latin typeface="DejaVu Sans"/>
                <a:cs typeface="DejaVu Sans"/>
              </a:rPr>
              <a:t> </a:t>
            </a:r>
            <a:r>
              <a:rPr dirty="0" baseline="-9578" sz="2175" spc="-104">
                <a:latin typeface="DejaVu Sans"/>
                <a:cs typeface="DejaVu Sans"/>
              </a:rPr>
              <a:t>2 </a:t>
            </a:r>
            <a:r>
              <a:rPr dirty="0" sz="2400" spc="-275">
                <a:latin typeface="DejaVu Sans"/>
                <a:cs typeface="DejaVu Sans"/>
              </a:rPr>
              <a:t>,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15378" y="4209415"/>
            <a:ext cx="10934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latin typeface="DejaVu Sans"/>
                <a:cs typeface="DejaVu Sans"/>
              </a:rPr>
              <a:t>𝑅:</a:t>
            </a:r>
            <a:r>
              <a:rPr dirty="0" sz="2400" spc="-425">
                <a:latin typeface="DejaVu Sans"/>
                <a:cs typeface="DejaVu Sans"/>
              </a:rPr>
              <a:t> </a:t>
            </a:r>
            <a:r>
              <a:rPr dirty="0" sz="2400" spc="-45">
                <a:latin typeface="DejaVu Sans"/>
                <a:cs typeface="DejaVu Sans"/>
              </a:rPr>
              <a:t>18𝑐𝑚</a:t>
            </a:r>
            <a:endParaRPr sz="2400">
              <a:latin typeface="DejaVu Sans"/>
              <a:cs typeface="DejaVu San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616583" y="2548127"/>
          <a:ext cx="6096000" cy="798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956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Estimated Descent</a:t>
                      </a:r>
                      <a:r>
                        <a:rPr dirty="0" sz="20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R="666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spc="-180">
                          <a:latin typeface="DejaVu Sans"/>
                          <a:cs typeface="DejaVu Sans"/>
                        </a:rPr>
                        <a:t>23.3</a:t>
                      </a:r>
                      <a:r>
                        <a:rPr dirty="0" sz="2000" spc="-30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baseline="18055" sz="3000" spc="-112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1388" sz="3000" spc="-112">
                          <a:latin typeface="DejaVu Sans"/>
                          <a:cs typeface="DejaVu Sans"/>
                        </a:rPr>
                        <a:t>Τ</a:t>
                      </a:r>
                      <a:r>
                        <a:rPr dirty="0" baseline="-12500" sz="3000" spc="-112">
                          <a:latin typeface="DejaVu Sans"/>
                          <a:cs typeface="DejaVu Sans"/>
                        </a:rPr>
                        <a:t>𝑠</a:t>
                      </a:r>
                      <a:endParaRPr baseline="-12500" sz="3000">
                        <a:latin typeface="DejaVu Sans"/>
                        <a:cs typeface="DejaVu Sans"/>
                      </a:endParaRPr>
                    </a:p>
                  </a:txBody>
                  <a:tcPr marL="0" marR="0" marB="0" marT="38735"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438099" y="1288160"/>
            <a:ext cx="4828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Probe </a:t>
            </a:r>
            <a:r>
              <a:rPr dirty="0" sz="2400" b="1">
                <a:latin typeface="Arial"/>
                <a:cs typeface="Arial"/>
              </a:rPr>
              <a:t>after </a:t>
            </a:r>
            <a:r>
              <a:rPr dirty="0" sz="2400" spc="-5" b="1">
                <a:latin typeface="Arial"/>
                <a:cs typeface="Arial"/>
              </a:rPr>
              <a:t>heat </a:t>
            </a:r>
            <a:r>
              <a:rPr dirty="0" sz="2400" b="1">
                <a:latin typeface="Arial"/>
                <a:cs typeface="Arial"/>
              </a:rPr>
              <a:t>shield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deployed;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0811" y="1690191"/>
            <a:ext cx="15487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DejaVu Sans"/>
                <a:cs typeface="DejaVu Sans"/>
              </a:rPr>
              <a:t>𝜌: </a:t>
            </a:r>
            <a:r>
              <a:rPr dirty="0" sz="2400" spc="-215">
                <a:latin typeface="DejaVu Sans"/>
                <a:cs typeface="DejaVu Sans"/>
              </a:rPr>
              <a:t>1.175  </a:t>
            </a:r>
            <a:r>
              <a:rPr dirty="0" baseline="34920" sz="2625" spc="-367">
                <a:latin typeface="DejaVu Sans"/>
                <a:cs typeface="DejaVu Sans"/>
              </a:rPr>
              <a:t>𝑘𝑔</a:t>
            </a:r>
            <a:r>
              <a:rPr dirty="0" baseline="1157" sz="3600" spc="-367">
                <a:latin typeface="DejaVu Sans"/>
                <a:cs typeface="DejaVu Sans"/>
              </a:rPr>
              <a:t>ൗ</a:t>
            </a:r>
            <a:endParaRPr baseline="1157" sz="360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99207" y="1873757"/>
            <a:ext cx="23367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75">
                <a:latin typeface="DejaVu Sans"/>
                <a:cs typeface="DejaVu Sans"/>
              </a:rPr>
              <a:t>𝑚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6240" algn="l"/>
                <a:tab pos="1517015" algn="l"/>
              </a:tabLst>
            </a:pPr>
            <a:r>
              <a:rPr dirty="0" baseline="-9578" sz="2175" spc="-104"/>
              <a:t>3</a:t>
            </a:r>
            <a:r>
              <a:rPr dirty="0" baseline="-9578" sz="2175" spc="15"/>
              <a:t> </a:t>
            </a:r>
            <a:r>
              <a:rPr dirty="0" sz="2400" spc="-275"/>
              <a:t>,	</a:t>
            </a:r>
            <a:r>
              <a:rPr dirty="0" sz="2400" spc="-45"/>
              <a:t>𝐶</a:t>
            </a:r>
            <a:r>
              <a:rPr dirty="0" baseline="-15873" sz="2625" spc="-67"/>
              <a:t>𝑑</a:t>
            </a:r>
            <a:r>
              <a:rPr dirty="0" baseline="-15873" sz="2625" spc="-577"/>
              <a:t> </a:t>
            </a:r>
            <a:r>
              <a:rPr dirty="0" sz="2400" spc="-180"/>
              <a:t>:</a:t>
            </a:r>
            <a:r>
              <a:rPr dirty="0" sz="2400" spc="-360"/>
              <a:t> </a:t>
            </a:r>
            <a:r>
              <a:rPr dirty="0" sz="2400" spc="-240"/>
              <a:t>0.6,	</a:t>
            </a:r>
            <a:r>
              <a:rPr dirty="0" sz="2500" spc="-275"/>
              <a:t>m:498gr</a:t>
            </a:r>
            <a:r>
              <a:rPr dirty="0" sz="2400" spc="-275"/>
              <a:t>,</a:t>
            </a:r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6864222" y="1873757"/>
            <a:ext cx="1333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40">
                <a:latin typeface="DejaVu Sans"/>
                <a:cs typeface="DejaVu Sans"/>
              </a:rPr>
              <a:t>𝑠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60619" y="1690191"/>
            <a:ext cx="177736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5">
                <a:latin typeface="DejaVu Sans"/>
                <a:cs typeface="DejaVu Sans"/>
              </a:rPr>
              <a:t>𝑔 </a:t>
            </a:r>
            <a:r>
              <a:rPr dirty="0" sz="2400" spc="105">
                <a:latin typeface="DejaVu Sans"/>
                <a:cs typeface="DejaVu Sans"/>
              </a:rPr>
              <a:t>∶ </a:t>
            </a:r>
            <a:r>
              <a:rPr dirty="0" sz="2400" spc="-220">
                <a:latin typeface="DejaVu Sans"/>
                <a:cs typeface="DejaVu Sans"/>
              </a:rPr>
              <a:t>9.81 </a:t>
            </a:r>
            <a:r>
              <a:rPr dirty="0" baseline="23809" sz="2625" spc="209">
                <a:latin typeface="DejaVu Sans"/>
                <a:cs typeface="DejaVu Sans"/>
              </a:rPr>
              <a:t>𝑚</a:t>
            </a:r>
            <a:r>
              <a:rPr dirty="0" baseline="-3472" sz="3600" spc="209">
                <a:latin typeface="DejaVu Sans"/>
                <a:cs typeface="DejaVu Sans"/>
              </a:rPr>
              <a:t>Τ</a:t>
            </a:r>
            <a:r>
              <a:rPr dirty="0" baseline="-3472" sz="3600" spc="-719">
                <a:latin typeface="DejaVu Sans"/>
                <a:cs typeface="DejaVu Sans"/>
              </a:rPr>
              <a:t> </a:t>
            </a:r>
            <a:r>
              <a:rPr dirty="0" baseline="-9578" sz="2175" spc="-104">
                <a:latin typeface="DejaVu Sans"/>
                <a:cs typeface="DejaVu Sans"/>
              </a:rPr>
              <a:t>2 </a:t>
            </a:r>
            <a:r>
              <a:rPr dirty="0" sz="2400" spc="-275">
                <a:latin typeface="DejaVu Sans"/>
                <a:cs typeface="DejaVu Sans"/>
              </a:rPr>
              <a:t>,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29881" y="1690191"/>
            <a:ext cx="10934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DejaVu Sans"/>
                <a:cs typeface="DejaVu Sans"/>
              </a:rPr>
              <a:t>𝑅:</a:t>
            </a:r>
            <a:r>
              <a:rPr dirty="0" sz="2400" spc="-434">
                <a:latin typeface="DejaVu Sans"/>
                <a:cs typeface="DejaVu Sans"/>
              </a:rPr>
              <a:t> </a:t>
            </a:r>
            <a:r>
              <a:rPr dirty="0" sz="2400" spc="-45">
                <a:latin typeface="DejaVu Sans"/>
                <a:cs typeface="DejaVu Sans"/>
              </a:rPr>
              <a:t>18𝑐𝑚</a:t>
            </a:r>
            <a:endParaRPr sz="2400">
              <a:latin typeface="DejaVu Sans"/>
              <a:cs typeface="DejaVu Sans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616583" y="4993766"/>
          <a:ext cx="6096000" cy="799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9560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Estimated Descent</a:t>
                      </a:r>
                      <a:r>
                        <a:rPr dirty="0" sz="20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Rate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algn="ctr" marR="666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2000" spc="-180">
                          <a:latin typeface="DejaVu Sans"/>
                          <a:cs typeface="DejaVu Sans"/>
                        </a:rPr>
                        <a:t>10.6</a:t>
                      </a:r>
                      <a:r>
                        <a:rPr dirty="0" sz="2000" spc="-300">
                          <a:latin typeface="DejaVu Sans"/>
                          <a:cs typeface="DejaVu Sans"/>
                        </a:rPr>
                        <a:t> </a:t>
                      </a:r>
                      <a:r>
                        <a:rPr dirty="0" baseline="18055" sz="3000" spc="-112">
                          <a:latin typeface="DejaVu Sans"/>
                          <a:cs typeface="DejaVu Sans"/>
                        </a:rPr>
                        <a:t>𝑚</a:t>
                      </a:r>
                      <a:r>
                        <a:rPr dirty="0" baseline="1388" sz="3000" spc="-112">
                          <a:latin typeface="DejaVu Sans"/>
                          <a:cs typeface="DejaVu Sans"/>
                        </a:rPr>
                        <a:t>Τ</a:t>
                      </a:r>
                      <a:r>
                        <a:rPr dirty="0" baseline="-12500" sz="3000" spc="-112">
                          <a:latin typeface="DejaVu Sans"/>
                          <a:cs typeface="DejaVu Sans"/>
                        </a:rPr>
                        <a:t>𝑠</a:t>
                      </a:r>
                      <a:endParaRPr baseline="-12500" sz="3000">
                        <a:latin typeface="DejaVu Sans"/>
                        <a:cs typeface="DejaVu Sans"/>
                      </a:endParaRPr>
                    </a:p>
                  </a:txBody>
                  <a:tcPr marL="0" marR="0" marB="0" marT="40005"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57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Rate</a:t>
            </a:r>
            <a:r>
              <a:rPr dirty="0" spc="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Estimates(cont.)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pc="-5"/>
              <a:t>Probe following separation from </a:t>
            </a:r>
            <a:r>
              <a:rPr dirty="0"/>
              <a:t>the </a:t>
            </a:r>
            <a:r>
              <a:rPr dirty="0" spc="-5"/>
              <a:t>Heat</a:t>
            </a:r>
            <a:r>
              <a:rPr dirty="0" spc="-25"/>
              <a:t> </a:t>
            </a:r>
            <a:r>
              <a:rPr dirty="0"/>
              <a:t>shield;</a:t>
            </a:r>
          </a:p>
          <a:p>
            <a:pPr algn="just" marL="157480" marR="5080" indent="913765">
              <a:lnSpc>
                <a:spcPct val="100000"/>
              </a:lnSpc>
              <a:spcBef>
                <a:spcPts val="320"/>
              </a:spcBef>
            </a:pPr>
            <a:r>
              <a:rPr dirty="0" b="0">
                <a:latin typeface="Arial"/>
                <a:cs typeface="Arial"/>
              </a:rPr>
              <a:t>By </a:t>
            </a:r>
            <a:r>
              <a:rPr dirty="0" spc="-5" b="0">
                <a:latin typeface="Arial"/>
                <a:cs typeface="Arial"/>
              </a:rPr>
              <a:t>using formula </a:t>
            </a:r>
            <a:r>
              <a:rPr dirty="0" b="0">
                <a:latin typeface="Arial"/>
                <a:cs typeface="Arial"/>
              </a:rPr>
              <a:t>(1), </a:t>
            </a:r>
            <a:r>
              <a:rPr dirty="0" spc="-5" b="0">
                <a:latin typeface="Arial"/>
                <a:cs typeface="Arial"/>
              </a:rPr>
              <a:t>we can easily calculate descent  rate of probe with parachute. %4 swaying hole </a:t>
            </a:r>
            <a:r>
              <a:rPr dirty="0" b="0">
                <a:latin typeface="Arial"/>
                <a:cs typeface="Arial"/>
              </a:rPr>
              <a:t>for </a:t>
            </a:r>
            <a:r>
              <a:rPr dirty="0" spc="-5" b="0">
                <a:latin typeface="Arial"/>
                <a:cs typeface="Arial"/>
              </a:rPr>
              <a:t>parachute  included.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59688" y="2666746"/>
            <a:ext cx="15487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latin typeface="DejaVu Sans"/>
                <a:cs typeface="DejaVu Sans"/>
              </a:rPr>
              <a:t>𝜌: </a:t>
            </a:r>
            <a:r>
              <a:rPr dirty="0" sz="2400" spc="-220">
                <a:latin typeface="DejaVu Sans"/>
                <a:cs typeface="DejaVu Sans"/>
              </a:rPr>
              <a:t>1.175  </a:t>
            </a:r>
            <a:r>
              <a:rPr dirty="0" baseline="34920" sz="2625" spc="-367">
                <a:latin typeface="DejaVu Sans"/>
                <a:cs typeface="DejaVu Sans"/>
              </a:rPr>
              <a:t>𝑘𝑔</a:t>
            </a:r>
            <a:r>
              <a:rPr dirty="0" baseline="1157" sz="3600" spc="-367">
                <a:latin typeface="DejaVu Sans"/>
                <a:cs typeface="DejaVu Sans"/>
              </a:rPr>
              <a:t>ൗ</a:t>
            </a:r>
            <a:endParaRPr baseline="1157" sz="36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58110" y="2849625"/>
            <a:ext cx="233679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975">
                <a:latin typeface="DejaVu Sans"/>
                <a:cs typeface="DejaVu Sans"/>
              </a:rPr>
              <a:t>𝑚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9242" y="2849625"/>
            <a:ext cx="133350" cy="292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340">
                <a:latin typeface="DejaVu Sans"/>
                <a:cs typeface="DejaVu Sans"/>
              </a:rPr>
              <a:t>𝑠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9947" y="2650261"/>
            <a:ext cx="4892675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96240" algn="l"/>
                <a:tab pos="1684655" algn="l"/>
                <a:tab pos="3129280" algn="l"/>
              </a:tabLst>
            </a:pPr>
            <a:r>
              <a:rPr dirty="0" baseline="-9578" sz="2175" spc="-104">
                <a:latin typeface="DejaVu Sans"/>
                <a:cs typeface="DejaVu Sans"/>
              </a:rPr>
              <a:t>3</a:t>
            </a:r>
            <a:r>
              <a:rPr dirty="0" baseline="-9578" sz="2175" spc="15">
                <a:latin typeface="DejaVu Sans"/>
                <a:cs typeface="DejaVu Sans"/>
              </a:rPr>
              <a:t> </a:t>
            </a:r>
            <a:r>
              <a:rPr dirty="0" sz="2400" spc="-275">
                <a:latin typeface="DejaVu Sans"/>
                <a:cs typeface="DejaVu Sans"/>
              </a:rPr>
              <a:t>,	</a:t>
            </a:r>
            <a:r>
              <a:rPr dirty="0" sz="2400" spc="-45">
                <a:latin typeface="DejaVu Sans"/>
                <a:cs typeface="DejaVu Sans"/>
              </a:rPr>
              <a:t>𝐶</a:t>
            </a:r>
            <a:r>
              <a:rPr dirty="0" baseline="-15873" sz="2625" spc="-67">
                <a:latin typeface="DejaVu Sans"/>
                <a:cs typeface="DejaVu Sans"/>
              </a:rPr>
              <a:t>𝑑</a:t>
            </a:r>
            <a:r>
              <a:rPr dirty="0" baseline="-15873" sz="2625" spc="-577">
                <a:latin typeface="DejaVu Sans"/>
                <a:cs typeface="DejaVu Sans"/>
              </a:rPr>
              <a:t> </a:t>
            </a:r>
            <a:r>
              <a:rPr dirty="0" sz="2400" spc="-180">
                <a:latin typeface="DejaVu Sans"/>
                <a:cs typeface="DejaVu Sans"/>
              </a:rPr>
              <a:t>:</a:t>
            </a:r>
            <a:r>
              <a:rPr dirty="0" sz="2400" spc="-360">
                <a:latin typeface="DejaVu Sans"/>
                <a:cs typeface="DejaVu Sans"/>
              </a:rPr>
              <a:t> </a:t>
            </a:r>
            <a:r>
              <a:rPr dirty="0" sz="2400" spc="-235">
                <a:latin typeface="DejaVu Sans"/>
                <a:cs typeface="DejaVu Sans"/>
              </a:rPr>
              <a:t>0.75,	</a:t>
            </a:r>
            <a:r>
              <a:rPr dirty="0" sz="2500" spc="-270">
                <a:latin typeface="DejaVu Sans"/>
                <a:cs typeface="DejaVu Sans"/>
              </a:rPr>
              <a:t>m:413gr</a:t>
            </a:r>
            <a:r>
              <a:rPr dirty="0" sz="2400" spc="-270">
                <a:latin typeface="DejaVu Sans"/>
                <a:cs typeface="DejaVu Sans"/>
              </a:rPr>
              <a:t>,	</a:t>
            </a:r>
            <a:r>
              <a:rPr dirty="0" sz="2400" spc="25">
                <a:latin typeface="DejaVu Sans"/>
                <a:cs typeface="DejaVu Sans"/>
              </a:rPr>
              <a:t>𝑔 </a:t>
            </a:r>
            <a:r>
              <a:rPr dirty="0" sz="2400" spc="105">
                <a:latin typeface="DejaVu Sans"/>
                <a:cs typeface="DejaVu Sans"/>
              </a:rPr>
              <a:t>∶ </a:t>
            </a:r>
            <a:r>
              <a:rPr dirty="0" sz="2400" spc="-220">
                <a:latin typeface="DejaVu Sans"/>
                <a:cs typeface="DejaVu Sans"/>
              </a:rPr>
              <a:t>9.81 </a:t>
            </a:r>
            <a:r>
              <a:rPr dirty="0" baseline="23809" sz="2625" spc="209">
                <a:latin typeface="DejaVu Sans"/>
                <a:cs typeface="DejaVu Sans"/>
              </a:rPr>
              <a:t>𝑚</a:t>
            </a:r>
            <a:r>
              <a:rPr dirty="0" baseline="-3472" sz="3600" spc="209">
                <a:latin typeface="DejaVu Sans"/>
                <a:cs typeface="DejaVu Sans"/>
              </a:rPr>
              <a:t>Τ</a:t>
            </a:r>
            <a:r>
              <a:rPr dirty="0" baseline="-3472" sz="3600" spc="-750">
                <a:latin typeface="DejaVu Sans"/>
                <a:cs typeface="DejaVu Sans"/>
              </a:rPr>
              <a:t> </a:t>
            </a:r>
            <a:r>
              <a:rPr dirty="0" baseline="-9578" sz="2175" spc="-104">
                <a:latin typeface="DejaVu Sans"/>
                <a:cs typeface="DejaVu Sans"/>
              </a:rPr>
              <a:t>2 </a:t>
            </a:r>
            <a:r>
              <a:rPr dirty="0" sz="2400" spc="-275">
                <a:latin typeface="DejaVu Sans"/>
                <a:cs typeface="DejaVu Sans"/>
              </a:rPr>
              <a:t>,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6169" y="2666746"/>
            <a:ext cx="1090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DejaVu Sans"/>
                <a:cs typeface="DejaVu Sans"/>
              </a:rPr>
              <a:t>𝑅:</a:t>
            </a:r>
            <a:r>
              <a:rPr dirty="0" sz="2400" spc="-415">
                <a:latin typeface="DejaVu Sans"/>
                <a:cs typeface="DejaVu Sans"/>
              </a:rPr>
              <a:t> </a:t>
            </a:r>
            <a:r>
              <a:rPr dirty="0" sz="2400" spc="-50">
                <a:latin typeface="DejaVu Sans"/>
                <a:cs typeface="DejaVu Sans"/>
              </a:rPr>
              <a:t>18𝑐𝑚</a:t>
            </a:r>
            <a:endParaRPr sz="2400">
              <a:latin typeface="DejaVu Sans"/>
              <a:cs typeface="DejaVu Sans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78333" y="3510026"/>
          <a:ext cx="8474075" cy="2299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6790"/>
                <a:gridCol w="3657600"/>
              </a:tblGrid>
              <a:tr h="45720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Diameter(corner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2400" spc="-5" b="1">
                          <a:latin typeface="Arial"/>
                          <a:cs typeface="Arial"/>
                        </a:rPr>
                        <a:t>corner)</a:t>
                      </a:r>
                      <a:r>
                        <a:rPr dirty="0" sz="2400" spc="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 b="1">
                          <a:latin typeface="Arial"/>
                          <a:cs typeface="Arial"/>
                        </a:rPr>
                        <a:t>(cm)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Descent Rate</a:t>
                      </a:r>
                      <a:r>
                        <a:rPr dirty="0" sz="2400" spc="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(m/s)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60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6.66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400" spc="-5" b="1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dirty="0" sz="2400" b="1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4.99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49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2400" spc="-10">
                          <a:latin typeface="Arial"/>
                          <a:cs typeface="Arial"/>
                        </a:rPr>
                        <a:t>100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dirty="0" sz="2400" spc="-5">
                          <a:latin typeface="Arial"/>
                          <a:cs typeface="Arial"/>
                        </a:rPr>
                        <a:t>4.00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155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579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Descent Rate</a:t>
            </a:r>
            <a:r>
              <a:rPr dirty="0" spc="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Estimates(cont.)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29</a:t>
            </a:fld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61734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Mustafa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Eryılmaz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78333" y="1422780"/>
          <a:ext cx="8474075" cy="3153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0595"/>
                <a:gridCol w="2423795"/>
              </a:tblGrid>
              <a:tr h="70104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Diameter(corner to corner)</a:t>
                      </a:r>
                      <a:r>
                        <a:rPr dirty="0" sz="20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(cm)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911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0" marR="391795" indent="-5016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 b="1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2000" spc="-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 b="1">
                          <a:latin typeface="Arial"/>
                          <a:cs typeface="Arial"/>
                        </a:rPr>
                        <a:t>Rate  (m/s)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Heat shield + Probe post</a:t>
                      </a:r>
                      <a:r>
                        <a:rPr dirty="0" sz="20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rocket-separation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38.3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2000" spc="-5">
                          <a:latin typeface="Arial"/>
                          <a:cs typeface="Arial"/>
                        </a:rPr>
                        <a:t>after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heat shield</a:t>
                      </a:r>
                      <a:r>
                        <a:rPr dirty="0" sz="20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deployed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23.3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2000" spc="-5">
                          <a:latin typeface="Arial"/>
                          <a:cs typeface="Arial"/>
                        </a:rPr>
                        <a:t>after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being</a:t>
                      </a:r>
                      <a:r>
                        <a:rPr dirty="0" sz="20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released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10.6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Probe following separation from the Heat</a:t>
                      </a:r>
                      <a:r>
                        <a:rPr dirty="0" sz="20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shield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4.99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56082" y="4960061"/>
            <a:ext cx="830389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4222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We can clearly see </a:t>
            </a:r>
            <a:r>
              <a:rPr dirty="0" sz="2400" spc="-5">
                <a:latin typeface="Arial"/>
                <a:cs typeface="Arial"/>
              </a:rPr>
              <a:t>that, heat shield </a:t>
            </a:r>
            <a:r>
              <a:rPr dirty="0" sz="2400">
                <a:latin typeface="Arial"/>
                <a:cs typeface="Arial"/>
              </a:rPr>
              <a:t>deployment </a:t>
            </a:r>
            <a:r>
              <a:rPr dirty="0" sz="2400" spc="-5">
                <a:latin typeface="Arial"/>
                <a:cs typeface="Arial"/>
              </a:rPr>
              <a:t>causes  slow down on probe speed. After releasing heat </a:t>
            </a:r>
            <a:r>
              <a:rPr dirty="0" sz="2400">
                <a:latin typeface="Arial"/>
                <a:cs typeface="Arial"/>
              </a:rPr>
              <a:t>shield </a:t>
            </a:r>
            <a:r>
              <a:rPr dirty="0" sz="2400" spc="-10">
                <a:latin typeface="Arial"/>
                <a:cs typeface="Arial"/>
              </a:rPr>
              <a:t>and  </a:t>
            </a:r>
            <a:r>
              <a:rPr dirty="0" sz="2400" spc="-5">
                <a:latin typeface="Arial"/>
                <a:cs typeface="Arial"/>
              </a:rPr>
              <a:t>deployment of parachute, descent </a:t>
            </a:r>
            <a:r>
              <a:rPr dirty="0" sz="2400">
                <a:latin typeface="Arial"/>
                <a:cs typeface="Arial"/>
              </a:rPr>
              <a:t>rate </a:t>
            </a:r>
            <a:r>
              <a:rPr dirty="0" sz="2400" spc="-5">
                <a:latin typeface="Arial"/>
                <a:cs typeface="Arial"/>
              </a:rPr>
              <a:t>reduces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5m/s.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5119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A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c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ron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y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99856" y="6504047"/>
            <a:ext cx="12192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47701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38582" y="1209421"/>
          <a:ext cx="8673465" cy="4890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/>
                <a:gridCol w="2895599"/>
                <a:gridCol w="1143000"/>
                <a:gridCol w="3581400"/>
              </a:tblGrid>
              <a:tr h="435609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15" b="1">
                          <a:latin typeface="Arial"/>
                          <a:cs typeface="Arial"/>
                        </a:rPr>
                        <a:t>Acronym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Meaning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15" b="1">
                          <a:latin typeface="Arial"/>
                          <a:cs typeface="Arial"/>
                        </a:rPr>
                        <a:t>Acronym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Meaning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CDH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Communication 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Handling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PCB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Printed Circuit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Board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Descent Control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Global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Positioning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Electrical Power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ADC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Analog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Digital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Converter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19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Flight Software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Integrated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Circuit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Control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ISM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Band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Industrial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Scientific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Medical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Band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Mechanical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CRC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Cyclic Redundancy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Check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Sensor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Commercial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off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shelf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GUI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25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Graphical User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Interface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2555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35609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25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Operating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2555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EEPROM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95655" marR="145415" indent="-6311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Electronically Erasable Programmable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Read-Only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Memory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38100">
                      <a:solidFill>
                        <a:srgbClr val="252573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252573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2961" y="2597276"/>
            <a:ext cx="595820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Mechanical Subsystem</a:t>
            </a:r>
            <a:r>
              <a:rPr dirty="0" sz="320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5733" y="4369689"/>
            <a:ext cx="27336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Ahmet Vehbi</a:t>
            </a:r>
            <a:r>
              <a:rPr dirty="0" sz="2400" spc="-8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Genç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202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Mechanical 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Subsystem</a:t>
            </a:r>
            <a:r>
              <a:rPr dirty="0" spc="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11679" y="999391"/>
            <a:ext cx="6485890" cy="502475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</a:t>
            </a:r>
            <a:r>
              <a:rPr dirty="0" u="heavy" sz="20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Frame</a:t>
            </a:r>
            <a:endParaRPr sz="2000">
              <a:latin typeface="Arial"/>
              <a:cs typeface="Arial"/>
            </a:endParaRPr>
          </a:p>
          <a:p>
            <a:pPr algn="just" marL="12700" marR="5715" indent="554355">
              <a:lnSpc>
                <a:spcPct val="101099"/>
              </a:lnSpc>
              <a:spcBef>
                <a:spcPts val="175"/>
              </a:spcBef>
            </a:pPr>
            <a:r>
              <a:rPr dirty="0" sz="1800" spc="-5">
                <a:latin typeface="Arial"/>
                <a:cs typeface="Arial"/>
              </a:rPr>
              <a:t>Includes </a:t>
            </a:r>
            <a:r>
              <a:rPr dirty="0" sz="1800">
                <a:latin typeface="Arial"/>
                <a:cs typeface="Arial"/>
              </a:rPr>
              <a:t>PLA </a:t>
            </a:r>
            <a:r>
              <a:rPr dirty="0" sz="1800" spc="-5">
                <a:latin typeface="Arial"/>
                <a:cs typeface="Arial"/>
              </a:rPr>
              <a:t>components, carbon </a:t>
            </a:r>
            <a:r>
              <a:rPr dirty="0" sz="1800">
                <a:latin typeface="Arial"/>
                <a:cs typeface="Arial"/>
              </a:rPr>
              <a:t>fiber </a:t>
            </a:r>
            <a:r>
              <a:rPr dirty="0" sz="1800" spc="-5">
                <a:latin typeface="Arial"/>
                <a:cs typeface="Arial"/>
              </a:rPr>
              <a:t>rods, plastic  coatings. This configuration makes </a:t>
            </a:r>
            <a:r>
              <a:rPr dirty="0" sz="1800">
                <a:latin typeface="Arial"/>
                <a:cs typeface="Arial"/>
              </a:rPr>
              <a:t>the probe </a:t>
            </a:r>
            <a:r>
              <a:rPr dirty="0" sz="1800" spc="-5">
                <a:latin typeface="Arial"/>
                <a:cs typeface="Arial"/>
              </a:rPr>
              <a:t>lightweight </a:t>
            </a:r>
            <a:r>
              <a:rPr dirty="0" sz="1800">
                <a:latin typeface="Arial"/>
                <a:cs typeface="Arial"/>
              </a:rPr>
              <a:t>and  </a:t>
            </a:r>
            <a:r>
              <a:rPr dirty="0" sz="1800" spc="-10">
                <a:latin typeface="Arial"/>
                <a:cs typeface="Arial"/>
              </a:rPr>
              <a:t>durable.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Parachute</a:t>
            </a:r>
            <a:r>
              <a:rPr dirty="0" u="heavy" sz="2000" spc="-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algn="just" marL="12700" marR="6985" indent="554355">
              <a:lnSpc>
                <a:spcPct val="102200"/>
              </a:lnSpc>
              <a:spcBef>
                <a:spcPts val="155"/>
              </a:spcBef>
            </a:pPr>
            <a:r>
              <a:rPr dirty="0" sz="1800" spc="-5">
                <a:latin typeface="Arial"/>
                <a:cs typeface="Arial"/>
              </a:rPr>
              <a:t>Includes parachute, parachute cover, </a:t>
            </a:r>
            <a:r>
              <a:rPr dirty="0" sz="1800">
                <a:latin typeface="Arial"/>
                <a:cs typeface="Arial"/>
              </a:rPr>
              <a:t>servo, </a:t>
            </a:r>
            <a:r>
              <a:rPr dirty="0" sz="1800" spc="-5">
                <a:latin typeface="Arial"/>
                <a:cs typeface="Arial"/>
              </a:rPr>
              <a:t>servo </a:t>
            </a:r>
            <a:r>
              <a:rPr dirty="0" sz="1800">
                <a:latin typeface="Arial"/>
                <a:cs typeface="Arial"/>
              </a:rPr>
              <a:t>cover,  </a:t>
            </a:r>
            <a:r>
              <a:rPr dirty="0" sz="1800" spc="-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deployment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system.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Electronics</a:t>
            </a:r>
            <a:endParaRPr sz="20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200"/>
              </a:spcBef>
            </a:pPr>
            <a:r>
              <a:rPr dirty="0" sz="1800" spc="-5">
                <a:latin typeface="Arial"/>
                <a:cs typeface="Arial"/>
              </a:rPr>
              <a:t>Electronics </a:t>
            </a:r>
            <a:r>
              <a:rPr dirty="0" sz="1800" spc="-15">
                <a:latin typeface="Arial"/>
                <a:cs typeface="Arial"/>
              </a:rPr>
              <a:t>will </a:t>
            </a:r>
            <a:r>
              <a:rPr dirty="0" sz="1800" spc="-5">
                <a:latin typeface="Arial"/>
                <a:cs typeface="Arial"/>
              </a:rPr>
              <a:t>be mounted using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stand-off.</a:t>
            </a:r>
            <a:endParaRPr sz="1800">
              <a:latin typeface="Arial"/>
              <a:cs typeface="Arial"/>
            </a:endParaRPr>
          </a:p>
          <a:p>
            <a:pPr marL="567055" marR="41910">
              <a:lnSpc>
                <a:spcPct val="100000"/>
              </a:lnSpc>
              <a:spcBef>
                <a:spcPts val="50"/>
              </a:spcBef>
            </a:pPr>
            <a:r>
              <a:rPr dirty="0" sz="1800">
                <a:latin typeface="Arial"/>
                <a:cs typeface="Arial"/>
              </a:rPr>
              <a:t>Battery </a:t>
            </a:r>
            <a:r>
              <a:rPr dirty="0" sz="1800" spc="-15">
                <a:latin typeface="Arial"/>
                <a:cs typeface="Arial"/>
              </a:rPr>
              <a:t>will </a:t>
            </a:r>
            <a:r>
              <a:rPr dirty="0" sz="1800" spc="-5">
                <a:latin typeface="Arial"/>
                <a:cs typeface="Arial"/>
              </a:rPr>
              <a:t>secured using velcro and double sided band.  Electronics are protecting by electronic protection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surface.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390"/>
              </a:lnSpc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Egg Protection</a:t>
            </a:r>
            <a:r>
              <a:rPr dirty="0" u="heavy" sz="20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marL="567055">
              <a:lnSpc>
                <a:spcPct val="100000"/>
              </a:lnSpc>
              <a:spcBef>
                <a:spcPts val="200"/>
              </a:spcBef>
            </a:pPr>
            <a:r>
              <a:rPr dirty="0" sz="1800" spc="-5">
                <a:latin typeface="Arial"/>
                <a:cs typeface="Arial"/>
              </a:rPr>
              <a:t>Includes egg shells, sponges, dampers and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clamps.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Heat Shield</a:t>
            </a:r>
            <a:r>
              <a:rPr dirty="0" u="heavy" sz="20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System</a:t>
            </a:r>
            <a:endParaRPr sz="2000">
              <a:latin typeface="Arial"/>
              <a:cs typeface="Arial"/>
            </a:endParaRPr>
          </a:p>
          <a:p>
            <a:pPr algn="just" marL="12700" marR="5080" indent="554355">
              <a:lnSpc>
                <a:spcPct val="101099"/>
              </a:lnSpc>
              <a:spcBef>
                <a:spcPts val="175"/>
              </a:spcBef>
            </a:pPr>
            <a:r>
              <a:rPr dirty="0" sz="1800" spc="-5">
                <a:latin typeface="Arial"/>
                <a:cs typeface="Arial"/>
              </a:rPr>
              <a:t>Includes 8 opening flaps, opening </a:t>
            </a:r>
            <a:r>
              <a:rPr dirty="0" sz="1800">
                <a:latin typeface="Arial"/>
                <a:cs typeface="Arial"/>
              </a:rPr>
              <a:t>and releasing servo  </a:t>
            </a:r>
            <a:r>
              <a:rPr dirty="0" sz="1800" spc="-5">
                <a:latin typeface="Arial"/>
                <a:cs typeface="Arial"/>
              </a:rPr>
              <a:t>mechanism.Orange colored </a:t>
            </a:r>
            <a:r>
              <a:rPr dirty="0" sz="1800">
                <a:latin typeface="Arial"/>
                <a:cs typeface="Arial"/>
              </a:rPr>
              <a:t>PLA </a:t>
            </a:r>
            <a:r>
              <a:rPr dirty="0" sz="1800" spc="-5">
                <a:latin typeface="Arial"/>
                <a:cs typeface="Arial"/>
              </a:rPr>
              <a:t>is used. Nylon strings are </a:t>
            </a:r>
            <a:r>
              <a:rPr dirty="0" sz="1800">
                <a:latin typeface="Arial"/>
                <a:cs typeface="Arial"/>
              </a:rPr>
              <a:t>part  </a:t>
            </a:r>
            <a:r>
              <a:rPr dirty="0" sz="1800" spc="-5">
                <a:latin typeface="Arial"/>
                <a:cs typeface="Arial"/>
              </a:rPr>
              <a:t>of mechanism. </a:t>
            </a:r>
            <a:r>
              <a:rPr dirty="0" sz="1800" spc="-10">
                <a:latin typeface="Arial"/>
                <a:cs typeface="Arial"/>
              </a:rPr>
              <a:t>Nylon </a:t>
            </a:r>
            <a:r>
              <a:rPr dirty="0" sz="1800" spc="-5">
                <a:latin typeface="Arial"/>
                <a:cs typeface="Arial"/>
              </a:rPr>
              <a:t>fabric is used </a:t>
            </a:r>
            <a:r>
              <a:rPr dirty="0" sz="1800">
                <a:latin typeface="Arial"/>
                <a:cs typeface="Arial"/>
              </a:rPr>
              <a:t>to </a:t>
            </a:r>
            <a:r>
              <a:rPr dirty="0" sz="1800" spc="-5">
                <a:latin typeface="Arial"/>
                <a:cs typeface="Arial"/>
              </a:rPr>
              <a:t>ensure not any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openings.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4695" y="1205483"/>
            <a:ext cx="2324100" cy="392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9768" y="4480559"/>
            <a:ext cx="1871472" cy="1476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51027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Mechanical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Sub-System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08902" y="1077086"/>
          <a:ext cx="8736965" cy="4996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70"/>
                <a:gridCol w="4514215"/>
                <a:gridCol w="1414780"/>
                <a:gridCol w="869315"/>
                <a:gridCol w="299084"/>
                <a:gridCol w="335915"/>
                <a:gridCol w="302895"/>
                <a:gridCol w="299084"/>
              </a:tblGrid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996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49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Total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CanSat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(probe)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500 grams +/- 10  grams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Limits mass</a:t>
                      </a:r>
                      <a:r>
                        <a:rPr dirty="0" sz="105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budget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005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5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aero-braking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shield shall be used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to protect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probe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while in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rocket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only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when deployed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from the rocket.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envelope/shield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whole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sides of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when in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 stowed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configuration in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rocket.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rear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end of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probe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can be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 protect the</a:t>
                      </a:r>
                      <a:r>
                        <a:rPr dirty="0" sz="105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probe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1581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while in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rocket.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SR-2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1303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not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have any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openings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 marR="3352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pe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on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1303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5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 a  cylindrical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envelope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125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mm diameter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x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310 mm length.  Tolerances are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included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facilitate container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deployment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rocket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fairing.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29590" marR="173990" indent="-33718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Compatibility</a:t>
                      </a:r>
                      <a:r>
                        <a:rPr dirty="0" sz="10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with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rocket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62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shall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hold a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large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hen's egg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protect it from  damage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launch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until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landing.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 marR="33528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pe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on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 marR="11303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5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shall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accommodate a large hen’s egg with 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ranging from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54 grams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68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grams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diameter of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up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 50mm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length up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70mm.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54330" marR="33528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pe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on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7556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aero-braking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 shall not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have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any sharp edges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cause it 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get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stuck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rocket payload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section which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made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cardboard.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 marR="138430" indent="838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Prevention from  getting stuck in</a:t>
                      </a:r>
                      <a:r>
                        <a:rPr dirty="0" sz="105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marL="25527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rocket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1303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51027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Mechanical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Sub-System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Requirements(cont.)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08902" y="1098550"/>
          <a:ext cx="8843010" cy="518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8030"/>
                <a:gridCol w="4142104"/>
                <a:gridCol w="1957704"/>
                <a:gridCol w="714375"/>
                <a:gridCol w="327659"/>
                <a:gridCol w="335915"/>
                <a:gridCol w="300354"/>
                <a:gridCol w="300354"/>
              </a:tblGrid>
              <a:tr h="2940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64262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9400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57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20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</a:t>
                      </a:r>
                      <a:r>
                        <a:rPr dirty="0" sz="12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2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</a:t>
                      </a:r>
                      <a:r>
                        <a:rPr dirty="0" sz="12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</a:t>
                      </a:r>
                      <a:r>
                        <a:rPr dirty="0" sz="1200" spc="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200" spc="2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2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florescent</a:t>
                      </a:r>
                      <a:r>
                        <a:rPr dirty="0" sz="1200" spc="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color;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pink or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orange.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Ease of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retrieval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after</a:t>
                      </a:r>
                      <a:r>
                        <a:rPr dirty="0" sz="105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landing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SR-3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239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rocket airframe shall not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restrain any  deployable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parts of the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CanSat.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Compatibility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0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rocket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90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rocket airframe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used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as part</a:t>
                      </a:r>
                      <a:r>
                        <a:rPr dirty="0" sz="1200" spc="1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 the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CanSat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operations.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requirement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493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CanSat,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heat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attached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deploy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rocket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payload</a:t>
                      </a:r>
                      <a:r>
                        <a:rPr dirty="0" sz="12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section.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requirement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SR-4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87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19748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descent control device attachment components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(aero-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braking heat shield and parachute)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survive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Gs of  shock.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050" spc="5">
                          <a:latin typeface="Arial"/>
                          <a:cs typeface="Arial"/>
                        </a:rPr>
                        <a:t>Damage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556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descent control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devices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(aero-braking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 parachute)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survive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Gs of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shock.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Damage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556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components shall 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enclosed and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shielded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environment 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exception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sensors.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Safe of all</a:t>
                      </a:r>
                      <a:r>
                        <a:rPr dirty="0" sz="105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electronics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90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structures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 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built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survive 15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200" spc="2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launch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acceleration.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Damage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9400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structures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built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survive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Gs of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shock.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dirty="0" sz="1050" spc="5">
                          <a:latin typeface="Arial"/>
                          <a:cs typeface="Arial"/>
                        </a:rPr>
                        <a:t>Damage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41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3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3510279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Mechanical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Sub-System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  <a:r>
              <a:rPr dirty="0" spc="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2250" y="972311"/>
          <a:ext cx="8686165" cy="5345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8030"/>
                <a:gridCol w="4142104"/>
                <a:gridCol w="1800225"/>
                <a:gridCol w="713740"/>
                <a:gridCol w="327025"/>
                <a:gridCol w="334645"/>
                <a:gridCol w="299084"/>
                <a:gridCol w="299084"/>
              </a:tblGrid>
              <a:tr h="2870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6261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53975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7556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electronics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 be hard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mounted using proper mounts  such as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standoffs,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screws, or high performance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adhesives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74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Safe of all</a:t>
                      </a:r>
                      <a:r>
                        <a:rPr dirty="0" sz="105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electronics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762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mechanisms shall be capable of maintaining their  configuration 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states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under all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forces.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Damage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Mechanisms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use pyrotechnics or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chemicals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requirement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155" marR="749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Mechanisms that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use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heat (e.g., nichrome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wire)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not 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exposed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to the outside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environment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reduce potential  risk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setting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vegetation on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fire.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Safety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Both</a:t>
                      </a:r>
                      <a:r>
                        <a:rPr dirty="0" sz="12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2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shield</a:t>
                      </a:r>
                      <a:r>
                        <a:rPr dirty="0" sz="12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2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</a:t>
                      </a:r>
                      <a:r>
                        <a:rPr dirty="0" sz="12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2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labeled</a:t>
                      </a:r>
                      <a:r>
                        <a:rPr dirty="0" sz="12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2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team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contact information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email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address.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CanSat loss</a:t>
                      </a:r>
                      <a:r>
                        <a:rPr dirty="0" sz="10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prevention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No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lasers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allowed.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05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requirement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 an easily accessible power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switch.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Safety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7493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include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power indicator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such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as an LED  or sound generating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device.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207645" marR="187325" indent="635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 be informed about  power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without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opening  probe or using</a:t>
                      </a:r>
                      <a:r>
                        <a:rPr dirty="0" sz="105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software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An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audio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It may</a:t>
                      </a:r>
                      <a:r>
                        <a:rPr dirty="0" sz="1200" spc="2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powered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after landing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 operate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continuously.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 find probe easily</a:t>
                      </a:r>
                      <a:r>
                        <a:rPr dirty="0" sz="105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after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landing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54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49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MS-26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155" marR="762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An easily accessible battery compartment must 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be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included allowing batteries to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installed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removed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200" spc="2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less than a minute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not require a total disassembly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the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CanSat.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36220" marR="122555" indent="-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 replace battery</a:t>
                      </a:r>
                      <a:r>
                        <a:rPr dirty="0" sz="105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quickly  at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competition</a:t>
                      </a:r>
                      <a:r>
                        <a:rPr dirty="0" sz="105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field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15617" y="108915"/>
            <a:ext cx="455041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Probe Mechanical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Layout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Components 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8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060450"/>
          <a:ext cx="8723630" cy="5301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35"/>
                <a:gridCol w="2219325"/>
                <a:gridCol w="1931669"/>
                <a:gridCol w="1725929"/>
                <a:gridCol w="1544320"/>
              </a:tblGrid>
              <a:tr h="31432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Issues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Material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Chosen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560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Shells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835" indent="19050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It must be resistant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  impacts received.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mass limit  should not be exceeded. It  should not be flexible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prevent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load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from  moving. It should survive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30Gs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69875" marR="382905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PLA,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Composite,  Balsa, plactic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coat,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carbon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fiber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69875" marR="312420" indent="-172085">
                        <a:lnSpc>
                          <a:spcPct val="100000"/>
                        </a:lnSpc>
                        <a:spcBef>
                          <a:spcPts val="93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PLA,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plasic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coat,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carbon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fiber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0510" indent="-1720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55372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 detailed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produ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cti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1054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Thanks 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3D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printer,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you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can  test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more.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299085" marR="27940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rach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Release  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76835" indent="19050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be 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withstand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applied acceleration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30Gs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drop,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parachute release mechanism  must be able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operate during  acceleration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30Gs.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 mass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must be</a:t>
                      </a:r>
                      <a:r>
                        <a:rPr dirty="0" sz="1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low.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952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Balsa,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PLA,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Aluminum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0510" marR="553720" indent="-1720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 detailed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produ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cti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1054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Thanks 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3D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printer,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you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test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more.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115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88620" marR="279400" indent="-901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rach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Springs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just" marL="97790" marR="76200" indent="19050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It must be strong enough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3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launch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parachute box during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acceleration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30Gs applied  during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fall.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9875" marR="453390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Steel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alloy,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Nickel  alloy,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Plastic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Plastic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 to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find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20955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contact  surface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wider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115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Parachute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88290">
                        <a:lnSpc>
                          <a:spcPct val="100000"/>
                        </a:lnSpc>
                        <a:tabLst>
                          <a:tab pos="496570" algn="l"/>
                          <a:tab pos="1039494" algn="l"/>
                          <a:tab pos="1473835" algn="l"/>
                          <a:tab pos="1800225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It	should	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keep	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	cabin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speed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5 m / 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1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Special fabric,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standart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fabric,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nylon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Special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fabric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70510" marR="82550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Durable and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tear-  free.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83252" y="4392167"/>
            <a:ext cx="444995" cy="854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30459" y="4419600"/>
            <a:ext cx="355128" cy="765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30496" y="4419600"/>
            <a:ext cx="355600" cy="765810"/>
          </a:xfrm>
          <a:custGeom>
            <a:avLst/>
            <a:gdLst/>
            <a:ahLst/>
            <a:cxnLst/>
            <a:rect l="l" t="t" r="r" b="b"/>
            <a:pathLst>
              <a:path w="355600" h="765810">
                <a:moveTo>
                  <a:pt x="0" y="321310"/>
                </a:moveTo>
                <a:lnTo>
                  <a:pt x="3973" y="369338"/>
                </a:lnTo>
                <a:lnTo>
                  <a:pt x="15551" y="415401"/>
                </a:lnTo>
                <a:lnTo>
                  <a:pt x="34219" y="458898"/>
                </a:lnTo>
                <a:lnTo>
                  <a:pt x="59463" y="499227"/>
                </a:lnTo>
                <a:lnTo>
                  <a:pt x="90768" y="535789"/>
                </a:lnTo>
                <a:lnTo>
                  <a:pt x="127620" y="567981"/>
                </a:lnTo>
                <a:lnTo>
                  <a:pt x="169506" y="595203"/>
                </a:lnTo>
                <a:lnTo>
                  <a:pt x="215910" y="616854"/>
                </a:lnTo>
                <a:lnTo>
                  <a:pt x="266318" y="632332"/>
                </a:lnTo>
                <a:lnTo>
                  <a:pt x="266318" y="588010"/>
                </a:lnTo>
                <a:lnTo>
                  <a:pt x="355091" y="686943"/>
                </a:lnTo>
                <a:lnTo>
                  <a:pt x="266318" y="765556"/>
                </a:lnTo>
                <a:lnTo>
                  <a:pt x="266318" y="721106"/>
                </a:lnTo>
                <a:lnTo>
                  <a:pt x="215910" y="705627"/>
                </a:lnTo>
                <a:lnTo>
                  <a:pt x="169506" y="683976"/>
                </a:lnTo>
                <a:lnTo>
                  <a:pt x="127620" y="656754"/>
                </a:lnTo>
                <a:lnTo>
                  <a:pt x="90768" y="624562"/>
                </a:lnTo>
                <a:lnTo>
                  <a:pt x="59463" y="588000"/>
                </a:lnTo>
                <a:lnTo>
                  <a:pt x="34219" y="547671"/>
                </a:lnTo>
                <a:lnTo>
                  <a:pt x="15551" y="504174"/>
                </a:lnTo>
                <a:lnTo>
                  <a:pt x="3973" y="458111"/>
                </a:lnTo>
                <a:lnTo>
                  <a:pt x="0" y="410082"/>
                </a:lnTo>
                <a:lnTo>
                  <a:pt x="0" y="321310"/>
                </a:lnTo>
                <a:lnTo>
                  <a:pt x="3242" y="277717"/>
                </a:lnTo>
                <a:lnTo>
                  <a:pt x="12685" y="235905"/>
                </a:lnTo>
                <a:lnTo>
                  <a:pt x="27908" y="196256"/>
                </a:lnTo>
                <a:lnTo>
                  <a:pt x="48485" y="159154"/>
                </a:lnTo>
                <a:lnTo>
                  <a:pt x="73995" y="124982"/>
                </a:lnTo>
                <a:lnTo>
                  <a:pt x="104013" y="94122"/>
                </a:lnTo>
                <a:lnTo>
                  <a:pt x="138116" y="66959"/>
                </a:lnTo>
                <a:lnTo>
                  <a:pt x="175880" y="43876"/>
                </a:lnTo>
                <a:lnTo>
                  <a:pt x="216884" y="25255"/>
                </a:lnTo>
                <a:lnTo>
                  <a:pt x="260702" y="11479"/>
                </a:lnTo>
                <a:lnTo>
                  <a:pt x="306913" y="2933"/>
                </a:lnTo>
                <a:lnTo>
                  <a:pt x="355091" y="0"/>
                </a:lnTo>
                <a:lnTo>
                  <a:pt x="355091" y="88773"/>
                </a:lnTo>
                <a:lnTo>
                  <a:pt x="302856" y="92238"/>
                </a:lnTo>
                <a:lnTo>
                  <a:pt x="252840" y="102326"/>
                </a:lnTo>
                <a:lnTo>
                  <a:pt x="205635" y="118571"/>
                </a:lnTo>
                <a:lnTo>
                  <a:pt x="161830" y="140507"/>
                </a:lnTo>
                <a:lnTo>
                  <a:pt x="122015" y="167671"/>
                </a:lnTo>
                <a:lnTo>
                  <a:pt x="86779" y="199598"/>
                </a:lnTo>
                <a:lnTo>
                  <a:pt x="56713" y="235822"/>
                </a:lnTo>
                <a:lnTo>
                  <a:pt x="32406" y="275879"/>
                </a:lnTo>
                <a:lnTo>
                  <a:pt x="14448" y="319304"/>
                </a:lnTo>
                <a:lnTo>
                  <a:pt x="3428" y="365632"/>
                </a:lnTo>
              </a:path>
            </a:pathLst>
          </a:custGeom>
          <a:ln w="9144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15617" y="108915"/>
            <a:ext cx="54787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Probe Mechanical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Layout</a:t>
            </a:r>
            <a:r>
              <a:rPr dirty="0" spc="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Components 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2250" y="1060450"/>
          <a:ext cx="8697595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9670"/>
                <a:gridCol w="4537075"/>
                <a:gridCol w="1407159"/>
                <a:gridCol w="1565275"/>
              </a:tblGrid>
              <a:tr h="457200">
                <a:tc>
                  <a:txBody>
                    <a:bodyPr/>
                    <a:lstStyle/>
                    <a:p>
                      <a:pPr marL="273050" marR="159385" indent="-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ha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nic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Pros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08585" marR="89535" indent="21971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Circular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Rotary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155" marR="77470" indent="191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consists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 cylindrical parts. The first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has an  electronic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parachute deployment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system.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Electronic part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glued to the</a:t>
                      </a:r>
                      <a:r>
                        <a:rPr dirty="0" sz="11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probe.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97155" marR="78105" indent="191770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Diameter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first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approaches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parachute mechanism,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it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shrinks to reduce the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mass.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97155" marR="76200" indent="1905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second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contains heat shield deployment system and an  egg protection shell. The egg protection shell is attached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  container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clamps.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two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parts are connected to each other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screw</a:t>
                      </a:r>
                      <a:r>
                        <a:rPr dirty="0" sz="1100" spc="-1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mounting.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70510" indent="-172720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Pretty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durable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114300" indent="-172720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Circular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design  suitable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  rocket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23241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interior  space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High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Hard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produce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69875" marR="33210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difficult to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access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304800" y="3130295"/>
            <a:ext cx="1475232" cy="3200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48355" y="3192779"/>
            <a:ext cx="1130808" cy="3134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59096" y="3086100"/>
            <a:ext cx="1495044" cy="3413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52131" y="3575303"/>
            <a:ext cx="1810512" cy="21153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37203" y="5268505"/>
            <a:ext cx="827531" cy="237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80638" y="5330952"/>
            <a:ext cx="668020" cy="78105"/>
          </a:xfrm>
          <a:custGeom>
            <a:avLst/>
            <a:gdLst/>
            <a:ahLst/>
            <a:cxnLst/>
            <a:rect l="l" t="t" r="r" b="b"/>
            <a:pathLst>
              <a:path w="668020" h="78104">
                <a:moveTo>
                  <a:pt x="589914" y="0"/>
                </a:moveTo>
                <a:lnTo>
                  <a:pt x="589914" y="77724"/>
                </a:lnTo>
                <a:lnTo>
                  <a:pt x="641730" y="51816"/>
                </a:lnTo>
                <a:lnTo>
                  <a:pt x="602869" y="51816"/>
                </a:lnTo>
                <a:lnTo>
                  <a:pt x="602869" y="25908"/>
                </a:lnTo>
                <a:lnTo>
                  <a:pt x="641730" y="25908"/>
                </a:lnTo>
                <a:lnTo>
                  <a:pt x="589914" y="0"/>
                </a:lnTo>
                <a:close/>
              </a:path>
              <a:path w="668020" h="78104">
                <a:moveTo>
                  <a:pt x="58991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89914" y="51816"/>
                </a:lnTo>
                <a:lnTo>
                  <a:pt x="589914" y="25908"/>
                </a:lnTo>
                <a:close/>
              </a:path>
              <a:path w="668020" h="78104">
                <a:moveTo>
                  <a:pt x="641730" y="25908"/>
                </a:moveTo>
                <a:lnTo>
                  <a:pt x="602869" y="25908"/>
                </a:lnTo>
                <a:lnTo>
                  <a:pt x="602869" y="51816"/>
                </a:lnTo>
                <a:lnTo>
                  <a:pt x="641730" y="51816"/>
                </a:lnTo>
                <a:lnTo>
                  <a:pt x="667638" y="38862"/>
                </a:lnTo>
                <a:lnTo>
                  <a:pt x="641730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326763" y="5168010"/>
            <a:ext cx="696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Egg  </a:t>
            </a:r>
            <a:r>
              <a:rPr dirty="0" sz="1200" spc="-5">
                <a:latin typeface="Arial"/>
                <a:cs typeface="Arial"/>
              </a:rPr>
              <a:t>p</a:t>
            </a:r>
            <a:r>
              <a:rPr dirty="0" sz="1200">
                <a:latin typeface="Arial"/>
                <a:cs typeface="Arial"/>
              </a:rPr>
              <a:t>rot</a:t>
            </a:r>
            <a:r>
              <a:rPr dirty="0" sz="1200">
                <a:latin typeface="Arial"/>
                <a:cs typeface="Arial"/>
              </a:rPr>
              <a:t>e</a:t>
            </a:r>
            <a:r>
              <a:rPr dirty="0" sz="1200">
                <a:latin typeface="Arial"/>
                <a:cs typeface="Arial"/>
              </a:rPr>
              <a:t>ctio</a:t>
            </a:r>
            <a:r>
              <a:rPr dirty="0" sz="1200" spc="-5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5275" y="3413734"/>
            <a:ext cx="951001" cy="7132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07439" y="3515105"/>
            <a:ext cx="793115" cy="554355"/>
          </a:xfrm>
          <a:custGeom>
            <a:avLst/>
            <a:gdLst/>
            <a:ahLst/>
            <a:cxnLst/>
            <a:rect l="l" t="t" r="r" b="b"/>
            <a:pathLst>
              <a:path w="793114" h="554354">
                <a:moveTo>
                  <a:pt x="721834" y="33564"/>
                </a:moveTo>
                <a:lnTo>
                  <a:pt x="0" y="532892"/>
                </a:lnTo>
                <a:lnTo>
                  <a:pt x="14731" y="554228"/>
                </a:lnTo>
                <a:lnTo>
                  <a:pt x="736586" y="54886"/>
                </a:lnTo>
                <a:lnTo>
                  <a:pt x="721834" y="33564"/>
                </a:lnTo>
                <a:close/>
              </a:path>
              <a:path w="793114" h="554354">
                <a:moveTo>
                  <a:pt x="778769" y="26162"/>
                </a:moveTo>
                <a:lnTo>
                  <a:pt x="732535" y="26162"/>
                </a:lnTo>
                <a:lnTo>
                  <a:pt x="747267" y="47498"/>
                </a:lnTo>
                <a:lnTo>
                  <a:pt x="736586" y="54886"/>
                </a:lnTo>
                <a:lnTo>
                  <a:pt x="751332" y="76200"/>
                </a:lnTo>
                <a:lnTo>
                  <a:pt x="778769" y="26162"/>
                </a:lnTo>
                <a:close/>
              </a:path>
              <a:path w="793114" h="554354">
                <a:moveTo>
                  <a:pt x="732535" y="26162"/>
                </a:moveTo>
                <a:lnTo>
                  <a:pt x="721834" y="33564"/>
                </a:lnTo>
                <a:lnTo>
                  <a:pt x="736586" y="54886"/>
                </a:lnTo>
                <a:lnTo>
                  <a:pt x="747267" y="47498"/>
                </a:lnTo>
                <a:lnTo>
                  <a:pt x="732535" y="26162"/>
                </a:lnTo>
                <a:close/>
              </a:path>
              <a:path w="793114" h="554354">
                <a:moveTo>
                  <a:pt x="793115" y="0"/>
                </a:moveTo>
                <a:lnTo>
                  <a:pt x="707135" y="12319"/>
                </a:lnTo>
                <a:lnTo>
                  <a:pt x="721834" y="33564"/>
                </a:lnTo>
                <a:lnTo>
                  <a:pt x="732535" y="26162"/>
                </a:lnTo>
                <a:lnTo>
                  <a:pt x="778769" y="26162"/>
                </a:lnTo>
                <a:lnTo>
                  <a:pt x="79311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93920" y="4096461"/>
            <a:ext cx="897648" cy="3932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15078" y="4183126"/>
            <a:ext cx="739140" cy="249554"/>
          </a:xfrm>
          <a:custGeom>
            <a:avLst/>
            <a:gdLst/>
            <a:ahLst/>
            <a:cxnLst/>
            <a:rect l="l" t="t" r="r" b="b"/>
            <a:pathLst>
              <a:path w="739139" h="249554">
                <a:moveTo>
                  <a:pt x="78106" y="24800"/>
                </a:moveTo>
                <a:lnTo>
                  <a:pt x="70625" y="49569"/>
                </a:lnTo>
                <a:lnTo>
                  <a:pt x="731520" y="249047"/>
                </a:lnTo>
                <a:lnTo>
                  <a:pt x="739013" y="224281"/>
                </a:lnTo>
                <a:lnTo>
                  <a:pt x="78106" y="24800"/>
                </a:lnTo>
                <a:close/>
              </a:path>
              <a:path w="739139" h="249554">
                <a:moveTo>
                  <a:pt x="85598" y="0"/>
                </a:moveTo>
                <a:lnTo>
                  <a:pt x="0" y="14731"/>
                </a:lnTo>
                <a:lnTo>
                  <a:pt x="63119" y="74422"/>
                </a:lnTo>
                <a:lnTo>
                  <a:pt x="70625" y="49569"/>
                </a:lnTo>
                <a:lnTo>
                  <a:pt x="58293" y="45847"/>
                </a:lnTo>
                <a:lnTo>
                  <a:pt x="65786" y="21081"/>
                </a:lnTo>
                <a:lnTo>
                  <a:pt x="79230" y="21081"/>
                </a:lnTo>
                <a:lnTo>
                  <a:pt x="85598" y="0"/>
                </a:lnTo>
                <a:close/>
              </a:path>
              <a:path w="739139" h="249554">
                <a:moveTo>
                  <a:pt x="65786" y="21081"/>
                </a:moveTo>
                <a:lnTo>
                  <a:pt x="58293" y="45847"/>
                </a:lnTo>
                <a:lnTo>
                  <a:pt x="70625" y="49569"/>
                </a:lnTo>
                <a:lnTo>
                  <a:pt x="78106" y="24800"/>
                </a:lnTo>
                <a:lnTo>
                  <a:pt x="65786" y="21081"/>
                </a:lnTo>
                <a:close/>
              </a:path>
              <a:path w="739139" h="249554">
                <a:moveTo>
                  <a:pt x="79230" y="21081"/>
                </a:moveTo>
                <a:lnTo>
                  <a:pt x="65786" y="21081"/>
                </a:lnTo>
                <a:lnTo>
                  <a:pt x="78106" y="24800"/>
                </a:lnTo>
                <a:lnTo>
                  <a:pt x="79230" y="2108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78934" y="3983863"/>
            <a:ext cx="7721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Electronics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61859" y="5338571"/>
            <a:ext cx="554723" cy="641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83018" y="5361685"/>
            <a:ext cx="395605" cy="481965"/>
          </a:xfrm>
          <a:custGeom>
            <a:avLst/>
            <a:gdLst/>
            <a:ahLst/>
            <a:cxnLst/>
            <a:rect l="l" t="t" r="r" b="b"/>
            <a:pathLst>
              <a:path w="395604" h="481964">
                <a:moveTo>
                  <a:pt x="18923" y="396773"/>
                </a:moveTo>
                <a:lnTo>
                  <a:pt x="0" y="481596"/>
                </a:lnTo>
                <a:lnTo>
                  <a:pt x="79248" y="445833"/>
                </a:lnTo>
                <a:lnTo>
                  <a:pt x="71502" y="439534"/>
                </a:lnTo>
                <a:lnTo>
                  <a:pt x="50926" y="439534"/>
                </a:lnTo>
                <a:lnTo>
                  <a:pt x="30860" y="423176"/>
                </a:lnTo>
                <a:lnTo>
                  <a:pt x="39035" y="413129"/>
                </a:lnTo>
                <a:lnTo>
                  <a:pt x="18923" y="396773"/>
                </a:lnTo>
                <a:close/>
              </a:path>
              <a:path w="395604" h="481964">
                <a:moveTo>
                  <a:pt x="39035" y="413129"/>
                </a:moveTo>
                <a:lnTo>
                  <a:pt x="30860" y="423176"/>
                </a:lnTo>
                <a:lnTo>
                  <a:pt x="50926" y="439534"/>
                </a:lnTo>
                <a:lnTo>
                  <a:pt x="59120" y="429464"/>
                </a:lnTo>
                <a:lnTo>
                  <a:pt x="39035" y="413129"/>
                </a:lnTo>
                <a:close/>
              </a:path>
              <a:path w="395604" h="481964">
                <a:moveTo>
                  <a:pt x="59120" y="429464"/>
                </a:moveTo>
                <a:lnTo>
                  <a:pt x="50926" y="439534"/>
                </a:lnTo>
                <a:lnTo>
                  <a:pt x="71502" y="439534"/>
                </a:lnTo>
                <a:lnTo>
                  <a:pt x="59120" y="429464"/>
                </a:lnTo>
                <a:close/>
              </a:path>
              <a:path w="395604" h="481964">
                <a:moveTo>
                  <a:pt x="375157" y="0"/>
                </a:moveTo>
                <a:lnTo>
                  <a:pt x="39035" y="413129"/>
                </a:lnTo>
                <a:lnTo>
                  <a:pt x="59120" y="429464"/>
                </a:lnTo>
                <a:lnTo>
                  <a:pt x="395350" y="16255"/>
                </a:lnTo>
                <a:lnTo>
                  <a:pt x="37515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585331" y="5792520"/>
            <a:ext cx="12280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Heat </a:t>
            </a:r>
            <a:r>
              <a:rPr dirty="0" sz="1200" spc="-5">
                <a:latin typeface="Arial"/>
                <a:cs typeface="Arial"/>
              </a:rPr>
              <a:t>shield  attachment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13347" y="4279391"/>
            <a:ext cx="318477" cy="7452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66688" y="4308347"/>
            <a:ext cx="216408" cy="6537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66688" y="4308347"/>
            <a:ext cx="216535" cy="654050"/>
          </a:xfrm>
          <a:custGeom>
            <a:avLst/>
            <a:gdLst/>
            <a:ahLst/>
            <a:cxnLst/>
            <a:rect l="l" t="t" r="r" b="b"/>
            <a:pathLst>
              <a:path w="216535" h="654050">
                <a:moveTo>
                  <a:pt x="216408" y="108203"/>
                </a:moveTo>
                <a:lnTo>
                  <a:pt x="162306" y="108203"/>
                </a:lnTo>
                <a:lnTo>
                  <a:pt x="162306" y="653795"/>
                </a:lnTo>
                <a:lnTo>
                  <a:pt x="54101" y="653795"/>
                </a:lnTo>
                <a:lnTo>
                  <a:pt x="54101" y="108203"/>
                </a:lnTo>
                <a:lnTo>
                  <a:pt x="0" y="108203"/>
                </a:lnTo>
                <a:lnTo>
                  <a:pt x="108203" y="0"/>
                </a:lnTo>
                <a:lnTo>
                  <a:pt x="216408" y="108203"/>
                </a:lnTo>
                <a:close/>
              </a:path>
            </a:pathLst>
          </a:custGeom>
          <a:ln w="9144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004047" y="5189220"/>
            <a:ext cx="729970" cy="7330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47481" y="5211317"/>
            <a:ext cx="570865" cy="574675"/>
          </a:xfrm>
          <a:custGeom>
            <a:avLst/>
            <a:gdLst/>
            <a:ahLst/>
            <a:cxnLst/>
            <a:rect l="l" t="t" r="r" b="b"/>
            <a:pathLst>
              <a:path w="570865" h="574675">
                <a:moveTo>
                  <a:pt x="506650" y="528568"/>
                </a:moveTo>
                <a:lnTo>
                  <a:pt x="488315" y="546785"/>
                </a:lnTo>
                <a:lnTo>
                  <a:pt x="570611" y="574560"/>
                </a:lnTo>
                <a:lnTo>
                  <a:pt x="558483" y="537730"/>
                </a:lnTo>
                <a:lnTo>
                  <a:pt x="515747" y="537730"/>
                </a:lnTo>
                <a:lnTo>
                  <a:pt x="506650" y="528568"/>
                </a:lnTo>
                <a:close/>
              </a:path>
              <a:path w="570865" h="574675">
                <a:moveTo>
                  <a:pt x="525047" y="510290"/>
                </a:moveTo>
                <a:lnTo>
                  <a:pt x="506650" y="528568"/>
                </a:lnTo>
                <a:lnTo>
                  <a:pt x="515747" y="537730"/>
                </a:lnTo>
                <a:lnTo>
                  <a:pt x="534162" y="519468"/>
                </a:lnTo>
                <a:lnTo>
                  <a:pt x="525047" y="510290"/>
                </a:lnTo>
                <a:close/>
              </a:path>
              <a:path w="570865" h="574675">
                <a:moveTo>
                  <a:pt x="543433" y="492023"/>
                </a:moveTo>
                <a:lnTo>
                  <a:pt x="525047" y="510290"/>
                </a:lnTo>
                <a:lnTo>
                  <a:pt x="534162" y="519468"/>
                </a:lnTo>
                <a:lnTo>
                  <a:pt x="515747" y="537730"/>
                </a:lnTo>
                <a:lnTo>
                  <a:pt x="558483" y="537730"/>
                </a:lnTo>
                <a:lnTo>
                  <a:pt x="543433" y="492023"/>
                </a:lnTo>
                <a:close/>
              </a:path>
              <a:path w="570865" h="574675">
                <a:moveTo>
                  <a:pt x="18288" y="0"/>
                </a:moveTo>
                <a:lnTo>
                  <a:pt x="0" y="18287"/>
                </a:lnTo>
                <a:lnTo>
                  <a:pt x="506650" y="528568"/>
                </a:lnTo>
                <a:lnTo>
                  <a:pt x="525047" y="510290"/>
                </a:lnTo>
                <a:lnTo>
                  <a:pt x="1828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330565" y="5748934"/>
            <a:ext cx="5695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Ca</a:t>
            </a:r>
            <a:r>
              <a:rPr dirty="0" sz="1200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era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24355" y="5408676"/>
            <a:ext cx="781812" cy="4190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67536" y="5430901"/>
            <a:ext cx="622300" cy="267335"/>
          </a:xfrm>
          <a:custGeom>
            <a:avLst/>
            <a:gdLst/>
            <a:ahLst/>
            <a:cxnLst/>
            <a:rect l="l" t="t" r="r" b="b"/>
            <a:pathLst>
              <a:path w="622300" h="267335">
                <a:moveTo>
                  <a:pt x="544964" y="243072"/>
                </a:moveTo>
                <a:lnTo>
                  <a:pt x="535305" y="267131"/>
                </a:lnTo>
                <a:lnTo>
                  <a:pt x="621919" y="260045"/>
                </a:lnTo>
                <a:lnTo>
                  <a:pt x="611166" y="247916"/>
                </a:lnTo>
                <a:lnTo>
                  <a:pt x="557021" y="247916"/>
                </a:lnTo>
                <a:lnTo>
                  <a:pt x="544964" y="243072"/>
                </a:lnTo>
                <a:close/>
              </a:path>
              <a:path w="622300" h="267335">
                <a:moveTo>
                  <a:pt x="554616" y="219029"/>
                </a:moveTo>
                <a:lnTo>
                  <a:pt x="544964" y="243072"/>
                </a:lnTo>
                <a:lnTo>
                  <a:pt x="557021" y="247916"/>
                </a:lnTo>
                <a:lnTo>
                  <a:pt x="566674" y="223875"/>
                </a:lnTo>
                <a:lnTo>
                  <a:pt x="554616" y="219029"/>
                </a:lnTo>
                <a:close/>
              </a:path>
              <a:path w="622300" h="267335">
                <a:moveTo>
                  <a:pt x="564261" y="195008"/>
                </a:moveTo>
                <a:lnTo>
                  <a:pt x="554616" y="219029"/>
                </a:lnTo>
                <a:lnTo>
                  <a:pt x="566674" y="223875"/>
                </a:lnTo>
                <a:lnTo>
                  <a:pt x="557021" y="247916"/>
                </a:lnTo>
                <a:lnTo>
                  <a:pt x="611166" y="247916"/>
                </a:lnTo>
                <a:lnTo>
                  <a:pt x="564261" y="195008"/>
                </a:lnTo>
                <a:close/>
              </a:path>
              <a:path w="622300" h="267335">
                <a:moveTo>
                  <a:pt x="9651" y="0"/>
                </a:moveTo>
                <a:lnTo>
                  <a:pt x="0" y="24130"/>
                </a:lnTo>
                <a:lnTo>
                  <a:pt x="544964" y="243072"/>
                </a:lnTo>
                <a:lnTo>
                  <a:pt x="554616" y="219029"/>
                </a:lnTo>
                <a:lnTo>
                  <a:pt x="965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019680" y="5618479"/>
            <a:ext cx="745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3D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Printed  PLA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56688" y="4448581"/>
            <a:ext cx="746747" cy="3169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77845" y="4471796"/>
            <a:ext cx="587375" cy="176530"/>
          </a:xfrm>
          <a:custGeom>
            <a:avLst/>
            <a:gdLst/>
            <a:ahLst/>
            <a:cxnLst/>
            <a:rect l="l" t="t" r="r" b="b"/>
            <a:pathLst>
              <a:path w="587375" h="176529">
                <a:moveTo>
                  <a:pt x="66167" y="100583"/>
                </a:moveTo>
                <a:lnTo>
                  <a:pt x="0" y="156971"/>
                </a:lnTo>
                <a:lnTo>
                  <a:pt x="84836" y="176021"/>
                </a:lnTo>
                <a:lnTo>
                  <a:pt x="79398" y="154050"/>
                </a:lnTo>
                <a:lnTo>
                  <a:pt x="66040" y="154050"/>
                </a:lnTo>
                <a:lnTo>
                  <a:pt x="59817" y="128904"/>
                </a:lnTo>
                <a:lnTo>
                  <a:pt x="72405" y="125791"/>
                </a:lnTo>
                <a:lnTo>
                  <a:pt x="66167" y="100583"/>
                </a:lnTo>
                <a:close/>
              </a:path>
              <a:path w="587375" h="176529">
                <a:moveTo>
                  <a:pt x="72405" y="125791"/>
                </a:moveTo>
                <a:lnTo>
                  <a:pt x="59817" y="128904"/>
                </a:lnTo>
                <a:lnTo>
                  <a:pt x="66040" y="154050"/>
                </a:lnTo>
                <a:lnTo>
                  <a:pt x="78628" y="150937"/>
                </a:lnTo>
                <a:lnTo>
                  <a:pt x="72405" y="125791"/>
                </a:lnTo>
                <a:close/>
              </a:path>
              <a:path w="587375" h="176529">
                <a:moveTo>
                  <a:pt x="78628" y="150937"/>
                </a:moveTo>
                <a:lnTo>
                  <a:pt x="66040" y="154050"/>
                </a:lnTo>
                <a:lnTo>
                  <a:pt x="79398" y="154050"/>
                </a:lnTo>
                <a:lnTo>
                  <a:pt x="78628" y="150937"/>
                </a:lnTo>
                <a:close/>
              </a:path>
              <a:path w="587375" h="176529">
                <a:moveTo>
                  <a:pt x="581025" y="0"/>
                </a:moveTo>
                <a:lnTo>
                  <a:pt x="72405" y="125791"/>
                </a:lnTo>
                <a:lnTo>
                  <a:pt x="78628" y="150937"/>
                </a:lnTo>
                <a:lnTo>
                  <a:pt x="587248" y="25145"/>
                </a:lnTo>
                <a:lnTo>
                  <a:pt x="58102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784730" y="4608067"/>
            <a:ext cx="810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Balsa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wood  </a:t>
            </a:r>
            <a:r>
              <a:rPr dirty="0" sz="1200">
                <a:latin typeface="Arial"/>
                <a:cs typeface="Arial"/>
              </a:rPr>
              <a:t>stick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56688" y="4311408"/>
            <a:ext cx="589788" cy="454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77845" y="4333366"/>
            <a:ext cx="430530" cy="296545"/>
          </a:xfrm>
          <a:custGeom>
            <a:avLst/>
            <a:gdLst/>
            <a:ahLst/>
            <a:cxnLst/>
            <a:rect l="l" t="t" r="r" b="b"/>
            <a:pathLst>
              <a:path w="430530" h="296545">
                <a:moveTo>
                  <a:pt x="42672" y="220598"/>
                </a:moveTo>
                <a:lnTo>
                  <a:pt x="0" y="296163"/>
                </a:lnTo>
                <a:lnTo>
                  <a:pt x="86106" y="284987"/>
                </a:lnTo>
                <a:lnTo>
                  <a:pt x="76511" y="270763"/>
                </a:lnTo>
                <a:lnTo>
                  <a:pt x="60960" y="270763"/>
                </a:lnTo>
                <a:lnTo>
                  <a:pt x="46481" y="249300"/>
                </a:lnTo>
                <a:lnTo>
                  <a:pt x="57168" y="242089"/>
                </a:lnTo>
                <a:lnTo>
                  <a:pt x="42672" y="220598"/>
                </a:lnTo>
                <a:close/>
              </a:path>
              <a:path w="430530" h="296545">
                <a:moveTo>
                  <a:pt x="57168" y="242089"/>
                </a:moveTo>
                <a:lnTo>
                  <a:pt x="46481" y="249300"/>
                </a:lnTo>
                <a:lnTo>
                  <a:pt x="60960" y="270763"/>
                </a:lnTo>
                <a:lnTo>
                  <a:pt x="71648" y="263555"/>
                </a:lnTo>
                <a:lnTo>
                  <a:pt x="57168" y="242089"/>
                </a:lnTo>
                <a:close/>
              </a:path>
              <a:path w="430530" h="296545">
                <a:moveTo>
                  <a:pt x="71648" y="263555"/>
                </a:moveTo>
                <a:lnTo>
                  <a:pt x="60960" y="270763"/>
                </a:lnTo>
                <a:lnTo>
                  <a:pt x="76511" y="270763"/>
                </a:lnTo>
                <a:lnTo>
                  <a:pt x="71648" y="263555"/>
                </a:lnTo>
                <a:close/>
              </a:path>
              <a:path w="430530" h="296545">
                <a:moveTo>
                  <a:pt x="415925" y="0"/>
                </a:moveTo>
                <a:lnTo>
                  <a:pt x="57168" y="242089"/>
                </a:lnTo>
                <a:lnTo>
                  <a:pt x="71648" y="263555"/>
                </a:lnTo>
                <a:lnTo>
                  <a:pt x="430403" y="21589"/>
                </a:lnTo>
                <a:lnTo>
                  <a:pt x="41592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45123" y="3604259"/>
            <a:ext cx="626364" cy="3703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88050" y="3700779"/>
            <a:ext cx="466725" cy="216535"/>
          </a:xfrm>
          <a:custGeom>
            <a:avLst/>
            <a:gdLst/>
            <a:ahLst/>
            <a:cxnLst/>
            <a:rect l="l" t="t" r="r" b="b"/>
            <a:pathLst>
              <a:path w="466725" h="216535">
                <a:moveTo>
                  <a:pt x="390227" y="23787"/>
                </a:moveTo>
                <a:lnTo>
                  <a:pt x="0" y="192278"/>
                </a:lnTo>
                <a:lnTo>
                  <a:pt x="10160" y="216154"/>
                </a:lnTo>
                <a:lnTo>
                  <a:pt x="400463" y="47560"/>
                </a:lnTo>
                <a:lnTo>
                  <a:pt x="390227" y="23787"/>
                </a:lnTo>
                <a:close/>
              </a:path>
              <a:path w="466725" h="216535">
                <a:moveTo>
                  <a:pt x="455074" y="18669"/>
                </a:moveTo>
                <a:lnTo>
                  <a:pt x="402082" y="18669"/>
                </a:lnTo>
                <a:lnTo>
                  <a:pt x="412369" y="42418"/>
                </a:lnTo>
                <a:lnTo>
                  <a:pt x="400463" y="47560"/>
                </a:lnTo>
                <a:lnTo>
                  <a:pt x="410717" y="71374"/>
                </a:lnTo>
                <a:lnTo>
                  <a:pt x="455074" y="18669"/>
                </a:lnTo>
                <a:close/>
              </a:path>
              <a:path w="466725" h="216535">
                <a:moveTo>
                  <a:pt x="402082" y="18669"/>
                </a:moveTo>
                <a:lnTo>
                  <a:pt x="390227" y="23787"/>
                </a:lnTo>
                <a:lnTo>
                  <a:pt x="400463" y="47560"/>
                </a:lnTo>
                <a:lnTo>
                  <a:pt x="412369" y="42418"/>
                </a:lnTo>
                <a:lnTo>
                  <a:pt x="402082" y="18669"/>
                </a:lnTo>
                <a:close/>
              </a:path>
              <a:path w="466725" h="216535">
                <a:moveTo>
                  <a:pt x="379984" y="0"/>
                </a:moveTo>
                <a:lnTo>
                  <a:pt x="390227" y="23787"/>
                </a:lnTo>
                <a:lnTo>
                  <a:pt x="402082" y="18669"/>
                </a:lnTo>
                <a:lnTo>
                  <a:pt x="455074" y="18669"/>
                </a:lnTo>
                <a:lnTo>
                  <a:pt x="466725" y="4826"/>
                </a:lnTo>
                <a:lnTo>
                  <a:pt x="37998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6435978" y="3509898"/>
            <a:ext cx="913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On-off</a:t>
            </a:r>
            <a:r>
              <a:rPr dirty="0" sz="1200" spc="-8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503676" y="4096537"/>
            <a:ext cx="969289" cy="56537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545966" y="4197096"/>
            <a:ext cx="811530" cy="407034"/>
          </a:xfrm>
          <a:custGeom>
            <a:avLst/>
            <a:gdLst/>
            <a:ahLst/>
            <a:cxnLst/>
            <a:rect l="l" t="t" r="r" b="b"/>
            <a:pathLst>
              <a:path w="811529" h="407035">
                <a:moveTo>
                  <a:pt x="735815" y="23323"/>
                </a:moveTo>
                <a:lnTo>
                  <a:pt x="0" y="383666"/>
                </a:lnTo>
                <a:lnTo>
                  <a:pt x="11430" y="407034"/>
                </a:lnTo>
                <a:lnTo>
                  <a:pt x="747195" y="46591"/>
                </a:lnTo>
                <a:lnTo>
                  <a:pt x="735815" y="23323"/>
                </a:lnTo>
                <a:close/>
              </a:path>
              <a:path w="811529" h="407035">
                <a:moveTo>
                  <a:pt x="798390" y="17652"/>
                </a:moveTo>
                <a:lnTo>
                  <a:pt x="747395" y="17652"/>
                </a:lnTo>
                <a:lnTo>
                  <a:pt x="758825" y="40893"/>
                </a:lnTo>
                <a:lnTo>
                  <a:pt x="747195" y="46591"/>
                </a:lnTo>
                <a:lnTo>
                  <a:pt x="758571" y="69849"/>
                </a:lnTo>
                <a:lnTo>
                  <a:pt x="798390" y="17652"/>
                </a:lnTo>
                <a:close/>
              </a:path>
              <a:path w="811529" h="407035">
                <a:moveTo>
                  <a:pt x="747395" y="17652"/>
                </a:moveTo>
                <a:lnTo>
                  <a:pt x="735815" y="23323"/>
                </a:lnTo>
                <a:lnTo>
                  <a:pt x="747195" y="46591"/>
                </a:lnTo>
                <a:lnTo>
                  <a:pt x="758825" y="40893"/>
                </a:lnTo>
                <a:lnTo>
                  <a:pt x="747395" y="17652"/>
                </a:lnTo>
                <a:close/>
              </a:path>
              <a:path w="811529" h="407035">
                <a:moveTo>
                  <a:pt x="724408" y="0"/>
                </a:moveTo>
                <a:lnTo>
                  <a:pt x="735815" y="23323"/>
                </a:lnTo>
                <a:lnTo>
                  <a:pt x="747395" y="17652"/>
                </a:lnTo>
                <a:lnTo>
                  <a:pt x="798390" y="17652"/>
                </a:lnTo>
                <a:lnTo>
                  <a:pt x="811276" y="761"/>
                </a:lnTo>
                <a:lnTo>
                  <a:pt x="72440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15028" y="3355822"/>
            <a:ext cx="944892" cy="7056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536185" y="3457194"/>
            <a:ext cx="786765" cy="545465"/>
          </a:xfrm>
          <a:custGeom>
            <a:avLst/>
            <a:gdLst/>
            <a:ahLst/>
            <a:cxnLst/>
            <a:rect l="l" t="t" r="r" b="b"/>
            <a:pathLst>
              <a:path w="786764" h="545464">
                <a:moveTo>
                  <a:pt x="71383" y="33364"/>
                </a:moveTo>
                <a:lnTo>
                  <a:pt x="56739" y="54675"/>
                </a:lnTo>
                <a:lnTo>
                  <a:pt x="771525" y="545464"/>
                </a:lnTo>
                <a:lnTo>
                  <a:pt x="786256" y="524128"/>
                </a:lnTo>
                <a:lnTo>
                  <a:pt x="71383" y="33364"/>
                </a:lnTo>
                <a:close/>
              </a:path>
              <a:path w="786764" h="545464">
                <a:moveTo>
                  <a:pt x="0" y="0"/>
                </a:moveTo>
                <a:lnTo>
                  <a:pt x="42037" y="76072"/>
                </a:lnTo>
                <a:lnTo>
                  <a:pt x="56739" y="54675"/>
                </a:lnTo>
                <a:lnTo>
                  <a:pt x="46100" y="47370"/>
                </a:lnTo>
                <a:lnTo>
                  <a:pt x="60705" y="26034"/>
                </a:lnTo>
                <a:lnTo>
                  <a:pt x="76419" y="26034"/>
                </a:lnTo>
                <a:lnTo>
                  <a:pt x="86105" y="11937"/>
                </a:lnTo>
                <a:lnTo>
                  <a:pt x="0" y="0"/>
                </a:lnTo>
                <a:close/>
              </a:path>
              <a:path w="786764" h="545464">
                <a:moveTo>
                  <a:pt x="60705" y="26034"/>
                </a:moveTo>
                <a:lnTo>
                  <a:pt x="46100" y="47370"/>
                </a:lnTo>
                <a:lnTo>
                  <a:pt x="56739" y="54675"/>
                </a:lnTo>
                <a:lnTo>
                  <a:pt x="71383" y="33364"/>
                </a:lnTo>
                <a:lnTo>
                  <a:pt x="60705" y="26034"/>
                </a:lnTo>
                <a:close/>
              </a:path>
              <a:path w="786764" h="545464">
                <a:moveTo>
                  <a:pt x="76419" y="26034"/>
                </a:moveTo>
                <a:lnTo>
                  <a:pt x="60705" y="26034"/>
                </a:lnTo>
                <a:lnTo>
                  <a:pt x="71383" y="33364"/>
                </a:lnTo>
                <a:lnTo>
                  <a:pt x="76419" y="2603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110609" y="3263900"/>
            <a:ext cx="848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Heat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sensor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660647" y="5967984"/>
            <a:ext cx="659917" cy="2378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702939" y="6010706"/>
            <a:ext cx="501650" cy="90170"/>
          </a:xfrm>
          <a:custGeom>
            <a:avLst/>
            <a:gdLst/>
            <a:ahLst/>
            <a:cxnLst/>
            <a:rect l="l" t="t" r="r" b="b"/>
            <a:pathLst>
              <a:path w="501650" h="90170">
                <a:moveTo>
                  <a:pt x="427736" y="12344"/>
                </a:moveTo>
                <a:lnTo>
                  <a:pt x="425406" y="38158"/>
                </a:lnTo>
                <a:lnTo>
                  <a:pt x="438276" y="39319"/>
                </a:lnTo>
                <a:lnTo>
                  <a:pt x="435990" y="65125"/>
                </a:lnTo>
                <a:lnTo>
                  <a:pt x="422973" y="65125"/>
                </a:lnTo>
                <a:lnTo>
                  <a:pt x="420750" y="89763"/>
                </a:lnTo>
                <a:lnTo>
                  <a:pt x="483578" y="65125"/>
                </a:lnTo>
                <a:lnTo>
                  <a:pt x="435990" y="65125"/>
                </a:lnTo>
                <a:lnTo>
                  <a:pt x="423078" y="63961"/>
                </a:lnTo>
                <a:lnTo>
                  <a:pt x="486548" y="63961"/>
                </a:lnTo>
                <a:lnTo>
                  <a:pt x="501650" y="58039"/>
                </a:lnTo>
                <a:lnTo>
                  <a:pt x="427736" y="12344"/>
                </a:lnTo>
                <a:close/>
              </a:path>
              <a:path w="501650" h="90170">
                <a:moveTo>
                  <a:pt x="425406" y="38158"/>
                </a:moveTo>
                <a:lnTo>
                  <a:pt x="423078" y="63961"/>
                </a:lnTo>
                <a:lnTo>
                  <a:pt x="435990" y="65125"/>
                </a:lnTo>
                <a:lnTo>
                  <a:pt x="438276" y="39319"/>
                </a:lnTo>
                <a:lnTo>
                  <a:pt x="425406" y="38158"/>
                </a:lnTo>
                <a:close/>
              </a:path>
              <a:path w="501650" h="90170">
                <a:moveTo>
                  <a:pt x="2286" y="0"/>
                </a:moveTo>
                <a:lnTo>
                  <a:pt x="0" y="25806"/>
                </a:lnTo>
                <a:lnTo>
                  <a:pt x="423078" y="63961"/>
                </a:lnTo>
                <a:lnTo>
                  <a:pt x="425406" y="38158"/>
                </a:lnTo>
                <a:lnTo>
                  <a:pt x="2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282821" y="5773928"/>
            <a:ext cx="7880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Heat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shield  release  servo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622804" y="4018762"/>
            <a:ext cx="797064" cy="2865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743961" y="4095622"/>
            <a:ext cx="637540" cy="151130"/>
          </a:xfrm>
          <a:custGeom>
            <a:avLst/>
            <a:gdLst/>
            <a:ahLst/>
            <a:cxnLst/>
            <a:rect l="l" t="t" r="r" b="b"/>
            <a:pathLst>
              <a:path w="637539" h="151129">
                <a:moveTo>
                  <a:pt x="78734" y="25516"/>
                </a:moveTo>
                <a:lnTo>
                  <a:pt x="74177" y="50918"/>
                </a:lnTo>
                <a:lnTo>
                  <a:pt x="632587" y="151002"/>
                </a:lnTo>
                <a:lnTo>
                  <a:pt x="637159" y="125602"/>
                </a:lnTo>
                <a:lnTo>
                  <a:pt x="78734" y="25516"/>
                </a:lnTo>
                <a:close/>
              </a:path>
              <a:path w="637539" h="151129">
                <a:moveTo>
                  <a:pt x="83312" y="0"/>
                </a:moveTo>
                <a:lnTo>
                  <a:pt x="0" y="24510"/>
                </a:lnTo>
                <a:lnTo>
                  <a:pt x="69595" y="76453"/>
                </a:lnTo>
                <a:lnTo>
                  <a:pt x="74177" y="50918"/>
                </a:lnTo>
                <a:lnTo>
                  <a:pt x="61468" y="48640"/>
                </a:lnTo>
                <a:lnTo>
                  <a:pt x="66039" y="23240"/>
                </a:lnTo>
                <a:lnTo>
                  <a:pt x="79142" y="23240"/>
                </a:lnTo>
                <a:lnTo>
                  <a:pt x="83312" y="0"/>
                </a:lnTo>
                <a:close/>
              </a:path>
              <a:path w="637539" h="151129">
                <a:moveTo>
                  <a:pt x="66039" y="23240"/>
                </a:moveTo>
                <a:lnTo>
                  <a:pt x="61468" y="48640"/>
                </a:lnTo>
                <a:lnTo>
                  <a:pt x="74177" y="50918"/>
                </a:lnTo>
                <a:lnTo>
                  <a:pt x="78734" y="25516"/>
                </a:lnTo>
                <a:lnTo>
                  <a:pt x="66039" y="23240"/>
                </a:lnTo>
                <a:close/>
              </a:path>
              <a:path w="637539" h="151129">
                <a:moveTo>
                  <a:pt x="79142" y="23240"/>
                </a:moveTo>
                <a:lnTo>
                  <a:pt x="66039" y="23240"/>
                </a:lnTo>
                <a:lnTo>
                  <a:pt x="78734" y="25516"/>
                </a:lnTo>
                <a:lnTo>
                  <a:pt x="79142" y="2324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876425" y="3219958"/>
            <a:ext cx="942340" cy="121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4935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Parachute  deployment  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e</a:t>
            </a:r>
            <a:r>
              <a:rPr dirty="0" sz="1200" spc="-5">
                <a:latin typeface="Arial"/>
                <a:cs typeface="Arial"/>
              </a:rPr>
              <a:t>ch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-15">
                <a:latin typeface="Arial"/>
                <a:cs typeface="Arial"/>
              </a:rPr>
              <a:t>n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i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  <a:p>
            <a:pPr marL="12700" marR="133985">
              <a:lnSpc>
                <a:spcPct val="100000"/>
              </a:lnSpc>
              <a:spcBef>
                <a:spcPts val="740"/>
              </a:spcBef>
            </a:pPr>
            <a:r>
              <a:rPr dirty="0" sz="1200" spc="-5">
                <a:latin typeface="Arial"/>
                <a:cs typeface="Arial"/>
              </a:rPr>
              <a:t>Parachute  </a:t>
            </a:r>
            <a:r>
              <a:rPr dirty="0" sz="1200" spc="-5">
                <a:latin typeface="Arial"/>
                <a:cs typeface="Arial"/>
              </a:rPr>
              <a:t>deplo</a:t>
            </a:r>
            <a:r>
              <a:rPr dirty="0" sz="1200" spc="-15">
                <a:latin typeface="Arial"/>
                <a:cs typeface="Arial"/>
              </a:rPr>
              <a:t>y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15">
                <a:latin typeface="Arial"/>
                <a:cs typeface="Arial"/>
              </a:rPr>
              <a:t>en</a:t>
            </a:r>
            <a:r>
              <a:rPr dirty="0" sz="1200">
                <a:latin typeface="Arial"/>
                <a:cs typeface="Arial"/>
              </a:rPr>
              <a:t>t  </a:t>
            </a:r>
            <a:r>
              <a:rPr dirty="0" sz="1200" spc="-5">
                <a:latin typeface="Arial"/>
                <a:cs typeface="Arial"/>
              </a:rPr>
              <a:t>servo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467355" y="5222747"/>
            <a:ext cx="783323" cy="28803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588514" y="5300217"/>
            <a:ext cx="624205" cy="153035"/>
          </a:xfrm>
          <a:custGeom>
            <a:avLst/>
            <a:gdLst/>
            <a:ahLst/>
            <a:cxnLst/>
            <a:rect l="l" t="t" r="r" b="b"/>
            <a:pathLst>
              <a:path w="624205" h="153035">
                <a:moveTo>
                  <a:pt x="78772" y="25494"/>
                </a:moveTo>
                <a:lnTo>
                  <a:pt x="73998" y="50883"/>
                </a:lnTo>
                <a:lnTo>
                  <a:pt x="618998" y="152907"/>
                </a:lnTo>
                <a:lnTo>
                  <a:pt x="623824" y="127380"/>
                </a:lnTo>
                <a:lnTo>
                  <a:pt x="78772" y="25494"/>
                </a:lnTo>
                <a:close/>
              </a:path>
              <a:path w="624205" h="153035">
                <a:moveTo>
                  <a:pt x="83566" y="0"/>
                </a:moveTo>
                <a:lnTo>
                  <a:pt x="0" y="23875"/>
                </a:lnTo>
                <a:lnTo>
                  <a:pt x="69215" y="76326"/>
                </a:lnTo>
                <a:lnTo>
                  <a:pt x="73998" y="50883"/>
                </a:lnTo>
                <a:lnTo>
                  <a:pt x="61341" y="48513"/>
                </a:lnTo>
                <a:lnTo>
                  <a:pt x="66040" y="23113"/>
                </a:lnTo>
                <a:lnTo>
                  <a:pt x="79220" y="23113"/>
                </a:lnTo>
                <a:lnTo>
                  <a:pt x="83566" y="0"/>
                </a:lnTo>
                <a:close/>
              </a:path>
              <a:path w="624205" h="153035">
                <a:moveTo>
                  <a:pt x="66040" y="23113"/>
                </a:moveTo>
                <a:lnTo>
                  <a:pt x="61341" y="48513"/>
                </a:lnTo>
                <a:lnTo>
                  <a:pt x="73998" y="50883"/>
                </a:lnTo>
                <a:lnTo>
                  <a:pt x="78772" y="25494"/>
                </a:lnTo>
                <a:lnTo>
                  <a:pt x="66040" y="23113"/>
                </a:lnTo>
                <a:close/>
              </a:path>
              <a:path w="624205" h="153035">
                <a:moveTo>
                  <a:pt x="79220" y="23113"/>
                </a:moveTo>
                <a:lnTo>
                  <a:pt x="66040" y="23113"/>
                </a:lnTo>
                <a:lnTo>
                  <a:pt x="78772" y="25494"/>
                </a:lnTo>
                <a:lnTo>
                  <a:pt x="79220" y="2311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121789" y="5179821"/>
            <a:ext cx="4667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</a:t>
            </a:r>
            <a:r>
              <a:rPr dirty="0" sz="1200" spc="-10">
                <a:latin typeface="Arial"/>
                <a:cs typeface="Arial"/>
              </a:rPr>
              <a:t>l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94476" y="5119115"/>
            <a:ext cx="475526" cy="2423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36640" y="5199253"/>
            <a:ext cx="318135" cy="103505"/>
          </a:xfrm>
          <a:custGeom>
            <a:avLst/>
            <a:gdLst/>
            <a:ahLst/>
            <a:cxnLst/>
            <a:rect l="l" t="t" r="r" b="b"/>
            <a:pathLst>
              <a:path w="318135" h="103504">
                <a:moveTo>
                  <a:pt x="239002" y="25261"/>
                </a:moveTo>
                <a:lnTo>
                  <a:pt x="0" y="78105"/>
                </a:lnTo>
                <a:lnTo>
                  <a:pt x="5587" y="103378"/>
                </a:lnTo>
                <a:lnTo>
                  <a:pt x="244606" y="50651"/>
                </a:lnTo>
                <a:lnTo>
                  <a:pt x="239002" y="25261"/>
                </a:lnTo>
                <a:close/>
              </a:path>
              <a:path w="318135" h="103504">
                <a:moveTo>
                  <a:pt x="316062" y="22479"/>
                </a:moveTo>
                <a:lnTo>
                  <a:pt x="251587" y="22479"/>
                </a:lnTo>
                <a:lnTo>
                  <a:pt x="257175" y="47879"/>
                </a:lnTo>
                <a:lnTo>
                  <a:pt x="244606" y="50651"/>
                </a:lnTo>
                <a:lnTo>
                  <a:pt x="250189" y="75946"/>
                </a:lnTo>
                <a:lnTo>
                  <a:pt x="316062" y="22479"/>
                </a:lnTo>
                <a:close/>
              </a:path>
              <a:path w="318135" h="103504">
                <a:moveTo>
                  <a:pt x="251587" y="22479"/>
                </a:moveTo>
                <a:lnTo>
                  <a:pt x="239002" y="25261"/>
                </a:lnTo>
                <a:lnTo>
                  <a:pt x="244606" y="50651"/>
                </a:lnTo>
                <a:lnTo>
                  <a:pt x="257175" y="47879"/>
                </a:lnTo>
                <a:lnTo>
                  <a:pt x="251587" y="22479"/>
                </a:lnTo>
                <a:close/>
              </a:path>
              <a:path w="318135" h="103504">
                <a:moveTo>
                  <a:pt x="233425" y="0"/>
                </a:moveTo>
                <a:lnTo>
                  <a:pt x="239002" y="25261"/>
                </a:lnTo>
                <a:lnTo>
                  <a:pt x="251587" y="22479"/>
                </a:lnTo>
                <a:lnTo>
                  <a:pt x="316062" y="22479"/>
                </a:lnTo>
                <a:lnTo>
                  <a:pt x="317626" y="21209"/>
                </a:lnTo>
                <a:lnTo>
                  <a:pt x="23342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6523990" y="4804409"/>
            <a:ext cx="83946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Screw  </a:t>
            </a:r>
            <a:r>
              <a:rPr dirty="0" sz="1200">
                <a:latin typeface="Arial"/>
                <a:cs typeface="Arial"/>
              </a:rPr>
              <a:t>mount  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e</a:t>
            </a:r>
            <a:r>
              <a:rPr dirty="0" sz="1200" spc="-5">
                <a:latin typeface="Arial"/>
                <a:cs typeface="Arial"/>
              </a:rPr>
              <a:t>ch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-15">
                <a:latin typeface="Arial"/>
                <a:cs typeface="Arial"/>
              </a:rPr>
              <a:t>n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i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951220" y="4997234"/>
            <a:ext cx="611098" cy="2378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993891" y="5064505"/>
            <a:ext cx="451484" cy="78105"/>
          </a:xfrm>
          <a:custGeom>
            <a:avLst/>
            <a:gdLst/>
            <a:ahLst/>
            <a:cxnLst/>
            <a:rect l="l" t="t" r="r" b="b"/>
            <a:pathLst>
              <a:path w="451485" h="78104">
                <a:moveTo>
                  <a:pt x="430321" y="25019"/>
                </a:moveTo>
                <a:lnTo>
                  <a:pt x="386080" y="25019"/>
                </a:lnTo>
                <a:lnTo>
                  <a:pt x="387731" y="50927"/>
                </a:lnTo>
                <a:lnTo>
                  <a:pt x="374734" y="51726"/>
                </a:lnTo>
                <a:lnTo>
                  <a:pt x="376300" y="77597"/>
                </a:lnTo>
                <a:lnTo>
                  <a:pt x="451485" y="34036"/>
                </a:lnTo>
                <a:lnTo>
                  <a:pt x="430321" y="25019"/>
                </a:lnTo>
                <a:close/>
              </a:path>
              <a:path w="451485" h="78104">
                <a:moveTo>
                  <a:pt x="373165" y="25813"/>
                </a:moveTo>
                <a:lnTo>
                  <a:pt x="0" y="48768"/>
                </a:lnTo>
                <a:lnTo>
                  <a:pt x="1524" y="74676"/>
                </a:lnTo>
                <a:lnTo>
                  <a:pt x="374734" y="51726"/>
                </a:lnTo>
                <a:lnTo>
                  <a:pt x="373165" y="25813"/>
                </a:lnTo>
                <a:close/>
              </a:path>
              <a:path w="451485" h="78104">
                <a:moveTo>
                  <a:pt x="386080" y="25019"/>
                </a:moveTo>
                <a:lnTo>
                  <a:pt x="373165" y="25813"/>
                </a:lnTo>
                <a:lnTo>
                  <a:pt x="374734" y="51726"/>
                </a:lnTo>
                <a:lnTo>
                  <a:pt x="387731" y="50927"/>
                </a:lnTo>
                <a:lnTo>
                  <a:pt x="386080" y="25019"/>
                </a:lnTo>
                <a:close/>
              </a:path>
              <a:path w="451485" h="78104">
                <a:moveTo>
                  <a:pt x="371602" y="0"/>
                </a:moveTo>
                <a:lnTo>
                  <a:pt x="373165" y="25813"/>
                </a:lnTo>
                <a:lnTo>
                  <a:pt x="386080" y="25019"/>
                </a:lnTo>
                <a:lnTo>
                  <a:pt x="430321" y="25019"/>
                </a:lnTo>
                <a:lnTo>
                  <a:pt x="37160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30708" y="6030467"/>
            <a:ext cx="1463040" cy="24081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51866" y="6093180"/>
            <a:ext cx="1225550" cy="81280"/>
          </a:xfrm>
          <a:custGeom>
            <a:avLst/>
            <a:gdLst/>
            <a:ahLst/>
            <a:cxnLst/>
            <a:rect l="l" t="t" r="r" b="b"/>
            <a:pathLst>
              <a:path w="1225550" h="81279">
                <a:moveTo>
                  <a:pt x="77609" y="3124"/>
                </a:moveTo>
                <a:lnTo>
                  <a:pt x="0" y="42202"/>
                </a:lnTo>
                <a:lnTo>
                  <a:pt x="77838" y="80848"/>
                </a:lnTo>
                <a:lnTo>
                  <a:pt x="77762" y="54978"/>
                </a:lnTo>
                <a:lnTo>
                  <a:pt x="64808" y="54978"/>
                </a:lnTo>
                <a:lnTo>
                  <a:pt x="64731" y="29070"/>
                </a:lnTo>
                <a:lnTo>
                  <a:pt x="77685" y="29032"/>
                </a:lnTo>
                <a:lnTo>
                  <a:pt x="77609" y="3124"/>
                </a:lnTo>
                <a:close/>
              </a:path>
              <a:path w="1225550" h="81279">
                <a:moveTo>
                  <a:pt x="1199702" y="25869"/>
                </a:moveTo>
                <a:lnTo>
                  <a:pt x="1160653" y="25869"/>
                </a:lnTo>
                <a:lnTo>
                  <a:pt x="1160653" y="51777"/>
                </a:lnTo>
                <a:lnTo>
                  <a:pt x="1147741" y="51815"/>
                </a:lnTo>
                <a:lnTo>
                  <a:pt x="1147826" y="77723"/>
                </a:lnTo>
                <a:lnTo>
                  <a:pt x="1225423" y="38633"/>
                </a:lnTo>
                <a:lnTo>
                  <a:pt x="1199702" y="25869"/>
                </a:lnTo>
                <a:close/>
              </a:path>
              <a:path w="1225550" h="81279">
                <a:moveTo>
                  <a:pt x="77685" y="29032"/>
                </a:moveTo>
                <a:lnTo>
                  <a:pt x="64731" y="29070"/>
                </a:lnTo>
                <a:lnTo>
                  <a:pt x="64808" y="54978"/>
                </a:lnTo>
                <a:lnTo>
                  <a:pt x="77762" y="54940"/>
                </a:lnTo>
                <a:lnTo>
                  <a:pt x="77685" y="29032"/>
                </a:lnTo>
                <a:close/>
              </a:path>
              <a:path w="1225550" h="81279">
                <a:moveTo>
                  <a:pt x="77762" y="54940"/>
                </a:moveTo>
                <a:lnTo>
                  <a:pt x="64808" y="54978"/>
                </a:lnTo>
                <a:lnTo>
                  <a:pt x="77762" y="54978"/>
                </a:lnTo>
                <a:close/>
              </a:path>
              <a:path w="1225550" h="81279">
                <a:moveTo>
                  <a:pt x="1147656" y="25907"/>
                </a:moveTo>
                <a:lnTo>
                  <a:pt x="77685" y="29032"/>
                </a:lnTo>
                <a:lnTo>
                  <a:pt x="77762" y="54940"/>
                </a:lnTo>
                <a:lnTo>
                  <a:pt x="1147741" y="51815"/>
                </a:lnTo>
                <a:lnTo>
                  <a:pt x="1147656" y="25907"/>
                </a:lnTo>
                <a:close/>
              </a:path>
              <a:path w="1225550" h="81279">
                <a:moveTo>
                  <a:pt x="1160653" y="25869"/>
                </a:moveTo>
                <a:lnTo>
                  <a:pt x="1147656" y="25907"/>
                </a:lnTo>
                <a:lnTo>
                  <a:pt x="1147741" y="51815"/>
                </a:lnTo>
                <a:lnTo>
                  <a:pt x="1160653" y="51777"/>
                </a:lnTo>
                <a:lnTo>
                  <a:pt x="1160653" y="25869"/>
                </a:lnTo>
                <a:close/>
              </a:path>
              <a:path w="1225550" h="81279">
                <a:moveTo>
                  <a:pt x="1147572" y="0"/>
                </a:moveTo>
                <a:lnTo>
                  <a:pt x="1147656" y="25907"/>
                </a:lnTo>
                <a:lnTo>
                  <a:pt x="1199702" y="25869"/>
                </a:lnTo>
                <a:lnTo>
                  <a:pt x="114757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41756" y="6153099"/>
            <a:ext cx="1278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Diameter :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120mm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52984" y="3134867"/>
            <a:ext cx="271246" cy="31196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36207" y="3236214"/>
            <a:ext cx="110489" cy="2882265"/>
          </a:xfrm>
          <a:custGeom>
            <a:avLst/>
            <a:gdLst/>
            <a:ahLst/>
            <a:cxnLst/>
            <a:rect l="l" t="t" r="r" b="b"/>
            <a:pathLst>
              <a:path w="110490" h="2882265">
                <a:moveTo>
                  <a:pt x="0" y="2804071"/>
                </a:moveTo>
                <a:lnTo>
                  <a:pt x="37934" y="2882252"/>
                </a:lnTo>
                <a:lnTo>
                  <a:pt x="71209" y="2817647"/>
                </a:lnTo>
                <a:lnTo>
                  <a:pt x="51663" y="2817647"/>
                </a:lnTo>
                <a:lnTo>
                  <a:pt x="25755" y="2817329"/>
                </a:lnTo>
                <a:lnTo>
                  <a:pt x="25910" y="2804380"/>
                </a:lnTo>
                <a:lnTo>
                  <a:pt x="0" y="2804071"/>
                </a:lnTo>
                <a:close/>
              </a:path>
              <a:path w="110490" h="2882265">
                <a:moveTo>
                  <a:pt x="58443" y="77554"/>
                </a:moveTo>
                <a:lnTo>
                  <a:pt x="25755" y="2817329"/>
                </a:lnTo>
                <a:lnTo>
                  <a:pt x="51663" y="2817647"/>
                </a:lnTo>
                <a:lnTo>
                  <a:pt x="51818" y="2804689"/>
                </a:lnTo>
                <a:lnTo>
                  <a:pt x="25910" y="2804380"/>
                </a:lnTo>
                <a:lnTo>
                  <a:pt x="51821" y="2804380"/>
                </a:lnTo>
                <a:lnTo>
                  <a:pt x="84350" y="77893"/>
                </a:lnTo>
                <a:lnTo>
                  <a:pt x="58443" y="77554"/>
                </a:lnTo>
                <a:close/>
              </a:path>
              <a:path w="110490" h="2882265">
                <a:moveTo>
                  <a:pt x="51818" y="2804689"/>
                </a:moveTo>
                <a:lnTo>
                  <a:pt x="51663" y="2817647"/>
                </a:lnTo>
                <a:lnTo>
                  <a:pt x="71209" y="2817647"/>
                </a:lnTo>
                <a:lnTo>
                  <a:pt x="77724" y="2804998"/>
                </a:lnTo>
                <a:lnTo>
                  <a:pt x="51818" y="2804689"/>
                </a:lnTo>
                <a:close/>
              </a:path>
              <a:path w="110490" h="2882265">
                <a:moveTo>
                  <a:pt x="51821" y="2804380"/>
                </a:moveTo>
                <a:lnTo>
                  <a:pt x="25910" y="2804380"/>
                </a:lnTo>
                <a:lnTo>
                  <a:pt x="51818" y="2804689"/>
                </a:lnTo>
                <a:lnTo>
                  <a:pt x="51821" y="2804380"/>
                </a:lnTo>
                <a:close/>
              </a:path>
              <a:path w="110490" h="2882265">
                <a:moveTo>
                  <a:pt x="103661" y="64643"/>
                </a:moveTo>
                <a:lnTo>
                  <a:pt x="58597" y="64643"/>
                </a:lnTo>
                <a:lnTo>
                  <a:pt x="84505" y="64897"/>
                </a:lnTo>
                <a:lnTo>
                  <a:pt x="84350" y="77893"/>
                </a:lnTo>
                <a:lnTo>
                  <a:pt x="110248" y="78232"/>
                </a:lnTo>
                <a:lnTo>
                  <a:pt x="103661" y="64643"/>
                </a:lnTo>
                <a:close/>
              </a:path>
              <a:path w="110490" h="2882265">
                <a:moveTo>
                  <a:pt x="58597" y="64643"/>
                </a:moveTo>
                <a:lnTo>
                  <a:pt x="58443" y="77554"/>
                </a:lnTo>
                <a:lnTo>
                  <a:pt x="84350" y="77893"/>
                </a:lnTo>
                <a:lnTo>
                  <a:pt x="84505" y="64897"/>
                </a:lnTo>
                <a:lnTo>
                  <a:pt x="58597" y="64643"/>
                </a:lnTo>
                <a:close/>
              </a:path>
              <a:path w="110490" h="2882265">
                <a:moveTo>
                  <a:pt x="72326" y="0"/>
                </a:moveTo>
                <a:lnTo>
                  <a:pt x="32537" y="77215"/>
                </a:lnTo>
                <a:lnTo>
                  <a:pt x="58443" y="77554"/>
                </a:lnTo>
                <a:lnTo>
                  <a:pt x="58597" y="64643"/>
                </a:lnTo>
                <a:lnTo>
                  <a:pt x="103661" y="64643"/>
                </a:lnTo>
                <a:lnTo>
                  <a:pt x="7232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19998" y="4213859"/>
            <a:ext cx="196215" cy="112649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spc="-5">
                <a:latin typeface="Arial"/>
                <a:cs typeface="Arial"/>
              </a:rPr>
              <a:t>Lenght </a:t>
            </a:r>
            <a:r>
              <a:rPr dirty="0" sz="1200">
                <a:latin typeface="Arial"/>
                <a:cs typeface="Arial"/>
              </a:rPr>
              <a:t>: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210mm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41</a:t>
            </a:fld>
            <a:endParaRPr sz="1000"/>
          </a:p>
        </p:txBody>
      </p:sp>
      <p:sp>
        <p:nvSpPr>
          <p:cNvPr id="76" name="object 76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4607" y="108915"/>
            <a:ext cx="547878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Mechanical 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Layout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Components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060450"/>
          <a:ext cx="8723630" cy="2070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/>
                <a:gridCol w="4211955"/>
                <a:gridCol w="2118994"/>
                <a:gridCol w="1222375"/>
              </a:tblGrid>
              <a:tr h="457200">
                <a:tc>
                  <a:txBody>
                    <a:bodyPr/>
                    <a:lstStyle/>
                    <a:p>
                      <a:pPr marL="264160" marR="151765" indent="-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ha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nic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Pros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9060" marR="80645" indent="23622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Square  Rotary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835" indent="1905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consists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main square prism parts.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first  part 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equipped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with electronics and parachute deployment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mechanism.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electronic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 screwed into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top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probe.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97790" marR="77470" indent="1905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There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protective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surface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between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electronic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and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egg protection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shell.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just" marL="97790" marR="78740" indent="19050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second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equipped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with egg protection shell and  heat shield release mechanism.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egg protection shell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attached to the carbon rods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clamps.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248920" indent="-1720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Special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protection part</a:t>
                      </a:r>
                      <a:r>
                        <a:rPr dirty="0" sz="11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for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9875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durable thanks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carbon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rods.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9875" marR="335280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Easy to acces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electronic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69875" marR="144780" indent="-172085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By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getting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rid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the</a:t>
                      </a:r>
                      <a:r>
                        <a:rPr dirty="0" sz="11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unused  areas,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it 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gained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 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Thinner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side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7051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faces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70510" marR="8128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There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  glue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060185" y="5231129"/>
            <a:ext cx="3008630" cy="1076325"/>
          </a:xfrm>
          <a:prstGeom prst="rect">
            <a:avLst/>
          </a:prstGeom>
          <a:ln w="25907">
            <a:solidFill>
              <a:srgbClr val="333399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15"/>
              </a:spcBef>
            </a:pPr>
            <a:r>
              <a:rPr dirty="0" u="heavy" sz="1600" spc="-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CHOSEN</a:t>
            </a:r>
            <a:r>
              <a:rPr dirty="0" u="heavy" sz="1600" spc="-1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1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CONFIGURATION</a:t>
            </a:r>
            <a:endParaRPr sz="1600">
              <a:latin typeface="Arial"/>
              <a:cs typeface="Arial"/>
            </a:endParaRPr>
          </a:p>
          <a:p>
            <a:pPr marL="91440" marR="397510" indent="28448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Low mass, easy to build,  easy to acces parts, basic  structure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1791" y="3128772"/>
            <a:ext cx="1318259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5056" y="3276600"/>
            <a:ext cx="1644396" cy="1667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20767" y="3090672"/>
            <a:ext cx="1414272" cy="3160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70404" y="3265932"/>
            <a:ext cx="1581912" cy="2985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11652" y="3896842"/>
            <a:ext cx="873251" cy="504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54196" y="3996054"/>
            <a:ext cx="715010" cy="346710"/>
          </a:xfrm>
          <a:custGeom>
            <a:avLst/>
            <a:gdLst/>
            <a:ahLst/>
            <a:cxnLst/>
            <a:rect l="l" t="t" r="r" b="b"/>
            <a:pathLst>
              <a:path w="715010" h="346710">
                <a:moveTo>
                  <a:pt x="638877" y="23415"/>
                </a:moveTo>
                <a:lnTo>
                  <a:pt x="0" y="323088"/>
                </a:lnTo>
                <a:lnTo>
                  <a:pt x="10922" y="346456"/>
                </a:lnTo>
                <a:lnTo>
                  <a:pt x="649884" y="46868"/>
                </a:lnTo>
                <a:lnTo>
                  <a:pt x="638877" y="23415"/>
                </a:lnTo>
                <a:close/>
              </a:path>
              <a:path w="715010" h="346710">
                <a:moveTo>
                  <a:pt x="702321" y="17907"/>
                </a:moveTo>
                <a:lnTo>
                  <a:pt x="650620" y="17907"/>
                </a:lnTo>
                <a:lnTo>
                  <a:pt x="661542" y="41402"/>
                </a:lnTo>
                <a:lnTo>
                  <a:pt x="649884" y="46868"/>
                </a:lnTo>
                <a:lnTo>
                  <a:pt x="660907" y="70358"/>
                </a:lnTo>
                <a:lnTo>
                  <a:pt x="702321" y="17907"/>
                </a:lnTo>
                <a:close/>
              </a:path>
              <a:path w="715010" h="346710">
                <a:moveTo>
                  <a:pt x="650620" y="17907"/>
                </a:moveTo>
                <a:lnTo>
                  <a:pt x="638877" y="23415"/>
                </a:lnTo>
                <a:lnTo>
                  <a:pt x="649884" y="46868"/>
                </a:lnTo>
                <a:lnTo>
                  <a:pt x="661542" y="41402"/>
                </a:lnTo>
                <a:lnTo>
                  <a:pt x="650620" y="17907"/>
                </a:lnTo>
                <a:close/>
              </a:path>
              <a:path w="715010" h="346710">
                <a:moveTo>
                  <a:pt x="627888" y="0"/>
                </a:moveTo>
                <a:lnTo>
                  <a:pt x="638877" y="23415"/>
                </a:lnTo>
                <a:lnTo>
                  <a:pt x="650620" y="17907"/>
                </a:lnTo>
                <a:lnTo>
                  <a:pt x="702321" y="17907"/>
                </a:lnTo>
                <a:lnTo>
                  <a:pt x="714755" y="2159"/>
                </a:lnTo>
                <a:lnTo>
                  <a:pt x="62788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961257" y="3812540"/>
            <a:ext cx="70993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Electronics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32776" y="4038625"/>
            <a:ext cx="995159" cy="5379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75575" y="4135754"/>
            <a:ext cx="836294" cy="383540"/>
          </a:xfrm>
          <a:custGeom>
            <a:avLst/>
            <a:gdLst/>
            <a:ahLst/>
            <a:cxnLst/>
            <a:rect l="l" t="t" r="r" b="b"/>
            <a:pathLst>
              <a:path w="836295" h="383539">
                <a:moveTo>
                  <a:pt x="759825" y="23768"/>
                </a:moveTo>
                <a:lnTo>
                  <a:pt x="0" y="359537"/>
                </a:lnTo>
                <a:lnTo>
                  <a:pt x="10414" y="383159"/>
                </a:lnTo>
                <a:lnTo>
                  <a:pt x="770299" y="47418"/>
                </a:lnTo>
                <a:lnTo>
                  <a:pt x="759825" y="23768"/>
                </a:lnTo>
                <a:close/>
              </a:path>
              <a:path w="836295" h="383539">
                <a:moveTo>
                  <a:pt x="824295" y="18542"/>
                </a:moveTo>
                <a:lnTo>
                  <a:pt x="771651" y="18542"/>
                </a:lnTo>
                <a:lnTo>
                  <a:pt x="782193" y="42164"/>
                </a:lnTo>
                <a:lnTo>
                  <a:pt x="770299" y="47418"/>
                </a:lnTo>
                <a:lnTo>
                  <a:pt x="780796" y="71120"/>
                </a:lnTo>
                <a:lnTo>
                  <a:pt x="824295" y="18542"/>
                </a:lnTo>
                <a:close/>
              </a:path>
              <a:path w="836295" h="383539">
                <a:moveTo>
                  <a:pt x="771651" y="18542"/>
                </a:moveTo>
                <a:lnTo>
                  <a:pt x="759825" y="23768"/>
                </a:lnTo>
                <a:lnTo>
                  <a:pt x="770299" y="47418"/>
                </a:lnTo>
                <a:lnTo>
                  <a:pt x="782193" y="42164"/>
                </a:lnTo>
                <a:lnTo>
                  <a:pt x="771651" y="18542"/>
                </a:lnTo>
                <a:close/>
              </a:path>
              <a:path w="836295" h="383539">
                <a:moveTo>
                  <a:pt x="749300" y="0"/>
                </a:moveTo>
                <a:lnTo>
                  <a:pt x="759825" y="23768"/>
                </a:lnTo>
                <a:lnTo>
                  <a:pt x="771651" y="18542"/>
                </a:lnTo>
                <a:lnTo>
                  <a:pt x="824295" y="18542"/>
                </a:lnTo>
                <a:lnTo>
                  <a:pt x="836168" y="4191"/>
                </a:lnTo>
                <a:lnTo>
                  <a:pt x="7493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564118" y="3943603"/>
            <a:ext cx="52387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C</a:t>
            </a:r>
            <a:r>
              <a:rPr dirty="0" sz="1100">
                <a:latin typeface="Arial"/>
                <a:cs typeface="Arial"/>
              </a:rPr>
              <a:t>amera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67143" y="4532414"/>
            <a:ext cx="606564" cy="419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88302" y="4555363"/>
            <a:ext cx="448309" cy="259715"/>
          </a:xfrm>
          <a:custGeom>
            <a:avLst/>
            <a:gdLst/>
            <a:ahLst/>
            <a:cxnLst/>
            <a:rect l="l" t="t" r="r" b="b"/>
            <a:pathLst>
              <a:path w="448309" h="259714">
                <a:moveTo>
                  <a:pt x="48768" y="187579"/>
                </a:moveTo>
                <a:lnTo>
                  <a:pt x="0" y="259587"/>
                </a:lnTo>
                <a:lnTo>
                  <a:pt x="86741" y="255397"/>
                </a:lnTo>
                <a:lnTo>
                  <a:pt x="77638" y="239141"/>
                </a:lnTo>
                <a:lnTo>
                  <a:pt x="62865" y="239141"/>
                </a:lnTo>
                <a:lnTo>
                  <a:pt x="50165" y="216535"/>
                </a:lnTo>
                <a:lnTo>
                  <a:pt x="61434" y="210200"/>
                </a:lnTo>
                <a:lnTo>
                  <a:pt x="48768" y="187579"/>
                </a:lnTo>
                <a:close/>
              </a:path>
              <a:path w="448309" h="259714">
                <a:moveTo>
                  <a:pt x="61434" y="210200"/>
                </a:moveTo>
                <a:lnTo>
                  <a:pt x="50165" y="216535"/>
                </a:lnTo>
                <a:lnTo>
                  <a:pt x="62865" y="239141"/>
                </a:lnTo>
                <a:lnTo>
                  <a:pt x="74101" y="232824"/>
                </a:lnTo>
                <a:lnTo>
                  <a:pt x="61434" y="210200"/>
                </a:lnTo>
                <a:close/>
              </a:path>
              <a:path w="448309" h="259714">
                <a:moveTo>
                  <a:pt x="74101" y="232824"/>
                </a:moveTo>
                <a:lnTo>
                  <a:pt x="62865" y="239141"/>
                </a:lnTo>
                <a:lnTo>
                  <a:pt x="77638" y="239141"/>
                </a:lnTo>
                <a:lnTo>
                  <a:pt x="74101" y="232824"/>
                </a:lnTo>
                <a:close/>
              </a:path>
              <a:path w="448309" h="259714">
                <a:moveTo>
                  <a:pt x="435355" y="0"/>
                </a:moveTo>
                <a:lnTo>
                  <a:pt x="61434" y="210200"/>
                </a:lnTo>
                <a:lnTo>
                  <a:pt x="74101" y="232824"/>
                </a:lnTo>
                <a:lnTo>
                  <a:pt x="448055" y="22606"/>
                </a:lnTo>
                <a:lnTo>
                  <a:pt x="43535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126607" y="4743069"/>
            <a:ext cx="112585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Heat shield  </a:t>
            </a:r>
            <a:r>
              <a:rPr dirty="0" sz="1100">
                <a:latin typeface="Arial"/>
                <a:cs typeface="Arial"/>
              </a:rPr>
              <a:t>attechment</a:t>
            </a:r>
            <a:r>
              <a:rPr dirty="0" sz="1100" spc="-10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points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17435" y="4585715"/>
            <a:ext cx="1126248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38593" y="4609084"/>
            <a:ext cx="967740" cy="316865"/>
          </a:xfrm>
          <a:custGeom>
            <a:avLst/>
            <a:gdLst/>
            <a:ahLst/>
            <a:cxnLst/>
            <a:rect l="l" t="t" r="r" b="b"/>
            <a:pathLst>
              <a:path w="967740" h="316864">
                <a:moveTo>
                  <a:pt x="63246" y="242443"/>
                </a:moveTo>
                <a:lnTo>
                  <a:pt x="0" y="302006"/>
                </a:lnTo>
                <a:lnTo>
                  <a:pt x="85598" y="316865"/>
                </a:lnTo>
                <a:lnTo>
                  <a:pt x="79266" y="295783"/>
                </a:lnTo>
                <a:lnTo>
                  <a:pt x="65785" y="295783"/>
                </a:lnTo>
                <a:lnTo>
                  <a:pt x="58292" y="271018"/>
                </a:lnTo>
                <a:lnTo>
                  <a:pt x="70707" y="267287"/>
                </a:lnTo>
                <a:lnTo>
                  <a:pt x="63246" y="242443"/>
                </a:lnTo>
                <a:close/>
              </a:path>
              <a:path w="967740" h="316864">
                <a:moveTo>
                  <a:pt x="70707" y="267287"/>
                </a:moveTo>
                <a:lnTo>
                  <a:pt x="58292" y="271018"/>
                </a:lnTo>
                <a:lnTo>
                  <a:pt x="65785" y="295783"/>
                </a:lnTo>
                <a:lnTo>
                  <a:pt x="78150" y="292068"/>
                </a:lnTo>
                <a:lnTo>
                  <a:pt x="70707" y="267287"/>
                </a:lnTo>
                <a:close/>
              </a:path>
              <a:path w="967740" h="316864">
                <a:moveTo>
                  <a:pt x="78150" y="292068"/>
                </a:moveTo>
                <a:lnTo>
                  <a:pt x="65785" y="295783"/>
                </a:lnTo>
                <a:lnTo>
                  <a:pt x="79266" y="295783"/>
                </a:lnTo>
                <a:lnTo>
                  <a:pt x="78150" y="292068"/>
                </a:lnTo>
                <a:close/>
              </a:path>
              <a:path w="967740" h="316864">
                <a:moveTo>
                  <a:pt x="960120" y="0"/>
                </a:moveTo>
                <a:lnTo>
                  <a:pt x="70707" y="267287"/>
                </a:lnTo>
                <a:lnTo>
                  <a:pt x="78150" y="292068"/>
                </a:lnTo>
                <a:lnTo>
                  <a:pt x="967612" y="24892"/>
                </a:lnTo>
                <a:lnTo>
                  <a:pt x="96012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20767" y="6001499"/>
            <a:ext cx="797064" cy="303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41926" y="6024638"/>
            <a:ext cx="638175" cy="166370"/>
          </a:xfrm>
          <a:custGeom>
            <a:avLst/>
            <a:gdLst/>
            <a:ahLst/>
            <a:cxnLst/>
            <a:rect l="l" t="t" r="r" b="b"/>
            <a:pathLst>
              <a:path w="638175" h="166370">
                <a:moveTo>
                  <a:pt x="68325" y="89789"/>
                </a:moveTo>
                <a:lnTo>
                  <a:pt x="0" y="143535"/>
                </a:lnTo>
                <a:lnTo>
                  <a:pt x="83947" y="165912"/>
                </a:lnTo>
                <a:lnTo>
                  <a:pt x="79276" y="143154"/>
                </a:lnTo>
                <a:lnTo>
                  <a:pt x="66039" y="143154"/>
                </a:lnTo>
                <a:lnTo>
                  <a:pt x="60833" y="117779"/>
                </a:lnTo>
                <a:lnTo>
                  <a:pt x="73532" y="115163"/>
                </a:lnTo>
                <a:lnTo>
                  <a:pt x="68325" y="89789"/>
                </a:lnTo>
                <a:close/>
              </a:path>
              <a:path w="638175" h="166370">
                <a:moveTo>
                  <a:pt x="73532" y="115163"/>
                </a:moveTo>
                <a:lnTo>
                  <a:pt x="60833" y="117779"/>
                </a:lnTo>
                <a:lnTo>
                  <a:pt x="66039" y="143154"/>
                </a:lnTo>
                <a:lnTo>
                  <a:pt x="78740" y="140538"/>
                </a:lnTo>
                <a:lnTo>
                  <a:pt x="73532" y="115163"/>
                </a:lnTo>
                <a:close/>
              </a:path>
              <a:path w="638175" h="166370">
                <a:moveTo>
                  <a:pt x="78740" y="140538"/>
                </a:moveTo>
                <a:lnTo>
                  <a:pt x="66039" y="143154"/>
                </a:lnTo>
                <a:lnTo>
                  <a:pt x="79276" y="143154"/>
                </a:lnTo>
                <a:lnTo>
                  <a:pt x="78740" y="140538"/>
                </a:lnTo>
                <a:close/>
              </a:path>
              <a:path w="638175" h="166370">
                <a:moveTo>
                  <a:pt x="632460" y="0"/>
                </a:moveTo>
                <a:lnTo>
                  <a:pt x="73532" y="115163"/>
                </a:lnTo>
                <a:lnTo>
                  <a:pt x="78740" y="140538"/>
                </a:lnTo>
                <a:lnTo>
                  <a:pt x="637794" y="25374"/>
                </a:lnTo>
                <a:lnTo>
                  <a:pt x="63246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985386" y="5981496"/>
            <a:ext cx="86423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Heat shield  release</a:t>
            </a:r>
            <a:r>
              <a:rPr dirty="0" sz="1100" spc="-50">
                <a:latin typeface="Arial"/>
                <a:cs typeface="Arial"/>
              </a:rPr>
              <a:t> </a:t>
            </a:r>
            <a:r>
              <a:rPr dirty="0" sz="1100" spc="-5">
                <a:latin typeface="Arial"/>
                <a:cs typeface="Arial"/>
              </a:rPr>
              <a:t>servo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69891" y="4863071"/>
            <a:ext cx="1043952" cy="5242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91050" y="4957317"/>
            <a:ext cx="885190" cy="372110"/>
          </a:xfrm>
          <a:custGeom>
            <a:avLst/>
            <a:gdLst/>
            <a:ahLst/>
            <a:cxnLst/>
            <a:rect l="l" t="t" r="r" b="b"/>
            <a:pathLst>
              <a:path w="885189" h="372110">
                <a:moveTo>
                  <a:pt x="76972" y="24019"/>
                </a:moveTo>
                <a:lnTo>
                  <a:pt x="67335" y="48028"/>
                </a:lnTo>
                <a:lnTo>
                  <a:pt x="875538" y="372109"/>
                </a:lnTo>
                <a:lnTo>
                  <a:pt x="885189" y="348106"/>
                </a:lnTo>
                <a:lnTo>
                  <a:pt x="76972" y="24019"/>
                </a:lnTo>
                <a:close/>
              </a:path>
              <a:path w="885189" h="372110">
                <a:moveTo>
                  <a:pt x="86613" y="0"/>
                </a:moveTo>
                <a:lnTo>
                  <a:pt x="0" y="7111"/>
                </a:lnTo>
                <a:lnTo>
                  <a:pt x="57658" y="72135"/>
                </a:lnTo>
                <a:lnTo>
                  <a:pt x="67335" y="48028"/>
                </a:lnTo>
                <a:lnTo>
                  <a:pt x="55245" y="43179"/>
                </a:lnTo>
                <a:lnTo>
                  <a:pt x="64897" y="19176"/>
                </a:lnTo>
                <a:lnTo>
                  <a:pt x="78916" y="19176"/>
                </a:lnTo>
                <a:lnTo>
                  <a:pt x="86613" y="0"/>
                </a:lnTo>
                <a:close/>
              </a:path>
              <a:path w="885189" h="372110">
                <a:moveTo>
                  <a:pt x="64897" y="19176"/>
                </a:moveTo>
                <a:lnTo>
                  <a:pt x="55245" y="43179"/>
                </a:lnTo>
                <a:lnTo>
                  <a:pt x="67335" y="48028"/>
                </a:lnTo>
                <a:lnTo>
                  <a:pt x="76972" y="24019"/>
                </a:lnTo>
                <a:lnTo>
                  <a:pt x="64897" y="19176"/>
                </a:lnTo>
                <a:close/>
              </a:path>
              <a:path w="885189" h="372110">
                <a:moveTo>
                  <a:pt x="78916" y="19176"/>
                </a:moveTo>
                <a:lnTo>
                  <a:pt x="64897" y="19176"/>
                </a:lnTo>
                <a:lnTo>
                  <a:pt x="76972" y="24019"/>
                </a:lnTo>
                <a:lnTo>
                  <a:pt x="78916" y="1917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96895" y="3531095"/>
            <a:ext cx="749833" cy="4968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718054" y="3632453"/>
            <a:ext cx="591185" cy="337185"/>
          </a:xfrm>
          <a:custGeom>
            <a:avLst/>
            <a:gdLst/>
            <a:ahLst/>
            <a:cxnLst/>
            <a:rect l="l" t="t" r="r" b="b"/>
            <a:pathLst>
              <a:path w="591185" h="337185">
                <a:moveTo>
                  <a:pt x="74221" y="26514"/>
                </a:moveTo>
                <a:lnTo>
                  <a:pt x="61634" y="49112"/>
                </a:lnTo>
                <a:lnTo>
                  <a:pt x="578484" y="336804"/>
                </a:lnTo>
                <a:lnTo>
                  <a:pt x="591057" y="314198"/>
                </a:lnTo>
                <a:lnTo>
                  <a:pt x="74221" y="26514"/>
                </a:lnTo>
                <a:close/>
              </a:path>
              <a:path w="591185" h="337185">
                <a:moveTo>
                  <a:pt x="0" y="0"/>
                </a:moveTo>
                <a:lnTo>
                  <a:pt x="49021" y="71755"/>
                </a:lnTo>
                <a:lnTo>
                  <a:pt x="61634" y="49112"/>
                </a:lnTo>
                <a:lnTo>
                  <a:pt x="50291" y="42799"/>
                </a:lnTo>
                <a:lnTo>
                  <a:pt x="62864" y="20193"/>
                </a:lnTo>
                <a:lnTo>
                  <a:pt x="77742" y="20193"/>
                </a:lnTo>
                <a:lnTo>
                  <a:pt x="86868" y="3810"/>
                </a:lnTo>
                <a:lnTo>
                  <a:pt x="0" y="0"/>
                </a:lnTo>
                <a:close/>
              </a:path>
              <a:path w="591185" h="337185">
                <a:moveTo>
                  <a:pt x="62864" y="20193"/>
                </a:moveTo>
                <a:lnTo>
                  <a:pt x="50291" y="42799"/>
                </a:lnTo>
                <a:lnTo>
                  <a:pt x="61634" y="49112"/>
                </a:lnTo>
                <a:lnTo>
                  <a:pt x="74221" y="26514"/>
                </a:lnTo>
                <a:lnTo>
                  <a:pt x="62864" y="20193"/>
                </a:lnTo>
                <a:close/>
              </a:path>
              <a:path w="591185" h="337185">
                <a:moveTo>
                  <a:pt x="77742" y="20193"/>
                </a:moveTo>
                <a:lnTo>
                  <a:pt x="62864" y="20193"/>
                </a:lnTo>
                <a:lnTo>
                  <a:pt x="74221" y="26514"/>
                </a:lnTo>
                <a:lnTo>
                  <a:pt x="77742" y="2019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898142" y="3171190"/>
            <a:ext cx="8394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Parachute  deployment  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e</a:t>
            </a:r>
            <a:r>
              <a:rPr dirty="0" sz="1200" spc="-5">
                <a:latin typeface="Arial"/>
                <a:cs typeface="Arial"/>
              </a:rPr>
              <a:t>ch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-15">
                <a:latin typeface="Arial"/>
                <a:cs typeface="Arial"/>
              </a:rPr>
              <a:t>n</a:t>
            </a:r>
            <a:r>
              <a:rPr dirty="0" sz="1200" spc="-5">
                <a:latin typeface="Arial"/>
                <a:cs typeface="Arial"/>
              </a:rPr>
              <a:t>is</a:t>
            </a:r>
            <a:r>
              <a:rPr dirty="0" sz="1200" spc="-10">
                <a:latin typeface="Arial"/>
                <a:cs typeface="Arial"/>
              </a:rPr>
              <a:t>i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04103" y="3746004"/>
            <a:ext cx="716292" cy="4541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46267" y="3847338"/>
            <a:ext cx="558165" cy="294640"/>
          </a:xfrm>
          <a:custGeom>
            <a:avLst/>
            <a:gdLst/>
            <a:ahLst/>
            <a:cxnLst/>
            <a:rect l="l" t="t" r="r" b="b"/>
            <a:pathLst>
              <a:path w="558164" h="294639">
                <a:moveTo>
                  <a:pt x="482994" y="23944"/>
                </a:moveTo>
                <a:lnTo>
                  <a:pt x="0" y="271272"/>
                </a:lnTo>
                <a:lnTo>
                  <a:pt x="11684" y="294259"/>
                </a:lnTo>
                <a:lnTo>
                  <a:pt x="494787" y="46939"/>
                </a:lnTo>
                <a:lnTo>
                  <a:pt x="482994" y="23944"/>
                </a:lnTo>
                <a:close/>
              </a:path>
              <a:path w="558164" h="294639">
                <a:moveTo>
                  <a:pt x="544876" y="18034"/>
                </a:moveTo>
                <a:lnTo>
                  <a:pt x="494538" y="18034"/>
                </a:lnTo>
                <a:lnTo>
                  <a:pt x="506349" y="41020"/>
                </a:lnTo>
                <a:lnTo>
                  <a:pt x="494787" y="46939"/>
                </a:lnTo>
                <a:lnTo>
                  <a:pt x="506603" y="69976"/>
                </a:lnTo>
                <a:lnTo>
                  <a:pt x="544876" y="18034"/>
                </a:lnTo>
                <a:close/>
              </a:path>
              <a:path w="558164" h="294639">
                <a:moveTo>
                  <a:pt x="494538" y="18034"/>
                </a:moveTo>
                <a:lnTo>
                  <a:pt x="482994" y="23944"/>
                </a:lnTo>
                <a:lnTo>
                  <a:pt x="494787" y="46939"/>
                </a:lnTo>
                <a:lnTo>
                  <a:pt x="506349" y="41020"/>
                </a:lnTo>
                <a:lnTo>
                  <a:pt x="494538" y="18034"/>
                </a:lnTo>
                <a:close/>
              </a:path>
              <a:path w="558164" h="294639">
                <a:moveTo>
                  <a:pt x="558165" y="0"/>
                </a:moveTo>
                <a:lnTo>
                  <a:pt x="471170" y="888"/>
                </a:lnTo>
                <a:lnTo>
                  <a:pt x="482994" y="23944"/>
                </a:lnTo>
                <a:lnTo>
                  <a:pt x="494538" y="18034"/>
                </a:lnTo>
                <a:lnTo>
                  <a:pt x="544876" y="18034"/>
                </a:lnTo>
                <a:lnTo>
                  <a:pt x="55816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993129" y="3550411"/>
            <a:ext cx="81280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Parachute  </a:t>
            </a:r>
            <a:r>
              <a:rPr dirty="0" sz="1200" spc="-5">
                <a:latin typeface="Arial"/>
                <a:cs typeface="Arial"/>
              </a:rPr>
              <a:t>deplo</a:t>
            </a:r>
            <a:r>
              <a:rPr dirty="0" sz="1200" spc="-15">
                <a:latin typeface="Arial"/>
                <a:cs typeface="Arial"/>
              </a:rPr>
              <a:t>y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15">
                <a:latin typeface="Arial"/>
                <a:cs typeface="Arial"/>
              </a:rPr>
              <a:t>en</a:t>
            </a:r>
            <a:r>
              <a:rPr dirty="0" sz="1200">
                <a:latin typeface="Arial"/>
                <a:cs typeface="Arial"/>
              </a:rPr>
              <a:t>t  </a:t>
            </a:r>
            <a:r>
              <a:rPr dirty="0" sz="1200" spc="-5">
                <a:latin typeface="Arial"/>
                <a:cs typeface="Arial"/>
              </a:rPr>
              <a:t>servo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20595" y="4027906"/>
            <a:ext cx="478548" cy="4404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763141" y="4129278"/>
            <a:ext cx="319405" cy="280670"/>
          </a:xfrm>
          <a:custGeom>
            <a:avLst/>
            <a:gdLst/>
            <a:ahLst/>
            <a:cxnLst/>
            <a:rect l="l" t="t" r="r" b="b"/>
            <a:pathLst>
              <a:path w="319405" h="280670">
                <a:moveTo>
                  <a:pt x="252226" y="41280"/>
                </a:moveTo>
                <a:lnTo>
                  <a:pt x="0" y="260985"/>
                </a:lnTo>
                <a:lnTo>
                  <a:pt x="17017" y="280543"/>
                </a:lnTo>
                <a:lnTo>
                  <a:pt x="269244" y="60838"/>
                </a:lnTo>
                <a:lnTo>
                  <a:pt x="252226" y="41280"/>
                </a:lnTo>
                <a:close/>
              </a:path>
              <a:path w="319405" h="280670">
                <a:moveTo>
                  <a:pt x="305819" y="32766"/>
                </a:moveTo>
                <a:lnTo>
                  <a:pt x="262000" y="32766"/>
                </a:lnTo>
                <a:lnTo>
                  <a:pt x="279019" y="52324"/>
                </a:lnTo>
                <a:lnTo>
                  <a:pt x="269244" y="60838"/>
                </a:lnTo>
                <a:lnTo>
                  <a:pt x="286257" y="80391"/>
                </a:lnTo>
                <a:lnTo>
                  <a:pt x="305819" y="32766"/>
                </a:lnTo>
                <a:close/>
              </a:path>
              <a:path w="319405" h="280670">
                <a:moveTo>
                  <a:pt x="262000" y="32766"/>
                </a:moveTo>
                <a:lnTo>
                  <a:pt x="252226" y="41280"/>
                </a:lnTo>
                <a:lnTo>
                  <a:pt x="269244" y="60838"/>
                </a:lnTo>
                <a:lnTo>
                  <a:pt x="279019" y="52324"/>
                </a:lnTo>
                <a:lnTo>
                  <a:pt x="262000" y="32766"/>
                </a:lnTo>
                <a:close/>
              </a:path>
              <a:path w="319405" h="280670">
                <a:moveTo>
                  <a:pt x="319277" y="0"/>
                </a:moveTo>
                <a:lnTo>
                  <a:pt x="235203" y="21717"/>
                </a:lnTo>
                <a:lnTo>
                  <a:pt x="252226" y="41280"/>
                </a:lnTo>
                <a:lnTo>
                  <a:pt x="262000" y="32766"/>
                </a:lnTo>
                <a:lnTo>
                  <a:pt x="305819" y="32766"/>
                </a:lnTo>
                <a:lnTo>
                  <a:pt x="31927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089530" y="3981703"/>
            <a:ext cx="21971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F</a:t>
            </a:r>
            <a:r>
              <a:rPr dirty="0" sz="1100" spc="-10">
                <a:latin typeface="Arial"/>
                <a:cs typeface="Arial"/>
              </a:rPr>
              <a:t>i</a:t>
            </a:r>
            <a:r>
              <a:rPr dirty="0" sz="110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60092" y="4466869"/>
            <a:ext cx="1040879" cy="6110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81250" y="4489577"/>
            <a:ext cx="881380" cy="452120"/>
          </a:xfrm>
          <a:custGeom>
            <a:avLst/>
            <a:gdLst/>
            <a:ahLst/>
            <a:cxnLst/>
            <a:rect l="l" t="t" r="r" b="b"/>
            <a:pathLst>
              <a:path w="881379" h="452120">
                <a:moveTo>
                  <a:pt x="51943" y="382397"/>
                </a:moveTo>
                <a:lnTo>
                  <a:pt x="0" y="451993"/>
                </a:lnTo>
                <a:lnTo>
                  <a:pt x="86868" y="451739"/>
                </a:lnTo>
                <a:lnTo>
                  <a:pt x="78168" y="434467"/>
                </a:lnTo>
                <a:lnTo>
                  <a:pt x="63626" y="434467"/>
                </a:lnTo>
                <a:lnTo>
                  <a:pt x="52069" y="411353"/>
                </a:lnTo>
                <a:lnTo>
                  <a:pt x="63603" y="405548"/>
                </a:lnTo>
                <a:lnTo>
                  <a:pt x="51943" y="382397"/>
                </a:lnTo>
                <a:close/>
              </a:path>
              <a:path w="881379" h="452120">
                <a:moveTo>
                  <a:pt x="63603" y="405548"/>
                </a:moveTo>
                <a:lnTo>
                  <a:pt x="52069" y="411353"/>
                </a:lnTo>
                <a:lnTo>
                  <a:pt x="63626" y="434467"/>
                </a:lnTo>
                <a:lnTo>
                  <a:pt x="75228" y="428629"/>
                </a:lnTo>
                <a:lnTo>
                  <a:pt x="63603" y="405548"/>
                </a:lnTo>
                <a:close/>
              </a:path>
              <a:path w="881379" h="452120">
                <a:moveTo>
                  <a:pt x="75228" y="428629"/>
                </a:moveTo>
                <a:lnTo>
                  <a:pt x="63626" y="434467"/>
                </a:lnTo>
                <a:lnTo>
                  <a:pt x="78168" y="434467"/>
                </a:lnTo>
                <a:lnTo>
                  <a:pt x="75228" y="428629"/>
                </a:lnTo>
                <a:close/>
              </a:path>
              <a:path w="881379" h="452120">
                <a:moveTo>
                  <a:pt x="869442" y="0"/>
                </a:moveTo>
                <a:lnTo>
                  <a:pt x="63603" y="405548"/>
                </a:lnTo>
                <a:lnTo>
                  <a:pt x="75228" y="428629"/>
                </a:lnTo>
                <a:lnTo>
                  <a:pt x="881126" y="23114"/>
                </a:lnTo>
                <a:lnTo>
                  <a:pt x="86944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973707" y="4971034"/>
            <a:ext cx="6477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P</a:t>
            </a:r>
            <a:r>
              <a:rPr dirty="0" sz="1100">
                <a:latin typeface="Arial"/>
                <a:cs typeface="Arial"/>
              </a:rPr>
              <a:t>rotec</a:t>
            </a:r>
            <a:r>
              <a:rPr dirty="0" sz="1100" spc="5">
                <a:latin typeface="Arial"/>
                <a:cs typeface="Arial"/>
              </a:rPr>
              <a:t>t</a:t>
            </a:r>
            <a:r>
              <a:rPr dirty="0" sz="1100" spc="-10">
                <a:latin typeface="Arial"/>
                <a:cs typeface="Arial"/>
              </a:rPr>
              <a:t>i</a:t>
            </a:r>
            <a:r>
              <a:rPr dirty="0" sz="1100" spc="-15">
                <a:latin typeface="Arial"/>
                <a:cs typeface="Arial"/>
              </a:rPr>
              <a:t>v</a:t>
            </a:r>
            <a:r>
              <a:rPr dirty="0" sz="1100">
                <a:latin typeface="Arial"/>
                <a:cs typeface="Arial"/>
              </a:rPr>
              <a:t>e  </a:t>
            </a:r>
            <a:r>
              <a:rPr dirty="0" sz="1100">
                <a:latin typeface="Arial"/>
                <a:cs typeface="Arial"/>
              </a:rPr>
              <a:t>Surface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350007" y="5495544"/>
            <a:ext cx="501370" cy="4160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71166" y="5517896"/>
            <a:ext cx="342265" cy="257810"/>
          </a:xfrm>
          <a:custGeom>
            <a:avLst/>
            <a:gdLst/>
            <a:ahLst/>
            <a:cxnLst/>
            <a:rect l="l" t="t" r="r" b="b"/>
            <a:pathLst>
              <a:path w="342264" h="257810">
                <a:moveTo>
                  <a:pt x="39496" y="179831"/>
                </a:moveTo>
                <a:lnTo>
                  <a:pt x="0" y="257263"/>
                </a:lnTo>
                <a:lnTo>
                  <a:pt x="85597" y="242354"/>
                </a:lnTo>
                <a:lnTo>
                  <a:pt x="75905" y="229209"/>
                </a:lnTo>
                <a:lnTo>
                  <a:pt x="59816" y="229209"/>
                </a:lnTo>
                <a:lnTo>
                  <a:pt x="44450" y="208368"/>
                </a:lnTo>
                <a:lnTo>
                  <a:pt x="54867" y="200676"/>
                </a:lnTo>
                <a:lnTo>
                  <a:pt x="39496" y="179831"/>
                </a:lnTo>
                <a:close/>
              </a:path>
              <a:path w="342264" h="257810">
                <a:moveTo>
                  <a:pt x="54867" y="200676"/>
                </a:moveTo>
                <a:lnTo>
                  <a:pt x="44450" y="208368"/>
                </a:lnTo>
                <a:lnTo>
                  <a:pt x="59816" y="229209"/>
                </a:lnTo>
                <a:lnTo>
                  <a:pt x="70233" y="221517"/>
                </a:lnTo>
                <a:lnTo>
                  <a:pt x="54867" y="200676"/>
                </a:lnTo>
                <a:close/>
              </a:path>
              <a:path w="342264" h="257810">
                <a:moveTo>
                  <a:pt x="70233" y="221517"/>
                </a:moveTo>
                <a:lnTo>
                  <a:pt x="59816" y="229209"/>
                </a:lnTo>
                <a:lnTo>
                  <a:pt x="75905" y="229209"/>
                </a:lnTo>
                <a:lnTo>
                  <a:pt x="70233" y="221517"/>
                </a:lnTo>
                <a:close/>
              </a:path>
              <a:path w="342264" h="257810">
                <a:moveTo>
                  <a:pt x="326644" y="0"/>
                </a:moveTo>
                <a:lnTo>
                  <a:pt x="54867" y="200676"/>
                </a:lnTo>
                <a:lnTo>
                  <a:pt x="70233" y="221517"/>
                </a:lnTo>
                <a:lnTo>
                  <a:pt x="342010" y="20827"/>
                </a:lnTo>
                <a:lnTo>
                  <a:pt x="32664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2045335" y="5796788"/>
            <a:ext cx="48450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latin typeface="Arial"/>
                <a:cs typeface="Arial"/>
              </a:rPr>
              <a:t>C</a:t>
            </a:r>
            <a:r>
              <a:rPr dirty="0" sz="1100">
                <a:latin typeface="Arial"/>
                <a:cs typeface="Arial"/>
              </a:rPr>
              <a:t>arbon  </a:t>
            </a:r>
            <a:r>
              <a:rPr dirty="0" sz="1100">
                <a:latin typeface="Arial"/>
                <a:cs typeface="Arial"/>
              </a:rPr>
              <a:t>rods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350007" y="5556503"/>
            <a:ext cx="1143012" cy="3550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71166" y="5579617"/>
            <a:ext cx="984885" cy="220345"/>
          </a:xfrm>
          <a:custGeom>
            <a:avLst/>
            <a:gdLst/>
            <a:ahLst/>
            <a:cxnLst/>
            <a:rect l="l" t="t" r="r" b="b"/>
            <a:pathLst>
              <a:path w="984885" h="220345">
                <a:moveTo>
                  <a:pt x="69214" y="143586"/>
                </a:moveTo>
                <a:lnTo>
                  <a:pt x="0" y="196049"/>
                </a:lnTo>
                <a:lnTo>
                  <a:pt x="83565" y="219989"/>
                </a:lnTo>
                <a:lnTo>
                  <a:pt x="79229" y="196900"/>
                </a:lnTo>
                <a:lnTo>
                  <a:pt x="66039" y="196900"/>
                </a:lnTo>
                <a:lnTo>
                  <a:pt x="61340" y="171437"/>
                </a:lnTo>
                <a:lnTo>
                  <a:pt x="74002" y="169073"/>
                </a:lnTo>
                <a:lnTo>
                  <a:pt x="69214" y="143586"/>
                </a:lnTo>
                <a:close/>
              </a:path>
              <a:path w="984885" h="220345">
                <a:moveTo>
                  <a:pt x="74002" y="169073"/>
                </a:moveTo>
                <a:lnTo>
                  <a:pt x="61340" y="171437"/>
                </a:lnTo>
                <a:lnTo>
                  <a:pt x="66039" y="196900"/>
                </a:lnTo>
                <a:lnTo>
                  <a:pt x="78782" y="194521"/>
                </a:lnTo>
                <a:lnTo>
                  <a:pt x="74002" y="169073"/>
                </a:lnTo>
                <a:close/>
              </a:path>
              <a:path w="984885" h="220345">
                <a:moveTo>
                  <a:pt x="78782" y="194521"/>
                </a:moveTo>
                <a:lnTo>
                  <a:pt x="66039" y="196900"/>
                </a:lnTo>
                <a:lnTo>
                  <a:pt x="79229" y="196900"/>
                </a:lnTo>
                <a:lnTo>
                  <a:pt x="78782" y="194521"/>
                </a:lnTo>
                <a:close/>
              </a:path>
              <a:path w="984885" h="220345">
                <a:moveTo>
                  <a:pt x="979678" y="0"/>
                </a:moveTo>
                <a:lnTo>
                  <a:pt x="74002" y="169073"/>
                </a:lnTo>
                <a:lnTo>
                  <a:pt x="78782" y="194521"/>
                </a:lnTo>
                <a:lnTo>
                  <a:pt x="984376" y="25438"/>
                </a:lnTo>
                <a:lnTo>
                  <a:pt x="97967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436364" y="5361419"/>
            <a:ext cx="531901" cy="3033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557521" y="5383529"/>
            <a:ext cx="372745" cy="155575"/>
          </a:xfrm>
          <a:custGeom>
            <a:avLst/>
            <a:gdLst/>
            <a:ahLst/>
            <a:cxnLst/>
            <a:rect l="l" t="t" r="r" b="b"/>
            <a:pathLst>
              <a:path w="372745" h="155575">
                <a:moveTo>
                  <a:pt x="59816" y="82296"/>
                </a:moveTo>
                <a:lnTo>
                  <a:pt x="0" y="145288"/>
                </a:lnTo>
                <a:lnTo>
                  <a:pt x="86360" y="155448"/>
                </a:lnTo>
                <a:lnTo>
                  <a:pt x="79079" y="135382"/>
                </a:lnTo>
                <a:lnTo>
                  <a:pt x="65277" y="135382"/>
                </a:lnTo>
                <a:lnTo>
                  <a:pt x="56514" y="111125"/>
                </a:lnTo>
                <a:lnTo>
                  <a:pt x="68679" y="106719"/>
                </a:lnTo>
                <a:lnTo>
                  <a:pt x="59816" y="82296"/>
                </a:lnTo>
                <a:close/>
              </a:path>
              <a:path w="372745" h="155575">
                <a:moveTo>
                  <a:pt x="68679" y="106719"/>
                </a:moveTo>
                <a:lnTo>
                  <a:pt x="56514" y="111125"/>
                </a:lnTo>
                <a:lnTo>
                  <a:pt x="65277" y="135382"/>
                </a:lnTo>
                <a:lnTo>
                  <a:pt x="77478" y="130970"/>
                </a:lnTo>
                <a:lnTo>
                  <a:pt x="68679" y="106719"/>
                </a:lnTo>
                <a:close/>
              </a:path>
              <a:path w="372745" h="155575">
                <a:moveTo>
                  <a:pt x="77478" y="130970"/>
                </a:moveTo>
                <a:lnTo>
                  <a:pt x="65277" y="135382"/>
                </a:lnTo>
                <a:lnTo>
                  <a:pt x="79079" y="135382"/>
                </a:lnTo>
                <a:lnTo>
                  <a:pt x="77478" y="130970"/>
                </a:lnTo>
                <a:close/>
              </a:path>
              <a:path w="372745" h="155575">
                <a:moveTo>
                  <a:pt x="363347" y="0"/>
                </a:moveTo>
                <a:lnTo>
                  <a:pt x="68679" y="106719"/>
                </a:lnTo>
                <a:lnTo>
                  <a:pt x="77478" y="130970"/>
                </a:lnTo>
                <a:lnTo>
                  <a:pt x="372237" y="24384"/>
                </a:lnTo>
                <a:lnTo>
                  <a:pt x="36334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081017" y="5437733"/>
            <a:ext cx="467359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C</a:t>
            </a:r>
            <a:r>
              <a:rPr dirty="0" sz="1200">
                <a:latin typeface="Arial"/>
                <a:cs typeface="Arial"/>
              </a:rPr>
              <a:t>la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p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605528" y="3304032"/>
            <a:ext cx="821423" cy="4160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26685" y="3395979"/>
            <a:ext cx="662940" cy="266065"/>
          </a:xfrm>
          <a:custGeom>
            <a:avLst/>
            <a:gdLst/>
            <a:ahLst/>
            <a:cxnLst/>
            <a:rect l="l" t="t" r="r" b="b"/>
            <a:pathLst>
              <a:path w="662939" h="266064">
                <a:moveTo>
                  <a:pt x="77345" y="24293"/>
                </a:moveTo>
                <a:lnTo>
                  <a:pt x="68341" y="48555"/>
                </a:lnTo>
                <a:lnTo>
                  <a:pt x="653668" y="265938"/>
                </a:lnTo>
                <a:lnTo>
                  <a:pt x="662686" y="241681"/>
                </a:lnTo>
                <a:lnTo>
                  <a:pt x="77345" y="24293"/>
                </a:lnTo>
                <a:close/>
              </a:path>
              <a:path w="662939" h="266064">
                <a:moveTo>
                  <a:pt x="86360" y="0"/>
                </a:moveTo>
                <a:lnTo>
                  <a:pt x="0" y="9398"/>
                </a:lnTo>
                <a:lnTo>
                  <a:pt x="59309" y="72898"/>
                </a:lnTo>
                <a:lnTo>
                  <a:pt x="68341" y="48555"/>
                </a:lnTo>
                <a:lnTo>
                  <a:pt x="56261" y="44069"/>
                </a:lnTo>
                <a:lnTo>
                  <a:pt x="65277" y="19812"/>
                </a:lnTo>
                <a:lnTo>
                  <a:pt x="79008" y="19812"/>
                </a:lnTo>
                <a:lnTo>
                  <a:pt x="86360" y="0"/>
                </a:lnTo>
                <a:close/>
              </a:path>
              <a:path w="662939" h="266064">
                <a:moveTo>
                  <a:pt x="65277" y="19812"/>
                </a:moveTo>
                <a:lnTo>
                  <a:pt x="56261" y="44069"/>
                </a:lnTo>
                <a:lnTo>
                  <a:pt x="68341" y="48555"/>
                </a:lnTo>
                <a:lnTo>
                  <a:pt x="77345" y="24293"/>
                </a:lnTo>
                <a:lnTo>
                  <a:pt x="65277" y="19812"/>
                </a:lnTo>
                <a:close/>
              </a:path>
              <a:path w="662939" h="266064">
                <a:moveTo>
                  <a:pt x="79008" y="19812"/>
                </a:moveTo>
                <a:lnTo>
                  <a:pt x="65277" y="19812"/>
                </a:lnTo>
                <a:lnTo>
                  <a:pt x="77345" y="24293"/>
                </a:lnTo>
                <a:lnTo>
                  <a:pt x="79008" y="1981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4026534" y="3226053"/>
            <a:ext cx="721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Parachute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507991" y="4200181"/>
            <a:ext cx="618731" cy="3276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29150" y="4222241"/>
            <a:ext cx="459105" cy="180975"/>
          </a:xfrm>
          <a:custGeom>
            <a:avLst/>
            <a:gdLst/>
            <a:ahLst/>
            <a:cxnLst/>
            <a:rect l="l" t="t" r="r" b="b"/>
            <a:pathLst>
              <a:path w="459104" h="180975">
                <a:moveTo>
                  <a:pt x="60833" y="107060"/>
                </a:moveTo>
                <a:lnTo>
                  <a:pt x="0" y="169163"/>
                </a:lnTo>
                <a:lnTo>
                  <a:pt x="86105" y="180466"/>
                </a:lnTo>
                <a:lnTo>
                  <a:pt x="79153" y="160273"/>
                </a:lnTo>
                <a:lnTo>
                  <a:pt x="65404" y="160273"/>
                </a:lnTo>
                <a:lnTo>
                  <a:pt x="57023" y="135762"/>
                </a:lnTo>
                <a:lnTo>
                  <a:pt x="69261" y="131541"/>
                </a:lnTo>
                <a:lnTo>
                  <a:pt x="60833" y="107060"/>
                </a:lnTo>
                <a:close/>
              </a:path>
              <a:path w="459104" h="180975">
                <a:moveTo>
                  <a:pt x="69261" y="131541"/>
                </a:moveTo>
                <a:lnTo>
                  <a:pt x="57023" y="135762"/>
                </a:lnTo>
                <a:lnTo>
                  <a:pt x="65404" y="160273"/>
                </a:lnTo>
                <a:lnTo>
                  <a:pt x="77693" y="156032"/>
                </a:lnTo>
                <a:lnTo>
                  <a:pt x="69261" y="131541"/>
                </a:lnTo>
                <a:close/>
              </a:path>
              <a:path w="459104" h="180975">
                <a:moveTo>
                  <a:pt x="77693" y="156032"/>
                </a:moveTo>
                <a:lnTo>
                  <a:pt x="65404" y="160273"/>
                </a:lnTo>
                <a:lnTo>
                  <a:pt x="79153" y="160273"/>
                </a:lnTo>
                <a:lnTo>
                  <a:pt x="77693" y="156032"/>
                </a:lnTo>
                <a:close/>
              </a:path>
              <a:path w="459104" h="180975">
                <a:moveTo>
                  <a:pt x="450596" y="0"/>
                </a:moveTo>
                <a:lnTo>
                  <a:pt x="69261" y="131541"/>
                </a:lnTo>
                <a:lnTo>
                  <a:pt x="77693" y="156032"/>
                </a:lnTo>
                <a:lnTo>
                  <a:pt x="459104" y="24383"/>
                </a:lnTo>
                <a:lnTo>
                  <a:pt x="45059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912870" y="4346575"/>
            <a:ext cx="848360" cy="655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Heat</a:t>
            </a:r>
            <a:r>
              <a:rPr dirty="0" sz="1200" spc="-6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sensor</a:t>
            </a:r>
            <a:endParaRPr sz="1200">
              <a:latin typeface="Arial"/>
              <a:cs typeface="Arial"/>
            </a:endParaRPr>
          </a:p>
          <a:p>
            <a:pPr marL="39370" marR="184785">
              <a:lnSpc>
                <a:spcPct val="100000"/>
              </a:lnSpc>
              <a:spcBef>
                <a:spcPts val="880"/>
              </a:spcBef>
            </a:pPr>
            <a:r>
              <a:rPr dirty="0" sz="1100">
                <a:latin typeface="Arial"/>
                <a:cs typeface="Arial"/>
              </a:rPr>
              <a:t>Egg  </a:t>
            </a:r>
            <a:r>
              <a:rPr dirty="0" sz="1100">
                <a:latin typeface="Arial"/>
                <a:cs typeface="Arial"/>
              </a:rPr>
              <a:t>protecti</a:t>
            </a:r>
            <a:r>
              <a:rPr dirty="0" sz="1100" spc="-5">
                <a:latin typeface="Arial"/>
                <a:cs typeface="Arial"/>
              </a:rPr>
              <a:t>o</a:t>
            </a:r>
            <a:r>
              <a:rPr dirty="0" sz="110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48640" y="6044184"/>
            <a:ext cx="1463040" cy="240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9798" y="6106896"/>
            <a:ext cx="1225550" cy="81280"/>
          </a:xfrm>
          <a:custGeom>
            <a:avLst/>
            <a:gdLst/>
            <a:ahLst/>
            <a:cxnLst/>
            <a:rect l="l" t="t" r="r" b="b"/>
            <a:pathLst>
              <a:path w="1225550" h="81279">
                <a:moveTo>
                  <a:pt x="77609" y="3124"/>
                </a:moveTo>
                <a:lnTo>
                  <a:pt x="0" y="42202"/>
                </a:lnTo>
                <a:lnTo>
                  <a:pt x="77838" y="80848"/>
                </a:lnTo>
                <a:lnTo>
                  <a:pt x="77762" y="54978"/>
                </a:lnTo>
                <a:lnTo>
                  <a:pt x="64808" y="54978"/>
                </a:lnTo>
                <a:lnTo>
                  <a:pt x="64731" y="29070"/>
                </a:lnTo>
                <a:lnTo>
                  <a:pt x="77685" y="29032"/>
                </a:lnTo>
                <a:lnTo>
                  <a:pt x="77609" y="3124"/>
                </a:lnTo>
                <a:close/>
              </a:path>
              <a:path w="1225550" h="81279">
                <a:moveTo>
                  <a:pt x="1199702" y="25869"/>
                </a:moveTo>
                <a:lnTo>
                  <a:pt x="1160652" y="25869"/>
                </a:lnTo>
                <a:lnTo>
                  <a:pt x="1160652" y="51777"/>
                </a:lnTo>
                <a:lnTo>
                  <a:pt x="1147741" y="51815"/>
                </a:lnTo>
                <a:lnTo>
                  <a:pt x="1147826" y="77723"/>
                </a:lnTo>
                <a:lnTo>
                  <a:pt x="1225422" y="38633"/>
                </a:lnTo>
                <a:lnTo>
                  <a:pt x="1199702" y="25869"/>
                </a:lnTo>
                <a:close/>
              </a:path>
              <a:path w="1225550" h="81279">
                <a:moveTo>
                  <a:pt x="77685" y="29032"/>
                </a:moveTo>
                <a:lnTo>
                  <a:pt x="64731" y="29070"/>
                </a:lnTo>
                <a:lnTo>
                  <a:pt x="64808" y="54978"/>
                </a:lnTo>
                <a:lnTo>
                  <a:pt x="77762" y="54940"/>
                </a:lnTo>
                <a:lnTo>
                  <a:pt x="77685" y="29032"/>
                </a:lnTo>
                <a:close/>
              </a:path>
              <a:path w="1225550" h="81279">
                <a:moveTo>
                  <a:pt x="77762" y="54940"/>
                </a:moveTo>
                <a:lnTo>
                  <a:pt x="64808" y="54978"/>
                </a:lnTo>
                <a:lnTo>
                  <a:pt x="77762" y="54978"/>
                </a:lnTo>
                <a:close/>
              </a:path>
              <a:path w="1225550" h="81279">
                <a:moveTo>
                  <a:pt x="1147656" y="25907"/>
                </a:moveTo>
                <a:lnTo>
                  <a:pt x="77685" y="29032"/>
                </a:lnTo>
                <a:lnTo>
                  <a:pt x="77762" y="54940"/>
                </a:lnTo>
                <a:lnTo>
                  <a:pt x="1147741" y="51815"/>
                </a:lnTo>
                <a:lnTo>
                  <a:pt x="1147656" y="25907"/>
                </a:lnTo>
                <a:close/>
              </a:path>
              <a:path w="1225550" h="81279">
                <a:moveTo>
                  <a:pt x="1160652" y="25869"/>
                </a:moveTo>
                <a:lnTo>
                  <a:pt x="1147656" y="25907"/>
                </a:lnTo>
                <a:lnTo>
                  <a:pt x="1147741" y="51815"/>
                </a:lnTo>
                <a:lnTo>
                  <a:pt x="1160652" y="51777"/>
                </a:lnTo>
                <a:lnTo>
                  <a:pt x="1160652" y="25869"/>
                </a:lnTo>
                <a:close/>
              </a:path>
              <a:path w="1225550" h="81279">
                <a:moveTo>
                  <a:pt x="1147571" y="0"/>
                </a:moveTo>
                <a:lnTo>
                  <a:pt x="1147656" y="25907"/>
                </a:lnTo>
                <a:lnTo>
                  <a:pt x="1199702" y="25869"/>
                </a:lnTo>
                <a:lnTo>
                  <a:pt x="114757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003503" y="6180531"/>
            <a:ext cx="5359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120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22148" y="3113532"/>
            <a:ext cx="271246" cy="31196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05371" y="3214877"/>
            <a:ext cx="110489" cy="2882265"/>
          </a:xfrm>
          <a:custGeom>
            <a:avLst/>
            <a:gdLst/>
            <a:ahLst/>
            <a:cxnLst/>
            <a:rect l="l" t="t" r="r" b="b"/>
            <a:pathLst>
              <a:path w="110490" h="2882265">
                <a:moveTo>
                  <a:pt x="0" y="2804071"/>
                </a:moveTo>
                <a:lnTo>
                  <a:pt x="37934" y="2882252"/>
                </a:lnTo>
                <a:lnTo>
                  <a:pt x="71209" y="2817647"/>
                </a:lnTo>
                <a:lnTo>
                  <a:pt x="51663" y="2817647"/>
                </a:lnTo>
                <a:lnTo>
                  <a:pt x="25755" y="2817329"/>
                </a:lnTo>
                <a:lnTo>
                  <a:pt x="25910" y="2804380"/>
                </a:lnTo>
                <a:lnTo>
                  <a:pt x="0" y="2804071"/>
                </a:lnTo>
                <a:close/>
              </a:path>
              <a:path w="110490" h="2882265">
                <a:moveTo>
                  <a:pt x="25910" y="2804380"/>
                </a:moveTo>
                <a:lnTo>
                  <a:pt x="25755" y="2817329"/>
                </a:lnTo>
                <a:lnTo>
                  <a:pt x="51663" y="2817647"/>
                </a:lnTo>
                <a:lnTo>
                  <a:pt x="51818" y="2804689"/>
                </a:lnTo>
                <a:lnTo>
                  <a:pt x="25910" y="2804380"/>
                </a:lnTo>
                <a:close/>
              </a:path>
              <a:path w="110490" h="2882265">
                <a:moveTo>
                  <a:pt x="51818" y="2804689"/>
                </a:moveTo>
                <a:lnTo>
                  <a:pt x="51663" y="2817647"/>
                </a:lnTo>
                <a:lnTo>
                  <a:pt x="71209" y="2817647"/>
                </a:lnTo>
                <a:lnTo>
                  <a:pt x="77723" y="2804998"/>
                </a:lnTo>
                <a:lnTo>
                  <a:pt x="51818" y="2804689"/>
                </a:lnTo>
                <a:close/>
              </a:path>
              <a:path w="110490" h="2882265">
                <a:moveTo>
                  <a:pt x="58443" y="77554"/>
                </a:moveTo>
                <a:lnTo>
                  <a:pt x="25910" y="2804380"/>
                </a:lnTo>
                <a:lnTo>
                  <a:pt x="51818" y="2804689"/>
                </a:lnTo>
                <a:lnTo>
                  <a:pt x="84350" y="77893"/>
                </a:lnTo>
                <a:lnTo>
                  <a:pt x="58443" y="77554"/>
                </a:lnTo>
                <a:close/>
              </a:path>
              <a:path w="110490" h="2882265">
                <a:moveTo>
                  <a:pt x="103661" y="64643"/>
                </a:moveTo>
                <a:lnTo>
                  <a:pt x="58597" y="64643"/>
                </a:lnTo>
                <a:lnTo>
                  <a:pt x="84505" y="64897"/>
                </a:lnTo>
                <a:lnTo>
                  <a:pt x="84350" y="77893"/>
                </a:lnTo>
                <a:lnTo>
                  <a:pt x="110248" y="78232"/>
                </a:lnTo>
                <a:lnTo>
                  <a:pt x="103661" y="64643"/>
                </a:lnTo>
                <a:close/>
              </a:path>
              <a:path w="110490" h="2882265">
                <a:moveTo>
                  <a:pt x="58597" y="64643"/>
                </a:moveTo>
                <a:lnTo>
                  <a:pt x="58443" y="77554"/>
                </a:lnTo>
                <a:lnTo>
                  <a:pt x="84350" y="77893"/>
                </a:lnTo>
                <a:lnTo>
                  <a:pt x="84505" y="64897"/>
                </a:lnTo>
                <a:lnTo>
                  <a:pt x="58597" y="64643"/>
                </a:lnTo>
                <a:close/>
              </a:path>
              <a:path w="110490" h="2882265">
                <a:moveTo>
                  <a:pt x="72326" y="0"/>
                </a:moveTo>
                <a:lnTo>
                  <a:pt x="32537" y="77216"/>
                </a:lnTo>
                <a:lnTo>
                  <a:pt x="58443" y="77554"/>
                </a:lnTo>
                <a:lnTo>
                  <a:pt x="58597" y="64643"/>
                </a:lnTo>
                <a:lnTo>
                  <a:pt x="103661" y="64643"/>
                </a:lnTo>
                <a:lnTo>
                  <a:pt x="7232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89772" y="4376572"/>
            <a:ext cx="196215" cy="53594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>
                <a:latin typeface="Arial"/>
                <a:cs typeface="Arial"/>
              </a:rPr>
              <a:t>218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727191" y="4038600"/>
            <a:ext cx="516636" cy="4434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770245" y="4061205"/>
            <a:ext cx="356870" cy="285750"/>
          </a:xfrm>
          <a:custGeom>
            <a:avLst/>
            <a:gdLst/>
            <a:ahLst/>
            <a:cxnLst/>
            <a:rect l="l" t="t" r="r" b="b"/>
            <a:pathLst>
              <a:path w="356870" h="285750">
                <a:moveTo>
                  <a:pt x="287792" y="247266"/>
                </a:moveTo>
                <a:lnTo>
                  <a:pt x="271779" y="267589"/>
                </a:lnTo>
                <a:lnTo>
                  <a:pt x="356869" y="285242"/>
                </a:lnTo>
                <a:lnTo>
                  <a:pt x="342802" y="255270"/>
                </a:lnTo>
                <a:lnTo>
                  <a:pt x="297941" y="255270"/>
                </a:lnTo>
                <a:lnTo>
                  <a:pt x="287792" y="247266"/>
                </a:lnTo>
                <a:close/>
              </a:path>
              <a:path w="356870" h="285750">
                <a:moveTo>
                  <a:pt x="303800" y="226950"/>
                </a:moveTo>
                <a:lnTo>
                  <a:pt x="287792" y="247266"/>
                </a:lnTo>
                <a:lnTo>
                  <a:pt x="297941" y="255270"/>
                </a:lnTo>
                <a:lnTo>
                  <a:pt x="313943" y="234950"/>
                </a:lnTo>
                <a:lnTo>
                  <a:pt x="303800" y="226950"/>
                </a:lnTo>
                <a:close/>
              </a:path>
              <a:path w="356870" h="285750">
                <a:moveTo>
                  <a:pt x="319913" y="206502"/>
                </a:moveTo>
                <a:lnTo>
                  <a:pt x="303800" y="226950"/>
                </a:lnTo>
                <a:lnTo>
                  <a:pt x="313943" y="234950"/>
                </a:lnTo>
                <a:lnTo>
                  <a:pt x="297941" y="255270"/>
                </a:lnTo>
                <a:lnTo>
                  <a:pt x="342802" y="255270"/>
                </a:lnTo>
                <a:lnTo>
                  <a:pt x="319913" y="206502"/>
                </a:lnTo>
                <a:close/>
              </a:path>
              <a:path w="356870" h="285750">
                <a:moveTo>
                  <a:pt x="16001" y="0"/>
                </a:moveTo>
                <a:lnTo>
                  <a:pt x="0" y="20320"/>
                </a:lnTo>
                <a:lnTo>
                  <a:pt x="287792" y="247266"/>
                </a:lnTo>
                <a:lnTo>
                  <a:pt x="303800" y="226950"/>
                </a:lnTo>
                <a:lnTo>
                  <a:pt x="1600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5979414" y="4314190"/>
            <a:ext cx="913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On-off</a:t>
            </a:r>
            <a:r>
              <a:rPr dirty="0" sz="1200" spc="-8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switch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380744" y="4553711"/>
            <a:ext cx="771156" cy="3337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423924" y="4637532"/>
            <a:ext cx="612140" cy="192405"/>
          </a:xfrm>
          <a:custGeom>
            <a:avLst/>
            <a:gdLst/>
            <a:ahLst/>
            <a:cxnLst/>
            <a:rect l="l" t="t" r="r" b="b"/>
            <a:pathLst>
              <a:path w="612139" h="192404">
                <a:moveTo>
                  <a:pt x="533672" y="24929"/>
                </a:moveTo>
                <a:lnTo>
                  <a:pt x="0" y="166878"/>
                </a:lnTo>
                <a:lnTo>
                  <a:pt x="6603" y="191897"/>
                </a:lnTo>
                <a:lnTo>
                  <a:pt x="540346" y="50053"/>
                </a:lnTo>
                <a:lnTo>
                  <a:pt x="533672" y="24929"/>
                </a:lnTo>
                <a:close/>
              </a:path>
              <a:path w="612139" h="192404">
                <a:moveTo>
                  <a:pt x="607537" y="21590"/>
                </a:moveTo>
                <a:lnTo>
                  <a:pt x="546226" y="21590"/>
                </a:lnTo>
                <a:lnTo>
                  <a:pt x="552831" y="46736"/>
                </a:lnTo>
                <a:lnTo>
                  <a:pt x="540346" y="50053"/>
                </a:lnTo>
                <a:lnTo>
                  <a:pt x="546988" y="75057"/>
                </a:lnTo>
                <a:lnTo>
                  <a:pt x="607537" y="21590"/>
                </a:lnTo>
                <a:close/>
              </a:path>
              <a:path w="612139" h="192404">
                <a:moveTo>
                  <a:pt x="546226" y="21590"/>
                </a:moveTo>
                <a:lnTo>
                  <a:pt x="533672" y="24929"/>
                </a:lnTo>
                <a:lnTo>
                  <a:pt x="540346" y="50053"/>
                </a:lnTo>
                <a:lnTo>
                  <a:pt x="552831" y="46736"/>
                </a:lnTo>
                <a:lnTo>
                  <a:pt x="546226" y="21590"/>
                </a:lnTo>
                <a:close/>
              </a:path>
              <a:path w="612139" h="192404">
                <a:moveTo>
                  <a:pt x="527050" y="0"/>
                </a:moveTo>
                <a:lnTo>
                  <a:pt x="533672" y="24929"/>
                </a:lnTo>
                <a:lnTo>
                  <a:pt x="546226" y="21590"/>
                </a:lnTo>
                <a:lnTo>
                  <a:pt x="607537" y="21590"/>
                </a:lnTo>
                <a:lnTo>
                  <a:pt x="612139" y="17526"/>
                </a:lnTo>
                <a:lnTo>
                  <a:pt x="52705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2060194" y="4344415"/>
            <a:ext cx="476884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latin typeface="Arial"/>
                <a:cs typeface="Arial"/>
              </a:rPr>
              <a:t>Plastic  </a:t>
            </a:r>
            <a:r>
              <a:rPr dirty="0" sz="1100">
                <a:latin typeface="Arial"/>
                <a:cs typeface="Arial"/>
              </a:rPr>
              <a:t>co</a:t>
            </a:r>
            <a:r>
              <a:rPr dirty="0" sz="1100" spc="-5">
                <a:latin typeface="Arial"/>
                <a:cs typeface="Arial"/>
              </a:rPr>
              <a:t>a</a:t>
            </a:r>
            <a:r>
              <a:rPr dirty="0" sz="1100">
                <a:latin typeface="Arial"/>
                <a:cs typeface="Arial"/>
              </a:rPr>
              <a:t>t</a:t>
            </a:r>
            <a:r>
              <a:rPr dirty="0" sz="1100" spc="-10">
                <a:latin typeface="Arial"/>
                <a:cs typeface="Arial"/>
              </a:rPr>
              <a:t>i</a:t>
            </a:r>
            <a:r>
              <a:rPr dirty="0" sz="1100"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342644" y="4599419"/>
            <a:ext cx="851928" cy="7604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385188" y="4700778"/>
            <a:ext cx="692785" cy="601980"/>
          </a:xfrm>
          <a:custGeom>
            <a:avLst/>
            <a:gdLst/>
            <a:ahLst/>
            <a:cxnLst/>
            <a:rect l="l" t="t" r="r" b="b"/>
            <a:pathLst>
              <a:path w="692785" h="601979">
                <a:moveTo>
                  <a:pt x="625340" y="41103"/>
                </a:moveTo>
                <a:lnTo>
                  <a:pt x="0" y="581914"/>
                </a:lnTo>
                <a:lnTo>
                  <a:pt x="17018" y="601472"/>
                </a:lnTo>
                <a:lnTo>
                  <a:pt x="642259" y="60638"/>
                </a:lnTo>
                <a:lnTo>
                  <a:pt x="625340" y="41103"/>
                </a:lnTo>
                <a:close/>
              </a:path>
              <a:path w="692785" h="601979">
                <a:moveTo>
                  <a:pt x="679000" y="32639"/>
                </a:moveTo>
                <a:lnTo>
                  <a:pt x="635127" y="32639"/>
                </a:lnTo>
                <a:lnTo>
                  <a:pt x="652018" y="52197"/>
                </a:lnTo>
                <a:lnTo>
                  <a:pt x="642259" y="60638"/>
                </a:lnTo>
                <a:lnTo>
                  <a:pt x="659257" y="80264"/>
                </a:lnTo>
                <a:lnTo>
                  <a:pt x="679000" y="32639"/>
                </a:lnTo>
                <a:close/>
              </a:path>
              <a:path w="692785" h="601979">
                <a:moveTo>
                  <a:pt x="635127" y="32639"/>
                </a:moveTo>
                <a:lnTo>
                  <a:pt x="625340" y="41103"/>
                </a:lnTo>
                <a:lnTo>
                  <a:pt x="642259" y="60638"/>
                </a:lnTo>
                <a:lnTo>
                  <a:pt x="652018" y="52197"/>
                </a:lnTo>
                <a:lnTo>
                  <a:pt x="635127" y="32639"/>
                </a:lnTo>
                <a:close/>
              </a:path>
              <a:path w="692785" h="601979">
                <a:moveTo>
                  <a:pt x="692531" y="0"/>
                </a:moveTo>
                <a:lnTo>
                  <a:pt x="608330" y="21463"/>
                </a:lnTo>
                <a:lnTo>
                  <a:pt x="625340" y="41103"/>
                </a:lnTo>
                <a:lnTo>
                  <a:pt x="635127" y="32639"/>
                </a:lnTo>
                <a:lnTo>
                  <a:pt x="679000" y="32639"/>
                </a:lnTo>
                <a:lnTo>
                  <a:pt x="69253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8442452" y="6504047"/>
            <a:ext cx="165735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latin typeface="Arial"/>
                <a:cs typeface="Arial"/>
              </a:rPr>
              <a:t>47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6799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Payload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Deployment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Configuration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46547" y="978408"/>
            <a:ext cx="2295144" cy="3017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4804" y="835152"/>
            <a:ext cx="1949195" cy="2097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16196" y="2779801"/>
            <a:ext cx="731545" cy="5379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37353" y="2803144"/>
            <a:ext cx="572135" cy="377825"/>
          </a:xfrm>
          <a:custGeom>
            <a:avLst/>
            <a:gdLst/>
            <a:ahLst/>
            <a:cxnLst/>
            <a:rect l="l" t="t" r="r" b="b"/>
            <a:pathLst>
              <a:path w="572135" h="377825">
                <a:moveTo>
                  <a:pt x="44069" y="302767"/>
                </a:moveTo>
                <a:lnTo>
                  <a:pt x="0" y="377697"/>
                </a:lnTo>
                <a:lnTo>
                  <a:pt x="86360" y="367918"/>
                </a:lnTo>
                <a:lnTo>
                  <a:pt x="76797" y="353186"/>
                </a:lnTo>
                <a:lnTo>
                  <a:pt x="61341" y="353186"/>
                </a:lnTo>
                <a:lnTo>
                  <a:pt x="47244" y="331469"/>
                </a:lnTo>
                <a:lnTo>
                  <a:pt x="58118" y="324411"/>
                </a:lnTo>
                <a:lnTo>
                  <a:pt x="44069" y="302767"/>
                </a:lnTo>
                <a:close/>
              </a:path>
              <a:path w="572135" h="377825">
                <a:moveTo>
                  <a:pt x="58118" y="324411"/>
                </a:moveTo>
                <a:lnTo>
                  <a:pt x="47244" y="331469"/>
                </a:lnTo>
                <a:lnTo>
                  <a:pt x="61341" y="353186"/>
                </a:lnTo>
                <a:lnTo>
                  <a:pt x="72216" y="346130"/>
                </a:lnTo>
                <a:lnTo>
                  <a:pt x="58118" y="324411"/>
                </a:lnTo>
                <a:close/>
              </a:path>
              <a:path w="572135" h="377825">
                <a:moveTo>
                  <a:pt x="72216" y="346130"/>
                </a:moveTo>
                <a:lnTo>
                  <a:pt x="61341" y="353186"/>
                </a:lnTo>
                <a:lnTo>
                  <a:pt x="76797" y="353186"/>
                </a:lnTo>
                <a:lnTo>
                  <a:pt x="72216" y="346130"/>
                </a:lnTo>
                <a:close/>
              </a:path>
              <a:path w="572135" h="377825">
                <a:moveTo>
                  <a:pt x="557911" y="0"/>
                </a:moveTo>
                <a:lnTo>
                  <a:pt x="58118" y="324411"/>
                </a:lnTo>
                <a:lnTo>
                  <a:pt x="72216" y="346130"/>
                </a:lnTo>
                <a:lnTo>
                  <a:pt x="572008" y="21843"/>
                </a:lnTo>
                <a:lnTo>
                  <a:pt x="55791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46905" y="2967989"/>
            <a:ext cx="13690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Probe’s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top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component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30704" y="2298788"/>
            <a:ext cx="834390" cy="579120"/>
          </a:xfrm>
          <a:custGeom>
            <a:avLst/>
            <a:gdLst/>
            <a:ahLst/>
            <a:cxnLst/>
            <a:rect l="l" t="t" r="r" b="b"/>
            <a:pathLst>
              <a:path w="834390" h="579119">
                <a:moveTo>
                  <a:pt x="12514" y="473240"/>
                </a:moveTo>
                <a:lnTo>
                  <a:pt x="2444" y="441232"/>
                </a:lnTo>
                <a:lnTo>
                  <a:pt x="0" y="407254"/>
                </a:lnTo>
                <a:lnTo>
                  <a:pt x="4818" y="371791"/>
                </a:lnTo>
                <a:lnTo>
                  <a:pt x="16540" y="335327"/>
                </a:lnTo>
                <a:lnTo>
                  <a:pt x="34804" y="298349"/>
                </a:lnTo>
                <a:lnTo>
                  <a:pt x="59250" y="261340"/>
                </a:lnTo>
                <a:lnTo>
                  <a:pt x="89516" y="224787"/>
                </a:lnTo>
                <a:lnTo>
                  <a:pt x="125243" y="189174"/>
                </a:lnTo>
                <a:lnTo>
                  <a:pt x="166069" y="154986"/>
                </a:lnTo>
                <a:lnTo>
                  <a:pt x="211633" y="122708"/>
                </a:lnTo>
                <a:lnTo>
                  <a:pt x="261576" y="92826"/>
                </a:lnTo>
                <a:lnTo>
                  <a:pt x="315536" y="65824"/>
                </a:lnTo>
                <a:lnTo>
                  <a:pt x="371379" y="42903"/>
                </a:lnTo>
                <a:lnTo>
                  <a:pt x="426747" y="24908"/>
                </a:lnTo>
                <a:lnTo>
                  <a:pt x="481037" y="11791"/>
                </a:lnTo>
                <a:lnTo>
                  <a:pt x="533646" y="3504"/>
                </a:lnTo>
                <a:lnTo>
                  <a:pt x="583974" y="0"/>
                </a:lnTo>
                <a:lnTo>
                  <a:pt x="631416" y="1228"/>
                </a:lnTo>
                <a:lnTo>
                  <a:pt x="675372" y="7143"/>
                </a:lnTo>
                <a:lnTo>
                  <a:pt x="715238" y="17695"/>
                </a:lnTo>
                <a:lnTo>
                  <a:pt x="750411" y="32838"/>
                </a:lnTo>
                <a:lnTo>
                  <a:pt x="804274" y="76698"/>
                </a:lnTo>
                <a:lnTo>
                  <a:pt x="831856" y="137329"/>
                </a:lnTo>
                <a:lnTo>
                  <a:pt x="834325" y="171307"/>
                </a:lnTo>
                <a:lnTo>
                  <a:pt x="829525" y="206770"/>
                </a:lnTo>
                <a:lnTo>
                  <a:pt x="817816" y="243233"/>
                </a:lnTo>
                <a:lnTo>
                  <a:pt x="799560" y="280212"/>
                </a:lnTo>
                <a:lnTo>
                  <a:pt x="775117" y="317220"/>
                </a:lnTo>
                <a:lnTo>
                  <a:pt x="744848" y="353774"/>
                </a:lnTo>
                <a:lnTo>
                  <a:pt x="709113" y="389387"/>
                </a:lnTo>
                <a:lnTo>
                  <a:pt x="668274" y="423575"/>
                </a:lnTo>
                <a:lnTo>
                  <a:pt x="622691" y="455853"/>
                </a:lnTo>
                <a:lnTo>
                  <a:pt x="572725" y="485735"/>
                </a:lnTo>
                <a:lnTo>
                  <a:pt x="518736" y="512737"/>
                </a:lnTo>
                <a:lnTo>
                  <a:pt x="462919" y="535660"/>
                </a:lnTo>
                <a:lnTo>
                  <a:pt x="407569" y="553661"/>
                </a:lnTo>
                <a:lnTo>
                  <a:pt x="353288" y="566787"/>
                </a:lnTo>
                <a:lnTo>
                  <a:pt x="300681" y="575084"/>
                </a:lnTo>
                <a:lnTo>
                  <a:pt x="250352" y="578600"/>
                </a:lnTo>
                <a:lnTo>
                  <a:pt x="202903" y="577380"/>
                </a:lnTo>
                <a:lnTo>
                  <a:pt x="158938" y="571471"/>
                </a:lnTo>
                <a:lnTo>
                  <a:pt x="119062" y="560922"/>
                </a:lnTo>
                <a:lnTo>
                  <a:pt x="83878" y="545777"/>
                </a:lnTo>
                <a:lnTo>
                  <a:pt x="30000" y="501889"/>
                </a:lnTo>
                <a:lnTo>
                  <a:pt x="12514" y="47324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5600" y="2040635"/>
            <a:ext cx="848855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48906" y="2133473"/>
            <a:ext cx="689610" cy="283210"/>
          </a:xfrm>
          <a:custGeom>
            <a:avLst/>
            <a:gdLst/>
            <a:ahLst/>
            <a:cxnLst/>
            <a:rect l="l" t="t" r="r" b="b"/>
            <a:pathLst>
              <a:path w="689609" h="283210">
                <a:moveTo>
                  <a:pt x="612018" y="24229"/>
                </a:moveTo>
                <a:lnTo>
                  <a:pt x="0" y="258825"/>
                </a:lnTo>
                <a:lnTo>
                  <a:pt x="9398" y="283082"/>
                </a:lnTo>
                <a:lnTo>
                  <a:pt x="621304" y="48481"/>
                </a:lnTo>
                <a:lnTo>
                  <a:pt x="612018" y="24229"/>
                </a:lnTo>
                <a:close/>
              </a:path>
              <a:path w="689609" h="283210">
                <a:moveTo>
                  <a:pt x="679120" y="19557"/>
                </a:moveTo>
                <a:lnTo>
                  <a:pt x="624204" y="19557"/>
                </a:lnTo>
                <a:lnTo>
                  <a:pt x="633476" y="43814"/>
                </a:lnTo>
                <a:lnTo>
                  <a:pt x="621304" y="48481"/>
                </a:lnTo>
                <a:lnTo>
                  <a:pt x="630554" y="72643"/>
                </a:lnTo>
                <a:lnTo>
                  <a:pt x="679120" y="19557"/>
                </a:lnTo>
                <a:close/>
              </a:path>
              <a:path w="689609" h="283210">
                <a:moveTo>
                  <a:pt x="624204" y="19557"/>
                </a:moveTo>
                <a:lnTo>
                  <a:pt x="612018" y="24229"/>
                </a:lnTo>
                <a:lnTo>
                  <a:pt x="621304" y="48481"/>
                </a:lnTo>
                <a:lnTo>
                  <a:pt x="633476" y="43814"/>
                </a:lnTo>
                <a:lnTo>
                  <a:pt x="624204" y="19557"/>
                </a:lnTo>
                <a:close/>
              </a:path>
              <a:path w="689609" h="283210">
                <a:moveTo>
                  <a:pt x="602742" y="0"/>
                </a:moveTo>
                <a:lnTo>
                  <a:pt x="612018" y="24229"/>
                </a:lnTo>
                <a:lnTo>
                  <a:pt x="624204" y="19557"/>
                </a:lnTo>
                <a:lnTo>
                  <a:pt x="679120" y="19557"/>
                </a:lnTo>
                <a:lnTo>
                  <a:pt x="689228" y="8509"/>
                </a:lnTo>
                <a:lnTo>
                  <a:pt x="60274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272784" y="3523488"/>
            <a:ext cx="2795016" cy="3046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083295" y="2808719"/>
            <a:ext cx="449605" cy="778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36635" y="2836164"/>
            <a:ext cx="347472" cy="687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36635" y="2836164"/>
            <a:ext cx="347980" cy="687705"/>
          </a:xfrm>
          <a:custGeom>
            <a:avLst/>
            <a:gdLst/>
            <a:ahLst/>
            <a:cxnLst/>
            <a:rect l="l" t="t" r="r" b="b"/>
            <a:pathLst>
              <a:path w="347979" h="687704">
                <a:moveTo>
                  <a:pt x="260604" y="0"/>
                </a:moveTo>
                <a:lnTo>
                  <a:pt x="260604" y="513588"/>
                </a:lnTo>
                <a:lnTo>
                  <a:pt x="347472" y="513588"/>
                </a:lnTo>
                <a:lnTo>
                  <a:pt x="173736" y="687324"/>
                </a:lnTo>
                <a:lnTo>
                  <a:pt x="0" y="513588"/>
                </a:lnTo>
                <a:lnTo>
                  <a:pt x="86868" y="513588"/>
                </a:lnTo>
                <a:lnTo>
                  <a:pt x="86868" y="0"/>
                </a:lnTo>
                <a:lnTo>
                  <a:pt x="260604" y="0"/>
                </a:lnTo>
                <a:close/>
              </a:path>
            </a:pathLst>
          </a:custGeom>
          <a:ln w="9144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471159" y="1493519"/>
            <a:ext cx="664451" cy="324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92317" y="1580261"/>
            <a:ext cx="505459" cy="179705"/>
          </a:xfrm>
          <a:custGeom>
            <a:avLst/>
            <a:gdLst/>
            <a:ahLst/>
            <a:cxnLst/>
            <a:rect l="l" t="t" r="r" b="b"/>
            <a:pathLst>
              <a:path w="505460" h="179705">
                <a:moveTo>
                  <a:pt x="78137" y="24839"/>
                </a:moveTo>
                <a:lnTo>
                  <a:pt x="70568" y="49618"/>
                </a:lnTo>
                <a:lnTo>
                  <a:pt x="497459" y="179450"/>
                </a:lnTo>
                <a:lnTo>
                  <a:pt x="504952" y="154686"/>
                </a:lnTo>
                <a:lnTo>
                  <a:pt x="78137" y="24839"/>
                </a:lnTo>
                <a:close/>
              </a:path>
              <a:path w="505460" h="179705">
                <a:moveTo>
                  <a:pt x="85725" y="0"/>
                </a:moveTo>
                <a:lnTo>
                  <a:pt x="0" y="14604"/>
                </a:lnTo>
                <a:lnTo>
                  <a:pt x="62992" y="74422"/>
                </a:lnTo>
                <a:lnTo>
                  <a:pt x="70568" y="49618"/>
                </a:lnTo>
                <a:lnTo>
                  <a:pt x="58166" y="45847"/>
                </a:lnTo>
                <a:lnTo>
                  <a:pt x="65786" y="21081"/>
                </a:lnTo>
                <a:lnTo>
                  <a:pt x="79285" y="21081"/>
                </a:lnTo>
                <a:lnTo>
                  <a:pt x="85725" y="0"/>
                </a:lnTo>
                <a:close/>
              </a:path>
              <a:path w="505460" h="179705">
                <a:moveTo>
                  <a:pt x="65786" y="21081"/>
                </a:moveTo>
                <a:lnTo>
                  <a:pt x="58166" y="45847"/>
                </a:lnTo>
                <a:lnTo>
                  <a:pt x="70568" y="49618"/>
                </a:lnTo>
                <a:lnTo>
                  <a:pt x="78137" y="24839"/>
                </a:lnTo>
                <a:lnTo>
                  <a:pt x="65786" y="21081"/>
                </a:lnTo>
                <a:close/>
              </a:path>
              <a:path w="505460" h="179705">
                <a:moveTo>
                  <a:pt x="79285" y="21081"/>
                </a:moveTo>
                <a:lnTo>
                  <a:pt x="65786" y="21081"/>
                </a:lnTo>
                <a:lnTo>
                  <a:pt x="78137" y="24839"/>
                </a:lnTo>
                <a:lnTo>
                  <a:pt x="79285" y="2108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815585" y="1038224"/>
            <a:ext cx="10623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Represen</a:t>
            </a:r>
            <a:r>
              <a:rPr dirty="0" sz="1600" spc="-5">
                <a:latin typeface="Arial"/>
                <a:cs typeface="Arial"/>
              </a:rPr>
              <a:t>ts  </a:t>
            </a:r>
            <a:r>
              <a:rPr dirty="0" sz="1600" spc="-5">
                <a:latin typeface="Arial"/>
                <a:cs typeface="Arial"/>
              </a:rPr>
              <a:t>parachute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70597" y="3824478"/>
            <a:ext cx="889000" cy="490855"/>
          </a:xfrm>
          <a:custGeom>
            <a:avLst/>
            <a:gdLst/>
            <a:ahLst/>
            <a:cxnLst/>
            <a:rect l="l" t="t" r="r" b="b"/>
            <a:pathLst>
              <a:path w="889000" h="490854">
                <a:moveTo>
                  <a:pt x="0" y="245364"/>
                </a:moveTo>
                <a:lnTo>
                  <a:pt x="15867" y="180137"/>
                </a:lnTo>
                <a:lnTo>
                  <a:pt x="60649" y="121524"/>
                </a:lnTo>
                <a:lnTo>
                  <a:pt x="92560" y="95430"/>
                </a:lnTo>
                <a:lnTo>
                  <a:pt x="130111" y="71866"/>
                </a:lnTo>
                <a:lnTo>
                  <a:pt x="172774" y="51125"/>
                </a:lnTo>
                <a:lnTo>
                  <a:pt x="220020" y="33499"/>
                </a:lnTo>
                <a:lnTo>
                  <a:pt x="271319" y="19282"/>
                </a:lnTo>
                <a:lnTo>
                  <a:pt x="326143" y="8764"/>
                </a:lnTo>
                <a:lnTo>
                  <a:pt x="383961" y="2239"/>
                </a:lnTo>
                <a:lnTo>
                  <a:pt x="444246" y="0"/>
                </a:lnTo>
                <a:lnTo>
                  <a:pt x="504530" y="2239"/>
                </a:lnTo>
                <a:lnTo>
                  <a:pt x="562348" y="8764"/>
                </a:lnTo>
                <a:lnTo>
                  <a:pt x="617172" y="19282"/>
                </a:lnTo>
                <a:lnTo>
                  <a:pt x="668471" y="33499"/>
                </a:lnTo>
                <a:lnTo>
                  <a:pt x="715717" y="51125"/>
                </a:lnTo>
                <a:lnTo>
                  <a:pt x="758380" y="71866"/>
                </a:lnTo>
                <a:lnTo>
                  <a:pt x="795931" y="95430"/>
                </a:lnTo>
                <a:lnTo>
                  <a:pt x="827842" y="121524"/>
                </a:lnTo>
                <a:lnTo>
                  <a:pt x="853582" y="149858"/>
                </a:lnTo>
                <a:lnTo>
                  <a:pt x="884436" y="212069"/>
                </a:lnTo>
                <a:lnTo>
                  <a:pt x="888492" y="245364"/>
                </a:lnTo>
                <a:lnTo>
                  <a:pt x="884436" y="278658"/>
                </a:lnTo>
                <a:lnTo>
                  <a:pt x="853582" y="340869"/>
                </a:lnTo>
                <a:lnTo>
                  <a:pt x="827842" y="369203"/>
                </a:lnTo>
                <a:lnTo>
                  <a:pt x="795931" y="395297"/>
                </a:lnTo>
                <a:lnTo>
                  <a:pt x="758380" y="418861"/>
                </a:lnTo>
                <a:lnTo>
                  <a:pt x="715717" y="439602"/>
                </a:lnTo>
                <a:lnTo>
                  <a:pt x="668471" y="457228"/>
                </a:lnTo>
                <a:lnTo>
                  <a:pt x="617172" y="471445"/>
                </a:lnTo>
                <a:lnTo>
                  <a:pt x="562348" y="481963"/>
                </a:lnTo>
                <a:lnTo>
                  <a:pt x="504530" y="488488"/>
                </a:lnTo>
                <a:lnTo>
                  <a:pt x="444246" y="490728"/>
                </a:lnTo>
                <a:lnTo>
                  <a:pt x="383961" y="488488"/>
                </a:lnTo>
                <a:lnTo>
                  <a:pt x="326143" y="481963"/>
                </a:lnTo>
                <a:lnTo>
                  <a:pt x="271319" y="471445"/>
                </a:lnTo>
                <a:lnTo>
                  <a:pt x="220020" y="457228"/>
                </a:lnTo>
                <a:lnTo>
                  <a:pt x="172774" y="439602"/>
                </a:lnTo>
                <a:lnTo>
                  <a:pt x="130111" y="418861"/>
                </a:lnTo>
                <a:lnTo>
                  <a:pt x="92560" y="395297"/>
                </a:lnTo>
                <a:lnTo>
                  <a:pt x="60649" y="369203"/>
                </a:lnTo>
                <a:lnTo>
                  <a:pt x="34909" y="340869"/>
                </a:lnTo>
                <a:lnTo>
                  <a:pt x="4055" y="278658"/>
                </a:lnTo>
                <a:lnTo>
                  <a:pt x="0" y="24536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38110" y="5775013"/>
            <a:ext cx="888365" cy="491490"/>
          </a:xfrm>
          <a:custGeom>
            <a:avLst/>
            <a:gdLst/>
            <a:ahLst/>
            <a:cxnLst/>
            <a:rect l="l" t="t" r="r" b="b"/>
            <a:pathLst>
              <a:path w="888365" h="491489">
                <a:moveTo>
                  <a:pt x="0" y="265918"/>
                </a:moveTo>
                <a:lnTo>
                  <a:pt x="12913" y="200012"/>
                </a:lnTo>
                <a:lnTo>
                  <a:pt x="55005" y="139401"/>
                </a:lnTo>
                <a:lnTo>
                  <a:pt x="85706" y="111871"/>
                </a:lnTo>
                <a:lnTo>
                  <a:pt x="122158" y="86613"/>
                </a:lnTo>
                <a:lnTo>
                  <a:pt x="163846" y="63945"/>
                </a:lnTo>
                <a:lnTo>
                  <a:pt x="210255" y="44181"/>
                </a:lnTo>
                <a:lnTo>
                  <a:pt x="260871" y="27639"/>
                </a:lnTo>
                <a:lnTo>
                  <a:pt x="315180" y="14634"/>
                </a:lnTo>
                <a:lnTo>
                  <a:pt x="372666" y="5482"/>
                </a:lnTo>
                <a:lnTo>
                  <a:pt x="432816" y="501"/>
                </a:lnTo>
                <a:lnTo>
                  <a:pt x="493172" y="0"/>
                </a:lnTo>
                <a:lnTo>
                  <a:pt x="551260" y="3891"/>
                </a:lnTo>
                <a:lnTo>
                  <a:pt x="606538" y="11909"/>
                </a:lnTo>
                <a:lnTo>
                  <a:pt x="658462" y="23783"/>
                </a:lnTo>
                <a:lnTo>
                  <a:pt x="706489" y="39248"/>
                </a:lnTo>
                <a:lnTo>
                  <a:pt x="750077" y="58034"/>
                </a:lnTo>
                <a:lnTo>
                  <a:pt x="788684" y="79873"/>
                </a:lnTo>
                <a:lnTo>
                  <a:pt x="821765" y="104498"/>
                </a:lnTo>
                <a:lnTo>
                  <a:pt x="848778" y="131641"/>
                </a:lnTo>
                <a:lnTo>
                  <a:pt x="882430" y="192407"/>
                </a:lnTo>
                <a:lnTo>
                  <a:pt x="887984" y="225494"/>
                </a:lnTo>
                <a:lnTo>
                  <a:pt x="885458" y="258951"/>
                </a:lnTo>
                <a:lnTo>
                  <a:pt x="857468" y="322524"/>
                </a:lnTo>
                <a:lnTo>
                  <a:pt x="833035" y="352009"/>
                </a:lnTo>
                <a:lnTo>
                  <a:pt x="802331" y="379537"/>
                </a:lnTo>
                <a:lnTo>
                  <a:pt x="765873" y="404793"/>
                </a:lnTo>
                <a:lnTo>
                  <a:pt x="724176" y="427460"/>
                </a:lnTo>
                <a:lnTo>
                  <a:pt x="677756" y="447222"/>
                </a:lnTo>
                <a:lnTo>
                  <a:pt x="627129" y="463763"/>
                </a:lnTo>
                <a:lnTo>
                  <a:pt x="572812" y="476767"/>
                </a:lnTo>
                <a:lnTo>
                  <a:pt x="515319" y="485918"/>
                </a:lnTo>
                <a:lnTo>
                  <a:pt x="455168" y="490899"/>
                </a:lnTo>
                <a:lnTo>
                  <a:pt x="394814" y="491403"/>
                </a:lnTo>
                <a:lnTo>
                  <a:pt x="336732" y="487513"/>
                </a:lnTo>
                <a:lnTo>
                  <a:pt x="281463" y="479497"/>
                </a:lnTo>
                <a:lnTo>
                  <a:pt x="229550" y="467623"/>
                </a:lnTo>
                <a:lnTo>
                  <a:pt x="181532" y="452158"/>
                </a:lnTo>
                <a:lnTo>
                  <a:pt x="137953" y="433373"/>
                </a:lnTo>
                <a:lnTo>
                  <a:pt x="99353" y="411533"/>
                </a:lnTo>
                <a:lnTo>
                  <a:pt x="66275" y="386908"/>
                </a:lnTo>
                <a:lnTo>
                  <a:pt x="39258" y="359766"/>
                </a:lnTo>
                <a:lnTo>
                  <a:pt x="5579" y="299003"/>
                </a:lnTo>
                <a:lnTo>
                  <a:pt x="0" y="265918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704588" y="2744723"/>
            <a:ext cx="1287780" cy="2392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53940" y="2767202"/>
            <a:ext cx="1101090" cy="2196465"/>
          </a:xfrm>
          <a:custGeom>
            <a:avLst/>
            <a:gdLst/>
            <a:ahLst/>
            <a:cxnLst/>
            <a:rect l="l" t="t" r="r" b="b"/>
            <a:pathLst>
              <a:path w="1101089" h="2196465">
                <a:moveTo>
                  <a:pt x="19685" y="2070227"/>
                </a:moveTo>
                <a:lnTo>
                  <a:pt x="12573" y="2070608"/>
                </a:lnTo>
                <a:lnTo>
                  <a:pt x="5461" y="2071116"/>
                </a:lnTo>
                <a:lnTo>
                  <a:pt x="0" y="2077339"/>
                </a:lnTo>
                <a:lnTo>
                  <a:pt x="8382" y="2196465"/>
                </a:lnTo>
                <a:lnTo>
                  <a:pt x="34664" y="2179066"/>
                </a:lnTo>
                <a:lnTo>
                  <a:pt x="31369" y="2179066"/>
                </a:lnTo>
                <a:lnTo>
                  <a:pt x="8127" y="2167636"/>
                </a:lnTo>
                <a:lnTo>
                  <a:pt x="29326" y="2124674"/>
                </a:lnTo>
                <a:lnTo>
                  <a:pt x="25908" y="2075561"/>
                </a:lnTo>
                <a:lnTo>
                  <a:pt x="19685" y="2070227"/>
                </a:lnTo>
                <a:close/>
              </a:path>
              <a:path w="1101089" h="2196465">
                <a:moveTo>
                  <a:pt x="29326" y="2124674"/>
                </a:moveTo>
                <a:lnTo>
                  <a:pt x="8127" y="2167636"/>
                </a:lnTo>
                <a:lnTo>
                  <a:pt x="31369" y="2179066"/>
                </a:lnTo>
                <a:lnTo>
                  <a:pt x="34627" y="2172462"/>
                </a:lnTo>
                <a:lnTo>
                  <a:pt x="32638" y="2172462"/>
                </a:lnTo>
                <a:lnTo>
                  <a:pt x="12573" y="2162556"/>
                </a:lnTo>
                <a:lnTo>
                  <a:pt x="31102" y="2150299"/>
                </a:lnTo>
                <a:lnTo>
                  <a:pt x="29326" y="2124674"/>
                </a:lnTo>
                <a:close/>
              </a:path>
              <a:path w="1101089" h="2196465">
                <a:moveTo>
                  <a:pt x="93599" y="2108962"/>
                </a:moveTo>
                <a:lnTo>
                  <a:pt x="52569" y="2136100"/>
                </a:lnTo>
                <a:lnTo>
                  <a:pt x="31369" y="2179066"/>
                </a:lnTo>
                <a:lnTo>
                  <a:pt x="34664" y="2179066"/>
                </a:lnTo>
                <a:lnTo>
                  <a:pt x="107950" y="2130552"/>
                </a:lnTo>
                <a:lnTo>
                  <a:pt x="109474" y="2122551"/>
                </a:lnTo>
                <a:lnTo>
                  <a:pt x="101600" y="2110613"/>
                </a:lnTo>
                <a:lnTo>
                  <a:pt x="93599" y="2108962"/>
                </a:lnTo>
                <a:close/>
              </a:path>
              <a:path w="1101089" h="2196465">
                <a:moveTo>
                  <a:pt x="31102" y="2150299"/>
                </a:moveTo>
                <a:lnTo>
                  <a:pt x="12573" y="2162556"/>
                </a:lnTo>
                <a:lnTo>
                  <a:pt x="32638" y="2172462"/>
                </a:lnTo>
                <a:lnTo>
                  <a:pt x="31102" y="2150299"/>
                </a:lnTo>
                <a:close/>
              </a:path>
              <a:path w="1101089" h="2196465">
                <a:moveTo>
                  <a:pt x="52569" y="2136100"/>
                </a:moveTo>
                <a:lnTo>
                  <a:pt x="31102" y="2150299"/>
                </a:lnTo>
                <a:lnTo>
                  <a:pt x="32638" y="2172462"/>
                </a:lnTo>
                <a:lnTo>
                  <a:pt x="34627" y="2172462"/>
                </a:lnTo>
                <a:lnTo>
                  <a:pt x="52569" y="2136100"/>
                </a:lnTo>
                <a:close/>
              </a:path>
              <a:path w="1101089" h="2196465">
                <a:moveTo>
                  <a:pt x="1077722" y="0"/>
                </a:moveTo>
                <a:lnTo>
                  <a:pt x="29326" y="2124674"/>
                </a:lnTo>
                <a:lnTo>
                  <a:pt x="31102" y="2150299"/>
                </a:lnTo>
                <a:lnTo>
                  <a:pt x="52569" y="2136100"/>
                </a:lnTo>
                <a:lnTo>
                  <a:pt x="1100963" y="11430"/>
                </a:lnTo>
                <a:lnTo>
                  <a:pt x="107772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64708" y="4037076"/>
            <a:ext cx="1450847" cy="1100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22441" y="4059301"/>
            <a:ext cx="1255395" cy="904875"/>
          </a:xfrm>
          <a:custGeom>
            <a:avLst/>
            <a:gdLst/>
            <a:ahLst/>
            <a:cxnLst/>
            <a:rect l="l" t="t" r="r" b="b"/>
            <a:pathLst>
              <a:path w="1255395" h="904875">
                <a:moveTo>
                  <a:pt x="56387" y="792861"/>
                </a:moveTo>
                <a:lnTo>
                  <a:pt x="48768" y="795782"/>
                </a:lnTo>
                <a:lnTo>
                  <a:pt x="45847" y="802259"/>
                </a:lnTo>
                <a:lnTo>
                  <a:pt x="0" y="904748"/>
                </a:lnTo>
                <a:lnTo>
                  <a:pt x="47074" y="900303"/>
                </a:lnTo>
                <a:lnTo>
                  <a:pt x="28448" y="900303"/>
                </a:lnTo>
                <a:lnTo>
                  <a:pt x="13335" y="879221"/>
                </a:lnTo>
                <a:lnTo>
                  <a:pt x="52220" y="851350"/>
                </a:lnTo>
                <a:lnTo>
                  <a:pt x="69469" y="812926"/>
                </a:lnTo>
                <a:lnTo>
                  <a:pt x="72390" y="806323"/>
                </a:lnTo>
                <a:lnTo>
                  <a:pt x="69469" y="798703"/>
                </a:lnTo>
                <a:lnTo>
                  <a:pt x="56387" y="792861"/>
                </a:lnTo>
                <a:close/>
              </a:path>
              <a:path w="1255395" h="904875">
                <a:moveTo>
                  <a:pt x="52220" y="851350"/>
                </a:moveTo>
                <a:lnTo>
                  <a:pt x="13335" y="879221"/>
                </a:lnTo>
                <a:lnTo>
                  <a:pt x="28448" y="900303"/>
                </a:lnTo>
                <a:lnTo>
                  <a:pt x="35890" y="894969"/>
                </a:lnTo>
                <a:lnTo>
                  <a:pt x="32638" y="894969"/>
                </a:lnTo>
                <a:lnTo>
                  <a:pt x="19685" y="876807"/>
                </a:lnTo>
                <a:lnTo>
                  <a:pt x="41717" y="874745"/>
                </a:lnTo>
                <a:lnTo>
                  <a:pt x="52220" y="851350"/>
                </a:lnTo>
                <a:close/>
              </a:path>
              <a:path w="1255395" h="904875">
                <a:moveTo>
                  <a:pt x="116332" y="867791"/>
                </a:moveTo>
                <a:lnTo>
                  <a:pt x="67469" y="872334"/>
                </a:lnTo>
                <a:lnTo>
                  <a:pt x="28448" y="900303"/>
                </a:lnTo>
                <a:lnTo>
                  <a:pt x="47074" y="900303"/>
                </a:lnTo>
                <a:lnTo>
                  <a:pt x="118745" y="893572"/>
                </a:lnTo>
                <a:lnTo>
                  <a:pt x="123952" y="887222"/>
                </a:lnTo>
                <a:lnTo>
                  <a:pt x="122682" y="872998"/>
                </a:lnTo>
                <a:lnTo>
                  <a:pt x="116332" y="867791"/>
                </a:lnTo>
                <a:close/>
              </a:path>
              <a:path w="1255395" h="904875">
                <a:moveTo>
                  <a:pt x="41717" y="874745"/>
                </a:moveTo>
                <a:lnTo>
                  <a:pt x="19685" y="876807"/>
                </a:lnTo>
                <a:lnTo>
                  <a:pt x="32638" y="894969"/>
                </a:lnTo>
                <a:lnTo>
                  <a:pt x="41717" y="874745"/>
                </a:lnTo>
                <a:close/>
              </a:path>
              <a:path w="1255395" h="904875">
                <a:moveTo>
                  <a:pt x="67469" y="872334"/>
                </a:moveTo>
                <a:lnTo>
                  <a:pt x="41717" y="874745"/>
                </a:lnTo>
                <a:lnTo>
                  <a:pt x="32638" y="894969"/>
                </a:lnTo>
                <a:lnTo>
                  <a:pt x="35890" y="894969"/>
                </a:lnTo>
                <a:lnTo>
                  <a:pt x="67469" y="872334"/>
                </a:lnTo>
                <a:close/>
              </a:path>
              <a:path w="1255395" h="904875">
                <a:moveTo>
                  <a:pt x="1240028" y="0"/>
                </a:moveTo>
                <a:lnTo>
                  <a:pt x="52220" y="851350"/>
                </a:lnTo>
                <a:lnTo>
                  <a:pt x="41717" y="874745"/>
                </a:lnTo>
                <a:lnTo>
                  <a:pt x="67469" y="872334"/>
                </a:lnTo>
                <a:lnTo>
                  <a:pt x="1255140" y="21081"/>
                </a:lnTo>
                <a:lnTo>
                  <a:pt x="124002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64708" y="5487923"/>
            <a:ext cx="1615439" cy="624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22441" y="5597232"/>
            <a:ext cx="1419860" cy="457834"/>
          </a:xfrm>
          <a:custGeom>
            <a:avLst/>
            <a:gdLst/>
            <a:ahLst/>
            <a:cxnLst/>
            <a:rect l="l" t="t" r="r" b="b"/>
            <a:pathLst>
              <a:path w="1419859" h="457835">
                <a:moveTo>
                  <a:pt x="74197" y="36950"/>
                </a:moveTo>
                <a:lnTo>
                  <a:pt x="49261" y="43102"/>
                </a:lnTo>
                <a:lnTo>
                  <a:pt x="66882" y="61782"/>
                </a:lnTo>
                <a:lnTo>
                  <a:pt x="1412366" y="457555"/>
                </a:lnTo>
                <a:lnTo>
                  <a:pt x="1419606" y="432701"/>
                </a:lnTo>
                <a:lnTo>
                  <a:pt x="74197" y="36950"/>
                </a:lnTo>
                <a:close/>
              </a:path>
              <a:path w="1419859" h="457835">
                <a:moveTo>
                  <a:pt x="115824" y="0"/>
                </a:moveTo>
                <a:lnTo>
                  <a:pt x="0" y="28600"/>
                </a:lnTo>
                <a:lnTo>
                  <a:pt x="81915" y="115379"/>
                </a:lnTo>
                <a:lnTo>
                  <a:pt x="90043" y="115608"/>
                </a:lnTo>
                <a:lnTo>
                  <a:pt x="100457" y="105791"/>
                </a:lnTo>
                <a:lnTo>
                  <a:pt x="100711" y="97586"/>
                </a:lnTo>
                <a:lnTo>
                  <a:pt x="95758" y="92392"/>
                </a:lnTo>
                <a:lnTo>
                  <a:pt x="66882" y="61782"/>
                </a:lnTo>
                <a:lnTo>
                  <a:pt x="20955" y="48272"/>
                </a:lnTo>
                <a:lnTo>
                  <a:pt x="28194" y="23418"/>
                </a:lnTo>
                <a:lnTo>
                  <a:pt x="123079" y="23418"/>
                </a:lnTo>
                <a:lnTo>
                  <a:pt x="126237" y="18135"/>
                </a:lnTo>
                <a:lnTo>
                  <a:pt x="124587" y="11188"/>
                </a:lnTo>
                <a:lnTo>
                  <a:pt x="122809" y="4241"/>
                </a:lnTo>
                <a:lnTo>
                  <a:pt x="115824" y="0"/>
                </a:lnTo>
                <a:close/>
              </a:path>
              <a:path w="1419859" h="457835">
                <a:moveTo>
                  <a:pt x="28194" y="23418"/>
                </a:moveTo>
                <a:lnTo>
                  <a:pt x="20955" y="48272"/>
                </a:lnTo>
                <a:lnTo>
                  <a:pt x="66882" y="61782"/>
                </a:lnTo>
                <a:lnTo>
                  <a:pt x="54282" y="48425"/>
                </a:lnTo>
                <a:lnTo>
                  <a:pt x="27686" y="48425"/>
                </a:lnTo>
                <a:lnTo>
                  <a:pt x="34036" y="26962"/>
                </a:lnTo>
                <a:lnTo>
                  <a:pt x="40239" y="26962"/>
                </a:lnTo>
                <a:lnTo>
                  <a:pt x="28194" y="23418"/>
                </a:lnTo>
                <a:close/>
              </a:path>
              <a:path w="1419859" h="457835">
                <a:moveTo>
                  <a:pt x="34036" y="26962"/>
                </a:moveTo>
                <a:lnTo>
                  <a:pt x="27686" y="48425"/>
                </a:lnTo>
                <a:lnTo>
                  <a:pt x="49261" y="43102"/>
                </a:lnTo>
                <a:lnTo>
                  <a:pt x="34036" y="26962"/>
                </a:lnTo>
                <a:close/>
              </a:path>
              <a:path w="1419859" h="457835">
                <a:moveTo>
                  <a:pt x="49261" y="43102"/>
                </a:moveTo>
                <a:lnTo>
                  <a:pt x="27686" y="48425"/>
                </a:lnTo>
                <a:lnTo>
                  <a:pt x="54282" y="48425"/>
                </a:lnTo>
                <a:lnTo>
                  <a:pt x="49261" y="43102"/>
                </a:lnTo>
                <a:close/>
              </a:path>
              <a:path w="1419859" h="457835">
                <a:moveTo>
                  <a:pt x="40239" y="26962"/>
                </a:moveTo>
                <a:lnTo>
                  <a:pt x="34036" y="26962"/>
                </a:lnTo>
                <a:lnTo>
                  <a:pt x="49261" y="43102"/>
                </a:lnTo>
                <a:lnTo>
                  <a:pt x="74197" y="36950"/>
                </a:lnTo>
                <a:lnTo>
                  <a:pt x="40239" y="26962"/>
                </a:lnTo>
                <a:close/>
              </a:path>
              <a:path w="1419859" h="457835">
                <a:moveTo>
                  <a:pt x="123079" y="23418"/>
                </a:moveTo>
                <a:lnTo>
                  <a:pt x="28194" y="23418"/>
                </a:lnTo>
                <a:lnTo>
                  <a:pt x="74197" y="36950"/>
                </a:lnTo>
                <a:lnTo>
                  <a:pt x="122047" y="25146"/>
                </a:lnTo>
                <a:lnTo>
                  <a:pt x="123079" y="2341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32938" y="4962905"/>
            <a:ext cx="2889885" cy="1324610"/>
          </a:xfrm>
          <a:custGeom>
            <a:avLst/>
            <a:gdLst/>
            <a:ahLst/>
            <a:cxnLst/>
            <a:rect l="l" t="t" r="r" b="b"/>
            <a:pathLst>
              <a:path w="2889885" h="1324610">
                <a:moveTo>
                  <a:pt x="0" y="1324356"/>
                </a:moveTo>
                <a:lnTo>
                  <a:pt x="2889504" y="1324356"/>
                </a:lnTo>
                <a:lnTo>
                  <a:pt x="2889504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ln w="25908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011170" y="4988763"/>
            <a:ext cx="273494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35052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This </a:t>
            </a:r>
            <a:r>
              <a:rPr dirty="0" sz="2000" spc="-5">
                <a:latin typeface="Arial"/>
                <a:cs typeface="Arial"/>
              </a:rPr>
              <a:t>is how </a:t>
            </a:r>
            <a:r>
              <a:rPr dirty="0" sz="2000">
                <a:latin typeface="Arial"/>
                <a:cs typeface="Arial"/>
              </a:rPr>
              <a:t>we kept  payload </a:t>
            </a:r>
            <a:r>
              <a:rPr dirty="0" sz="2000" spc="-5">
                <a:latin typeface="Arial"/>
                <a:cs typeface="Arial"/>
              </a:rPr>
              <a:t>parachute </a:t>
            </a:r>
            <a:r>
              <a:rPr dirty="0" sz="2000">
                <a:latin typeface="Arial"/>
                <a:cs typeface="Arial"/>
              </a:rPr>
              <a:t>and  heat shield </a:t>
            </a:r>
            <a:r>
              <a:rPr dirty="0" sz="2000" spc="-5">
                <a:latin typeface="Arial"/>
                <a:cs typeface="Arial"/>
              </a:rPr>
              <a:t>in </a:t>
            </a:r>
            <a:r>
              <a:rPr dirty="0" sz="2000">
                <a:latin typeface="Arial"/>
                <a:cs typeface="Arial"/>
              </a:rPr>
              <a:t>stowed  configuration.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30323" y="1089660"/>
            <a:ext cx="2691383" cy="2203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5636" y="3486911"/>
            <a:ext cx="2788920" cy="22722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40051" y="1775434"/>
            <a:ext cx="1225308" cy="7041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97785" y="1798066"/>
            <a:ext cx="1029969" cy="516890"/>
          </a:xfrm>
          <a:custGeom>
            <a:avLst/>
            <a:gdLst/>
            <a:ahLst/>
            <a:cxnLst/>
            <a:rect l="l" t="t" r="r" b="b"/>
            <a:pathLst>
              <a:path w="1029969" h="516889">
                <a:moveTo>
                  <a:pt x="74549" y="406654"/>
                </a:moveTo>
                <a:lnTo>
                  <a:pt x="66547" y="408305"/>
                </a:lnTo>
                <a:lnTo>
                  <a:pt x="62483" y="414274"/>
                </a:lnTo>
                <a:lnTo>
                  <a:pt x="0" y="507364"/>
                </a:lnTo>
                <a:lnTo>
                  <a:pt x="118871" y="516509"/>
                </a:lnTo>
                <a:lnTo>
                  <a:pt x="125221" y="511175"/>
                </a:lnTo>
                <a:lnTo>
                  <a:pt x="125466" y="507746"/>
                </a:lnTo>
                <a:lnTo>
                  <a:pt x="28701" y="507746"/>
                </a:lnTo>
                <a:lnTo>
                  <a:pt x="17399" y="484505"/>
                </a:lnTo>
                <a:lnTo>
                  <a:pt x="60492" y="463641"/>
                </a:lnTo>
                <a:lnTo>
                  <a:pt x="88011" y="422783"/>
                </a:lnTo>
                <a:lnTo>
                  <a:pt x="86487" y="414655"/>
                </a:lnTo>
                <a:lnTo>
                  <a:pt x="80518" y="410718"/>
                </a:lnTo>
                <a:lnTo>
                  <a:pt x="74549" y="406654"/>
                </a:lnTo>
                <a:close/>
              </a:path>
              <a:path w="1029969" h="516889">
                <a:moveTo>
                  <a:pt x="60492" y="463641"/>
                </a:moveTo>
                <a:lnTo>
                  <a:pt x="17399" y="484505"/>
                </a:lnTo>
                <a:lnTo>
                  <a:pt x="28701" y="507746"/>
                </a:lnTo>
                <a:lnTo>
                  <a:pt x="37885" y="503300"/>
                </a:lnTo>
                <a:lnTo>
                  <a:pt x="33781" y="503300"/>
                </a:lnTo>
                <a:lnTo>
                  <a:pt x="24130" y="483235"/>
                </a:lnTo>
                <a:lnTo>
                  <a:pt x="47296" y="483235"/>
                </a:lnTo>
                <a:lnTo>
                  <a:pt x="60492" y="463641"/>
                </a:lnTo>
                <a:close/>
              </a:path>
              <a:path w="1029969" h="516889">
                <a:moveTo>
                  <a:pt x="71688" y="486939"/>
                </a:moveTo>
                <a:lnTo>
                  <a:pt x="28701" y="507746"/>
                </a:lnTo>
                <a:lnTo>
                  <a:pt x="125466" y="507746"/>
                </a:lnTo>
                <a:lnTo>
                  <a:pt x="126237" y="496950"/>
                </a:lnTo>
                <a:lnTo>
                  <a:pt x="120903" y="490728"/>
                </a:lnTo>
                <a:lnTo>
                  <a:pt x="71688" y="486939"/>
                </a:lnTo>
                <a:close/>
              </a:path>
              <a:path w="1029969" h="516889">
                <a:moveTo>
                  <a:pt x="24130" y="483235"/>
                </a:moveTo>
                <a:lnTo>
                  <a:pt x="33781" y="503300"/>
                </a:lnTo>
                <a:lnTo>
                  <a:pt x="46141" y="484949"/>
                </a:lnTo>
                <a:lnTo>
                  <a:pt x="24130" y="483235"/>
                </a:lnTo>
                <a:close/>
              </a:path>
              <a:path w="1029969" h="516889">
                <a:moveTo>
                  <a:pt x="46141" y="484949"/>
                </a:moveTo>
                <a:lnTo>
                  <a:pt x="33781" y="503300"/>
                </a:lnTo>
                <a:lnTo>
                  <a:pt x="37885" y="503300"/>
                </a:lnTo>
                <a:lnTo>
                  <a:pt x="71688" y="486939"/>
                </a:lnTo>
                <a:lnTo>
                  <a:pt x="46141" y="484949"/>
                </a:lnTo>
                <a:close/>
              </a:path>
              <a:path w="1029969" h="516889">
                <a:moveTo>
                  <a:pt x="1018158" y="0"/>
                </a:moveTo>
                <a:lnTo>
                  <a:pt x="60492" y="463641"/>
                </a:lnTo>
                <a:lnTo>
                  <a:pt x="46141" y="484949"/>
                </a:lnTo>
                <a:lnTo>
                  <a:pt x="71688" y="486939"/>
                </a:lnTo>
                <a:lnTo>
                  <a:pt x="1029462" y="23368"/>
                </a:lnTo>
                <a:lnTo>
                  <a:pt x="1018158" y="0"/>
                </a:lnTo>
                <a:close/>
              </a:path>
              <a:path w="1029969" h="516889">
                <a:moveTo>
                  <a:pt x="47296" y="483235"/>
                </a:moveTo>
                <a:lnTo>
                  <a:pt x="24130" y="483235"/>
                </a:lnTo>
                <a:lnTo>
                  <a:pt x="46141" y="484949"/>
                </a:lnTo>
                <a:lnTo>
                  <a:pt x="47296" y="48323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69086" y="2040762"/>
            <a:ext cx="12420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Represents  </a:t>
            </a:r>
            <a:r>
              <a:rPr dirty="0" sz="1600" spc="-10">
                <a:latin typeface="Arial"/>
                <a:cs typeface="Arial"/>
              </a:rPr>
              <a:t>nylon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threads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171700" y="3083077"/>
            <a:ext cx="589788" cy="7208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21229" y="3112389"/>
            <a:ext cx="495172" cy="6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21229" y="3112389"/>
            <a:ext cx="495300" cy="628015"/>
          </a:xfrm>
          <a:custGeom>
            <a:avLst/>
            <a:gdLst/>
            <a:ahLst/>
            <a:cxnLst/>
            <a:rect l="l" t="t" r="r" b="b"/>
            <a:pathLst>
              <a:path w="495300" h="628014">
                <a:moveTo>
                  <a:pt x="495172" y="92963"/>
                </a:moveTo>
                <a:lnTo>
                  <a:pt x="220471" y="527431"/>
                </a:lnTo>
                <a:lnTo>
                  <a:pt x="293877" y="573913"/>
                </a:lnTo>
                <a:lnTo>
                  <a:pt x="54101" y="628015"/>
                </a:lnTo>
                <a:lnTo>
                  <a:pt x="0" y="388112"/>
                </a:lnTo>
                <a:lnTo>
                  <a:pt x="73406" y="434594"/>
                </a:lnTo>
                <a:lnTo>
                  <a:pt x="348106" y="0"/>
                </a:lnTo>
                <a:lnTo>
                  <a:pt x="495172" y="92963"/>
                </a:lnTo>
              </a:path>
            </a:pathLst>
          </a:custGeom>
          <a:ln w="9524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484375" y="4934737"/>
            <a:ext cx="1595627" cy="62938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27175" y="4958079"/>
            <a:ext cx="1398905" cy="461009"/>
          </a:xfrm>
          <a:custGeom>
            <a:avLst/>
            <a:gdLst/>
            <a:ahLst/>
            <a:cxnLst/>
            <a:rect l="l" t="t" r="r" b="b"/>
            <a:pathLst>
              <a:path w="1398905" h="461010">
                <a:moveTo>
                  <a:pt x="1324410" y="424056"/>
                </a:moveTo>
                <a:lnTo>
                  <a:pt x="1276604" y="435483"/>
                </a:lnTo>
                <a:lnTo>
                  <a:pt x="1272286" y="442468"/>
                </a:lnTo>
                <a:lnTo>
                  <a:pt x="1273937" y="449453"/>
                </a:lnTo>
                <a:lnTo>
                  <a:pt x="1275714" y="456438"/>
                </a:lnTo>
                <a:lnTo>
                  <a:pt x="1282700" y="460756"/>
                </a:lnTo>
                <a:lnTo>
                  <a:pt x="1378002" y="437896"/>
                </a:lnTo>
                <a:lnTo>
                  <a:pt x="1370330" y="437896"/>
                </a:lnTo>
                <a:lnTo>
                  <a:pt x="1324410" y="424056"/>
                </a:lnTo>
                <a:close/>
              </a:path>
              <a:path w="1398905" h="461010">
                <a:moveTo>
                  <a:pt x="1349461" y="418057"/>
                </a:moveTo>
                <a:lnTo>
                  <a:pt x="1324410" y="424056"/>
                </a:lnTo>
                <a:lnTo>
                  <a:pt x="1370330" y="437896"/>
                </a:lnTo>
                <a:lnTo>
                  <a:pt x="1371405" y="434340"/>
                </a:lnTo>
                <a:lnTo>
                  <a:pt x="1364614" y="434340"/>
                </a:lnTo>
                <a:lnTo>
                  <a:pt x="1349461" y="418057"/>
                </a:lnTo>
                <a:close/>
              </a:path>
              <a:path w="1398905" h="461010">
                <a:moveTo>
                  <a:pt x="1309116" y="345313"/>
                </a:moveTo>
                <a:lnTo>
                  <a:pt x="1303908" y="350139"/>
                </a:lnTo>
                <a:lnTo>
                  <a:pt x="1298702" y="355092"/>
                </a:lnTo>
                <a:lnTo>
                  <a:pt x="1298448" y="363220"/>
                </a:lnTo>
                <a:lnTo>
                  <a:pt x="1332030" y="399326"/>
                </a:lnTo>
                <a:lnTo>
                  <a:pt x="1377823" y="413131"/>
                </a:lnTo>
                <a:lnTo>
                  <a:pt x="1370330" y="437896"/>
                </a:lnTo>
                <a:lnTo>
                  <a:pt x="1378002" y="437896"/>
                </a:lnTo>
                <a:lnTo>
                  <a:pt x="1398651" y="432943"/>
                </a:lnTo>
                <a:lnTo>
                  <a:pt x="1317370" y="345567"/>
                </a:lnTo>
                <a:lnTo>
                  <a:pt x="1309116" y="345313"/>
                </a:lnTo>
                <a:close/>
              </a:path>
              <a:path w="1398905" h="461010">
                <a:moveTo>
                  <a:pt x="1371092" y="412877"/>
                </a:moveTo>
                <a:lnTo>
                  <a:pt x="1349461" y="418057"/>
                </a:lnTo>
                <a:lnTo>
                  <a:pt x="1364614" y="434340"/>
                </a:lnTo>
                <a:lnTo>
                  <a:pt x="1371092" y="412877"/>
                </a:lnTo>
                <a:close/>
              </a:path>
              <a:path w="1398905" h="461010">
                <a:moveTo>
                  <a:pt x="1376980" y="412877"/>
                </a:moveTo>
                <a:lnTo>
                  <a:pt x="1371092" y="412877"/>
                </a:lnTo>
                <a:lnTo>
                  <a:pt x="1364614" y="434340"/>
                </a:lnTo>
                <a:lnTo>
                  <a:pt x="1371405" y="434340"/>
                </a:lnTo>
                <a:lnTo>
                  <a:pt x="1377823" y="413131"/>
                </a:lnTo>
                <a:lnTo>
                  <a:pt x="1376980" y="412877"/>
                </a:lnTo>
                <a:close/>
              </a:path>
              <a:path w="1398905" h="461010">
                <a:moveTo>
                  <a:pt x="7365" y="0"/>
                </a:moveTo>
                <a:lnTo>
                  <a:pt x="0" y="24892"/>
                </a:lnTo>
                <a:lnTo>
                  <a:pt x="1324410" y="424056"/>
                </a:lnTo>
                <a:lnTo>
                  <a:pt x="1349461" y="418057"/>
                </a:lnTo>
                <a:lnTo>
                  <a:pt x="1332030" y="399326"/>
                </a:lnTo>
                <a:lnTo>
                  <a:pt x="7365" y="0"/>
                </a:lnTo>
                <a:close/>
              </a:path>
              <a:path w="1398905" h="461010">
                <a:moveTo>
                  <a:pt x="1332030" y="399326"/>
                </a:moveTo>
                <a:lnTo>
                  <a:pt x="1349461" y="418057"/>
                </a:lnTo>
                <a:lnTo>
                  <a:pt x="1371092" y="412877"/>
                </a:lnTo>
                <a:lnTo>
                  <a:pt x="1376980" y="412877"/>
                </a:lnTo>
                <a:lnTo>
                  <a:pt x="1332030" y="39932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50" name="object 50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15617" y="108915"/>
            <a:ext cx="46843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Heat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Shield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Deployment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 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9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093597"/>
          <a:ext cx="8705850" cy="520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4530"/>
                <a:gridCol w="2305049"/>
                <a:gridCol w="465454"/>
                <a:gridCol w="1940559"/>
                <a:gridCol w="2019934"/>
              </a:tblGrid>
              <a:tr h="370205">
                <a:tc gridSpan="2"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Issues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Solutions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31520">
                <a:tc gridSpan="2">
                  <a:txBody>
                    <a:bodyPr/>
                    <a:lstStyle/>
                    <a:p>
                      <a:pPr algn="just" marL="97155" marR="74930" indent="2463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aero-braking heat shield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be used to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protect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probe while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rocket only and when  deployed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from the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rocket.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 marL="99060" marR="73660" indent="246379">
                        <a:lnSpc>
                          <a:spcPct val="100000"/>
                        </a:lnSpc>
                        <a:spcBef>
                          <a:spcPts val="1160"/>
                        </a:spcBef>
                        <a:tabLst>
                          <a:tab pos="877569" algn="l"/>
                          <a:tab pos="1499870" algn="l"/>
                          <a:tab pos="1903730" algn="l"/>
                          <a:tab pos="2601595" algn="l"/>
                          <a:tab pos="2906395" algn="l"/>
                          <a:tab pos="3516629" algn="l"/>
                          <a:tab pos="4097020" algn="l"/>
                        </a:tabLst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hield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ill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ro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hen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he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deployed configuration,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like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umbrella.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48005">
                <a:tc gridSpan="2">
                  <a:txBody>
                    <a:bodyPr/>
                    <a:lstStyle/>
                    <a:p>
                      <a:pPr marL="42735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not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have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any</a:t>
                      </a:r>
                      <a:r>
                        <a:rPr dirty="0" sz="14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openings.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684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</a:pPr>
                      <a:r>
                        <a:rPr dirty="0" sz="1400" spc="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stretched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nylon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fabric material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between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400" spc="-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68300"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Mechanical</a:t>
                      </a:r>
                      <a:r>
                        <a:rPr dirty="0" sz="1400" spc="-6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Layouts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01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Pros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Cons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4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Thrust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just" marL="98425" marR="74295" indent="2463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There are four flaps inner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side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heat shield and there are  connected to rotating system  which is middle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heat  shield.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rotating system  rotate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90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degrees, inner four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 push the other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9060" marR="6870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-Less</a:t>
                      </a:r>
                      <a:r>
                        <a:rPr dirty="0" sz="14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complex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structure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-Thick flaps and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nose-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cone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-High-weight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-Less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-Short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-Not open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enough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584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Traction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just" marL="98425" marR="73660" indent="2463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All flaps connected to pulley  system from inside and outside  with nylon thread.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When the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pulley system rotate, outside  connection will pull all flaps and  inside connection will balance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-Can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 opened</a:t>
                      </a:r>
                      <a:r>
                        <a:rPr dirty="0" sz="14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more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-Low-weight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-Long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marR="7372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complex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structure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-Small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nose-cone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-Hard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assemble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-Harder to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manufacture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 marR="24447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-Thin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flaps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nose-  cone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763773" y="2597276"/>
            <a:ext cx="36156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Systems</a:t>
            </a:r>
            <a:r>
              <a:rPr dirty="0" sz="320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12556" y="6520477"/>
            <a:ext cx="9588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662934" y="4369689"/>
            <a:ext cx="1821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Miray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Özbay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2250" y="1206627"/>
          <a:ext cx="8673465" cy="1902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3035"/>
                <a:gridCol w="3424554"/>
                <a:gridCol w="1959610"/>
                <a:gridCol w="1847850"/>
              </a:tblGrid>
              <a:tr h="518159">
                <a:tc>
                  <a:txBody>
                    <a:bodyPr/>
                    <a:lstStyle/>
                    <a:p>
                      <a:pPr marL="347980" marR="217804" indent="-1098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1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al 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Pros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92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257810" marR="237490" indent="-190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Arms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Connected  Heat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Shield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835" indent="2451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have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four arms and there are  attach the inner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flaps.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rotating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 rotate by servo motor, arms will  push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inner flaps then inner flaps will  enter between outer flaps and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heat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deployment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position.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7790" marR="14478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 durable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ruc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e(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lap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,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os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Cone,Hinges)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8425" marR="221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-Cannot be</a:t>
                      </a:r>
                      <a:r>
                        <a:rPr dirty="0" sz="14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opened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enough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8425" marR="66611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-Arms are</a:t>
                      </a:r>
                      <a:r>
                        <a:rPr dirty="0" sz="14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not  durable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48411" y="3224783"/>
            <a:ext cx="2497836" cy="2729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19044" y="3243072"/>
            <a:ext cx="2784348" cy="2711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40552" y="3249167"/>
            <a:ext cx="2929128" cy="2705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5239" y="5672734"/>
            <a:ext cx="7086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HINGES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5579" y="5789472"/>
            <a:ext cx="119316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INNER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FLAPS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1163" y="3443477"/>
            <a:ext cx="12617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OUTER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FLAPS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3633" y="6021730"/>
            <a:ext cx="17227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ROTATING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8661" y="5981191"/>
            <a:ext cx="5391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10">
                <a:latin typeface="Arial"/>
                <a:cs typeface="Arial"/>
              </a:rPr>
              <a:t>R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09545" y="5481624"/>
            <a:ext cx="11029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NOSE-CONE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2311" y="3412210"/>
            <a:ext cx="1877568" cy="550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4475" y="3492372"/>
            <a:ext cx="1719580" cy="412750"/>
          </a:xfrm>
          <a:custGeom>
            <a:avLst/>
            <a:gdLst/>
            <a:ahLst/>
            <a:cxnLst/>
            <a:rect l="l" t="t" r="r" b="b"/>
            <a:pathLst>
              <a:path w="1719580" h="412750">
                <a:moveTo>
                  <a:pt x="1640953" y="25254"/>
                </a:moveTo>
                <a:lnTo>
                  <a:pt x="0" y="387095"/>
                </a:lnTo>
                <a:lnTo>
                  <a:pt x="5587" y="412369"/>
                </a:lnTo>
                <a:lnTo>
                  <a:pt x="1646532" y="50529"/>
                </a:lnTo>
                <a:lnTo>
                  <a:pt x="1640953" y="25254"/>
                </a:lnTo>
                <a:close/>
              </a:path>
              <a:path w="1719580" h="412750">
                <a:moveTo>
                  <a:pt x="1718015" y="22478"/>
                </a:moveTo>
                <a:lnTo>
                  <a:pt x="1653540" y="22478"/>
                </a:lnTo>
                <a:lnTo>
                  <a:pt x="1659128" y="47751"/>
                </a:lnTo>
                <a:lnTo>
                  <a:pt x="1646532" y="50529"/>
                </a:lnTo>
                <a:lnTo>
                  <a:pt x="1652143" y="75946"/>
                </a:lnTo>
                <a:lnTo>
                  <a:pt x="1718015" y="22478"/>
                </a:lnTo>
                <a:close/>
              </a:path>
              <a:path w="1719580" h="412750">
                <a:moveTo>
                  <a:pt x="1653540" y="22478"/>
                </a:moveTo>
                <a:lnTo>
                  <a:pt x="1640953" y="25254"/>
                </a:lnTo>
                <a:lnTo>
                  <a:pt x="1646532" y="50529"/>
                </a:lnTo>
                <a:lnTo>
                  <a:pt x="1659128" y="47751"/>
                </a:lnTo>
                <a:lnTo>
                  <a:pt x="1653540" y="22478"/>
                </a:lnTo>
                <a:close/>
              </a:path>
              <a:path w="1719580" h="412750">
                <a:moveTo>
                  <a:pt x="1635379" y="0"/>
                </a:moveTo>
                <a:lnTo>
                  <a:pt x="1640953" y="25254"/>
                </a:lnTo>
                <a:lnTo>
                  <a:pt x="1653540" y="22478"/>
                </a:lnTo>
                <a:lnTo>
                  <a:pt x="1718015" y="22478"/>
                </a:lnTo>
                <a:lnTo>
                  <a:pt x="1719580" y="21209"/>
                </a:lnTo>
                <a:lnTo>
                  <a:pt x="16353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25979" y="3412210"/>
            <a:ext cx="723912" cy="6233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68905" y="3513582"/>
            <a:ext cx="565150" cy="463550"/>
          </a:xfrm>
          <a:custGeom>
            <a:avLst/>
            <a:gdLst/>
            <a:ahLst/>
            <a:cxnLst/>
            <a:rect l="l" t="t" r="r" b="b"/>
            <a:pathLst>
              <a:path w="565150" h="463550">
                <a:moveTo>
                  <a:pt x="496541" y="39048"/>
                </a:moveTo>
                <a:lnTo>
                  <a:pt x="0" y="443102"/>
                </a:lnTo>
                <a:lnTo>
                  <a:pt x="16256" y="463295"/>
                </a:lnTo>
                <a:lnTo>
                  <a:pt x="512878" y="59152"/>
                </a:lnTo>
                <a:lnTo>
                  <a:pt x="496541" y="39048"/>
                </a:lnTo>
                <a:close/>
              </a:path>
              <a:path w="565150" h="463550">
                <a:moveTo>
                  <a:pt x="551076" y="30860"/>
                </a:moveTo>
                <a:lnTo>
                  <a:pt x="506602" y="30860"/>
                </a:lnTo>
                <a:lnTo>
                  <a:pt x="522986" y="50926"/>
                </a:lnTo>
                <a:lnTo>
                  <a:pt x="512878" y="59152"/>
                </a:lnTo>
                <a:lnTo>
                  <a:pt x="529208" y="79247"/>
                </a:lnTo>
                <a:lnTo>
                  <a:pt x="551076" y="30860"/>
                </a:lnTo>
                <a:close/>
              </a:path>
              <a:path w="565150" h="463550">
                <a:moveTo>
                  <a:pt x="506602" y="30860"/>
                </a:moveTo>
                <a:lnTo>
                  <a:pt x="496541" y="39048"/>
                </a:lnTo>
                <a:lnTo>
                  <a:pt x="512878" y="59152"/>
                </a:lnTo>
                <a:lnTo>
                  <a:pt x="522986" y="50926"/>
                </a:lnTo>
                <a:lnTo>
                  <a:pt x="506602" y="30860"/>
                </a:lnTo>
                <a:close/>
              </a:path>
              <a:path w="565150" h="463550">
                <a:moveTo>
                  <a:pt x="565023" y="0"/>
                </a:moveTo>
                <a:lnTo>
                  <a:pt x="480187" y="18922"/>
                </a:lnTo>
                <a:lnTo>
                  <a:pt x="496541" y="39048"/>
                </a:lnTo>
                <a:lnTo>
                  <a:pt x="506602" y="30860"/>
                </a:lnTo>
                <a:lnTo>
                  <a:pt x="551076" y="30860"/>
                </a:lnTo>
                <a:lnTo>
                  <a:pt x="56502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37616" y="3412248"/>
            <a:ext cx="2113788" cy="1011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80491" y="3508628"/>
            <a:ext cx="1954530" cy="857885"/>
          </a:xfrm>
          <a:custGeom>
            <a:avLst/>
            <a:gdLst/>
            <a:ahLst/>
            <a:cxnLst/>
            <a:rect l="l" t="t" r="r" b="b"/>
            <a:pathLst>
              <a:path w="1954530" h="857885">
                <a:moveTo>
                  <a:pt x="1877755" y="23814"/>
                </a:moveTo>
                <a:lnTo>
                  <a:pt x="0" y="833755"/>
                </a:lnTo>
                <a:lnTo>
                  <a:pt x="10261" y="857504"/>
                </a:lnTo>
                <a:lnTo>
                  <a:pt x="1888053" y="47630"/>
                </a:lnTo>
                <a:lnTo>
                  <a:pt x="1877755" y="23814"/>
                </a:lnTo>
                <a:close/>
              </a:path>
              <a:path w="1954530" h="857885">
                <a:moveTo>
                  <a:pt x="1942660" y="18669"/>
                </a:moveTo>
                <a:lnTo>
                  <a:pt x="1889683" y="18669"/>
                </a:lnTo>
                <a:lnTo>
                  <a:pt x="1899843" y="42545"/>
                </a:lnTo>
                <a:lnTo>
                  <a:pt x="1888053" y="47630"/>
                </a:lnTo>
                <a:lnTo>
                  <a:pt x="1898319" y="71374"/>
                </a:lnTo>
                <a:lnTo>
                  <a:pt x="1942660" y="18669"/>
                </a:lnTo>
                <a:close/>
              </a:path>
              <a:path w="1954530" h="857885">
                <a:moveTo>
                  <a:pt x="1889683" y="18669"/>
                </a:moveTo>
                <a:lnTo>
                  <a:pt x="1877755" y="23814"/>
                </a:lnTo>
                <a:lnTo>
                  <a:pt x="1888053" y="47630"/>
                </a:lnTo>
                <a:lnTo>
                  <a:pt x="1899843" y="42545"/>
                </a:lnTo>
                <a:lnTo>
                  <a:pt x="1889683" y="18669"/>
                </a:lnTo>
                <a:close/>
              </a:path>
              <a:path w="1954530" h="857885">
                <a:moveTo>
                  <a:pt x="1867458" y="0"/>
                </a:moveTo>
                <a:lnTo>
                  <a:pt x="1877755" y="23814"/>
                </a:lnTo>
                <a:lnTo>
                  <a:pt x="1889683" y="18669"/>
                </a:lnTo>
                <a:lnTo>
                  <a:pt x="1942660" y="18669"/>
                </a:lnTo>
                <a:lnTo>
                  <a:pt x="1954199" y="4953"/>
                </a:lnTo>
                <a:lnTo>
                  <a:pt x="186745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79194" y="3269995"/>
            <a:ext cx="195198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ATTACHMENT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POINTS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4463" y="4995671"/>
            <a:ext cx="329247" cy="7864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66940" y="5017642"/>
            <a:ext cx="189230" cy="628650"/>
          </a:xfrm>
          <a:custGeom>
            <a:avLst/>
            <a:gdLst/>
            <a:ahLst/>
            <a:cxnLst/>
            <a:rect l="l" t="t" r="r" b="b"/>
            <a:pathLst>
              <a:path w="189230" h="628650">
                <a:moveTo>
                  <a:pt x="0" y="543432"/>
                </a:moveTo>
                <a:lnTo>
                  <a:pt x="18681" y="628332"/>
                </a:lnTo>
                <a:lnTo>
                  <a:pt x="70005" y="568705"/>
                </a:lnTo>
                <a:lnTo>
                  <a:pt x="47078" y="568705"/>
                </a:lnTo>
                <a:lnTo>
                  <a:pt x="21958" y="562355"/>
                </a:lnTo>
                <a:lnTo>
                  <a:pt x="25128" y="549784"/>
                </a:lnTo>
                <a:lnTo>
                  <a:pt x="0" y="543432"/>
                </a:lnTo>
                <a:close/>
              </a:path>
              <a:path w="189230" h="628650">
                <a:moveTo>
                  <a:pt x="25128" y="549784"/>
                </a:moveTo>
                <a:lnTo>
                  <a:pt x="21958" y="562355"/>
                </a:lnTo>
                <a:lnTo>
                  <a:pt x="47078" y="568705"/>
                </a:lnTo>
                <a:lnTo>
                  <a:pt x="50248" y="556134"/>
                </a:lnTo>
                <a:lnTo>
                  <a:pt x="25128" y="549784"/>
                </a:lnTo>
                <a:close/>
              </a:path>
              <a:path w="189230" h="628650">
                <a:moveTo>
                  <a:pt x="50248" y="556134"/>
                </a:moveTo>
                <a:lnTo>
                  <a:pt x="47078" y="568705"/>
                </a:lnTo>
                <a:lnTo>
                  <a:pt x="70005" y="568705"/>
                </a:lnTo>
                <a:lnTo>
                  <a:pt x="75361" y="562482"/>
                </a:lnTo>
                <a:lnTo>
                  <a:pt x="50248" y="556134"/>
                </a:lnTo>
                <a:close/>
              </a:path>
              <a:path w="189230" h="628650">
                <a:moveTo>
                  <a:pt x="163753" y="0"/>
                </a:moveTo>
                <a:lnTo>
                  <a:pt x="25128" y="549784"/>
                </a:lnTo>
                <a:lnTo>
                  <a:pt x="50248" y="556134"/>
                </a:lnTo>
                <a:lnTo>
                  <a:pt x="188874" y="6349"/>
                </a:lnTo>
                <a:lnTo>
                  <a:pt x="16375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4463" y="4591811"/>
            <a:ext cx="1143012" cy="1190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5622" y="4614164"/>
            <a:ext cx="984250" cy="1031240"/>
          </a:xfrm>
          <a:custGeom>
            <a:avLst/>
            <a:gdLst/>
            <a:ahLst/>
            <a:cxnLst/>
            <a:rect l="l" t="t" r="r" b="b"/>
            <a:pathLst>
              <a:path w="984250" h="1031239">
                <a:moveTo>
                  <a:pt x="25514" y="947801"/>
                </a:moveTo>
                <a:lnTo>
                  <a:pt x="0" y="1030859"/>
                </a:lnTo>
                <a:lnTo>
                  <a:pt x="81762" y="1001433"/>
                </a:lnTo>
                <a:lnTo>
                  <a:pt x="72838" y="992924"/>
                </a:lnTo>
                <a:lnTo>
                  <a:pt x="54076" y="992924"/>
                </a:lnTo>
                <a:lnTo>
                  <a:pt x="35318" y="975042"/>
                </a:lnTo>
                <a:lnTo>
                  <a:pt x="44256" y="965671"/>
                </a:lnTo>
                <a:lnTo>
                  <a:pt x="25514" y="947801"/>
                </a:lnTo>
                <a:close/>
              </a:path>
              <a:path w="984250" h="1031239">
                <a:moveTo>
                  <a:pt x="44256" y="965671"/>
                </a:moveTo>
                <a:lnTo>
                  <a:pt x="35318" y="975042"/>
                </a:lnTo>
                <a:lnTo>
                  <a:pt x="54076" y="992924"/>
                </a:lnTo>
                <a:lnTo>
                  <a:pt x="63011" y="983553"/>
                </a:lnTo>
                <a:lnTo>
                  <a:pt x="44256" y="965671"/>
                </a:lnTo>
                <a:close/>
              </a:path>
              <a:path w="984250" h="1031239">
                <a:moveTo>
                  <a:pt x="63011" y="983553"/>
                </a:moveTo>
                <a:lnTo>
                  <a:pt x="54076" y="992924"/>
                </a:lnTo>
                <a:lnTo>
                  <a:pt x="72838" y="992924"/>
                </a:lnTo>
                <a:lnTo>
                  <a:pt x="63011" y="983553"/>
                </a:lnTo>
                <a:close/>
              </a:path>
              <a:path w="984250" h="1031239">
                <a:moveTo>
                  <a:pt x="965200" y="0"/>
                </a:moveTo>
                <a:lnTo>
                  <a:pt x="44256" y="965671"/>
                </a:lnTo>
                <a:lnTo>
                  <a:pt x="63011" y="983553"/>
                </a:lnTo>
                <a:lnTo>
                  <a:pt x="983869" y="17780"/>
                </a:lnTo>
                <a:lnTo>
                  <a:pt x="9652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4463" y="4608576"/>
            <a:ext cx="1709927" cy="11734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5622" y="4630546"/>
            <a:ext cx="1551305" cy="1016000"/>
          </a:xfrm>
          <a:custGeom>
            <a:avLst/>
            <a:gdLst/>
            <a:ahLst/>
            <a:cxnLst/>
            <a:rect l="l" t="t" r="r" b="b"/>
            <a:pathLst>
              <a:path w="1551305" h="1016000">
                <a:moveTo>
                  <a:pt x="43929" y="940942"/>
                </a:moveTo>
                <a:lnTo>
                  <a:pt x="0" y="1015936"/>
                </a:lnTo>
                <a:lnTo>
                  <a:pt x="86334" y="1006093"/>
                </a:lnTo>
                <a:lnTo>
                  <a:pt x="76803" y="991450"/>
                </a:lnTo>
                <a:lnTo>
                  <a:pt x="61340" y="991450"/>
                </a:lnTo>
                <a:lnTo>
                  <a:pt x="47205" y="969733"/>
                </a:lnTo>
                <a:lnTo>
                  <a:pt x="58066" y="962663"/>
                </a:lnTo>
                <a:lnTo>
                  <a:pt x="43929" y="940942"/>
                </a:lnTo>
                <a:close/>
              </a:path>
              <a:path w="1551305" h="1016000">
                <a:moveTo>
                  <a:pt x="58066" y="962663"/>
                </a:moveTo>
                <a:lnTo>
                  <a:pt x="47205" y="969733"/>
                </a:lnTo>
                <a:lnTo>
                  <a:pt x="61340" y="991450"/>
                </a:lnTo>
                <a:lnTo>
                  <a:pt x="72201" y="984379"/>
                </a:lnTo>
                <a:lnTo>
                  <a:pt x="58066" y="962663"/>
                </a:lnTo>
                <a:close/>
              </a:path>
              <a:path w="1551305" h="1016000">
                <a:moveTo>
                  <a:pt x="72201" y="984379"/>
                </a:moveTo>
                <a:lnTo>
                  <a:pt x="61340" y="991450"/>
                </a:lnTo>
                <a:lnTo>
                  <a:pt x="76803" y="991450"/>
                </a:lnTo>
                <a:lnTo>
                  <a:pt x="72201" y="984379"/>
                </a:lnTo>
                <a:close/>
              </a:path>
              <a:path w="1551305" h="1016000">
                <a:moveTo>
                  <a:pt x="1536700" y="0"/>
                </a:moveTo>
                <a:lnTo>
                  <a:pt x="58066" y="962663"/>
                </a:lnTo>
                <a:lnTo>
                  <a:pt x="72201" y="984379"/>
                </a:lnTo>
                <a:lnTo>
                  <a:pt x="1550797" y="21589"/>
                </a:lnTo>
                <a:lnTo>
                  <a:pt x="15367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81783" y="5108447"/>
            <a:ext cx="699516" cy="4815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24836" y="5131561"/>
            <a:ext cx="541020" cy="322580"/>
          </a:xfrm>
          <a:custGeom>
            <a:avLst/>
            <a:gdLst/>
            <a:ahLst/>
            <a:cxnLst/>
            <a:rect l="l" t="t" r="r" b="b"/>
            <a:pathLst>
              <a:path w="541019" h="322579">
                <a:moveTo>
                  <a:pt x="467194" y="294210"/>
                </a:moveTo>
                <a:lnTo>
                  <a:pt x="454151" y="316610"/>
                </a:lnTo>
                <a:lnTo>
                  <a:pt x="540893" y="322199"/>
                </a:lnTo>
                <a:lnTo>
                  <a:pt x="526846" y="300735"/>
                </a:lnTo>
                <a:lnTo>
                  <a:pt x="478408" y="300735"/>
                </a:lnTo>
                <a:lnTo>
                  <a:pt x="467194" y="294210"/>
                </a:lnTo>
                <a:close/>
              </a:path>
              <a:path w="541019" h="322579">
                <a:moveTo>
                  <a:pt x="480193" y="271884"/>
                </a:moveTo>
                <a:lnTo>
                  <a:pt x="467194" y="294210"/>
                </a:lnTo>
                <a:lnTo>
                  <a:pt x="478408" y="300735"/>
                </a:lnTo>
                <a:lnTo>
                  <a:pt x="491363" y="278384"/>
                </a:lnTo>
                <a:lnTo>
                  <a:pt x="480193" y="271884"/>
                </a:lnTo>
                <a:close/>
              </a:path>
              <a:path w="541019" h="322579">
                <a:moveTo>
                  <a:pt x="493268" y="249428"/>
                </a:moveTo>
                <a:lnTo>
                  <a:pt x="480193" y="271884"/>
                </a:lnTo>
                <a:lnTo>
                  <a:pt x="491363" y="278384"/>
                </a:lnTo>
                <a:lnTo>
                  <a:pt x="478408" y="300735"/>
                </a:lnTo>
                <a:lnTo>
                  <a:pt x="526846" y="300735"/>
                </a:lnTo>
                <a:lnTo>
                  <a:pt x="493268" y="249428"/>
                </a:lnTo>
                <a:close/>
              </a:path>
              <a:path w="541019" h="322579">
                <a:moveTo>
                  <a:pt x="12954" y="0"/>
                </a:moveTo>
                <a:lnTo>
                  <a:pt x="0" y="22351"/>
                </a:lnTo>
                <a:lnTo>
                  <a:pt x="467194" y="294210"/>
                </a:lnTo>
                <a:lnTo>
                  <a:pt x="480193" y="271884"/>
                </a:lnTo>
                <a:lnTo>
                  <a:pt x="1295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16380" y="5300471"/>
            <a:ext cx="1115580" cy="8305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58544" y="5322570"/>
            <a:ext cx="957580" cy="671830"/>
          </a:xfrm>
          <a:custGeom>
            <a:avLst/>
            <a:gdLst/>
            <a:ahLst/>
            <a:cxnLst/>
            <a:rect l="l" t="t" r="r" b="b"/>
            <a:pathLst>
              <a:path w="957580" h="671829">
                <a:moveTo>
                  <a:pt x="886120" y="638018"/>
                </a:moveTo>
                <a:lnTo>
                  <a:pt x="871347" y="659282"/>
                </a:lnTo>
                <a:lnTo>
                  <a:pt x="957326" y="671791"/>
                </a:lnTo>
                <a:lnTo>
                  <a:pt x="942925" y="645413"/>
                </a:lnTo>
                <a:lnTo>
                  <a:pt x="896747" y="645413"/>
                </a:lnTo>
                <a:lnTo>
                  <a:pt x="886120" y="638018"/>
                </a:lnTo>
                <a:close/>
              </a:path>
              <a:path w="957580" h="671829">
                <a:moveTo>
                  <a:pt x="900920" y="616718"/>
                </a:moveTo>
                <a:lnTo>
                  <a:pt x="886120" y="638018"/>
                </a:lnTo>
                <a:lnTo>
                  <a:pt x="896747" y="645413"/>
                </a:lnTo>
                <a:lnTo>
                  <a:pt x="911606" y="624154"/>
                </a:lnTo>
                <a:lnTo>
                  <a:pt x="900920" y="616718"/>
                </a:lnTo>
                <a:close/>
              </a:path>
              <a:path w="957580" h="671829">
                <a:moveTo>
                  <a:pt x="915669" y="595490"/>
                </a:moveTo>
                <a:lnTo>
                  <a:pt x="900920" y="616718"/>
                </a:lnTo>
                <a:lnTo>
                  <a:pt x="911606" y="624154"/>
                </a:lnTo>
                <a:lnTo>
                  <a:pt x="896747" y="645413"/>
                </a:lnTo>
                <a:lnTo>
                  <a:pt x="942925" y="645413"/>
                </a:lnTo>
                <a:lnTo>
                  <a:pt x="915669" y="595490"/>
                </a:lnTo>
                <a:close/>
              </a:path>
              <a:path w="957580" h="671829">
                <a:moveTo>
                  <a:pt x="14731" y="0"/>
                </a:moveTo>
                <a:lnTo>
                  <a:pt x="0" y="21335"/>
                </a:lnTo>
                <a:lnTo>
                  <a:pt x="886120" y="638018"/>
                </a:lnTo>
                <a:lnTo>
                  <a:pt x="900920" y="616718"/>
                </a:lnTo>
                <a:lnTo>
                  <a:pt x="1473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867911" y="3933431"/>
            <a:ext cx="2052827" cy="19644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910076" y="3956811"/>
            <a:ext cx="1893570" cy="1805305"/>
          </a:xfrm>
          <a:custGeom>
            <a:avLst/>
            <a:gdLst/>
            <a:ahLst/>
            <a:cxnLst/>
            <a:rect l="l" t="t" r="r" b="b"/>
            <a:pathLst>
              <a:path w="1893570" h="1805304">
                <a:moveTo>
                  <a:pt x="1828403" y="1760826"/>
                </a:moveTo>
                <a:lnTo>
                  <a:pt x="1810512" y="1779612"/>
                </a:lnTo>
                <a:lnTo>
                  <a:pt x="1893570" y="1805089"/>
                </a:lnTo>
                <a:lnTo>
                  <a:pt x="1880849" y="1769795"/>
                </a:lnTo>
                <a:lnTo>
                  <a:pt x="1837816" y="1769795"/>
                </a:lnTo>
                <a:lnTo>
                  <a:pt x="1828403" y="1760826"/>
                </a:lnTo>
                <a:close/>
              </a:path>
              <a:path w="1893570" h="1805304">
                <a:moveTo>
                  <a:pt x="1846288" y="1742048"/>
                </a:moveTo>
                <a:lnTo>
                  <a:pt x="1828403" y="1760826"/>
                </a:lnTo>
                <a:lnTo>
                  <a:pt x="1837816" y="1769795"/>
                </a:lnTo>
                <a:lnTo>
                  <a:pt x="1855724" y="1751037"/>
                </a:lnTo>
                <a:lnTo>
                  <a:pt x="1846288" y="1742048"/>
                </a:lnTo>
                <a:close/>
              </a:path>
              <a:path w="1893570" h="1805304">
                <a:moveTo>
                  <a:pt x="1864106" y="1723339"/>
                </a:moveTo>
                <a:lnTo>
                  <a:pt x="1846288" y="1742048"/>
                </a:lnTo>
                <a:lnTo>
                  <a:pt x="1855724" y="1751037"/>
                </a:lnTo>
                <a:lnTo>
                  <a:pt x="1837816" y="1769795"/>
                </a:lnTo>
                <a:lnTo>
                  <a:pt x="1880849" y="1769795"/>
                </a:lnTo>
                <a:lnTo>
                  <a:pt x="1864106" y="1723339"/>
                </a:lnTo>
                <a:close/>
              </a:path>
              <a:path w="1893570" h="1805304">
                <a:moveTo>
                  <a:pt x="17779" y="0"/>
                </a:moveTo>
                <a:lnTo>
                  <a:pt x="0" y="18795"/>
                </a:lnTo>
                <a:lnTo>
                  <a:pt x="1828403" y="1760826"/>
                </a:lnTo>
                <a:lnTo>
                  <a:pt x="1846288" y="1742048"/>
                </a:lnTo>
                <a:lnTo>
                  <a:pt x="177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812791" y="5102352"/>
            <a:ext cx="1107960" cy="7955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55083" y="5124322"/>
            <a:ext cx="949960" cy="638175"/>
          </a:xfrm>
          <a:custGeom>
            <a:avLst/>
            <a:gdLst/>
            <a:ahLst/>
            <a:cxnLst/>
            <a:rect l="l" t="t" r="r" b="b"/>
            <a:pathLst>
              <a:path w="949960" h="638175">
                <a:moveTo>
                  <a:pt x="877698" y="605681"/>
                </a:moveTo>
                <a:lnTo>
                  <a:pt x="863345" y="627252"/>
                </a:lnTo>
                <a:lnTo>
                  <a:pt x="949578" y="637959"/>
                </a:lnTo>
                <a:lnTo>
                  <a:pt x="935209" y="612863"/>
                </a:lnTo>
                <a:lnTo>
                  <a:pt x="888491" y="612863"/>
                </a:lnTo>
                <a:lnTo>
                  <a:pt x="877698" y="605681"/>
                </a:lnTo>
                <a:close/>
              </a:path>
              <a:path w="949960" h="638175">
                <a:moveTo>
                  <a:pt x="892054" y="584105"/>
                </a:moveTo>
                <a:lnTo>
                  <a:pt x="877698" y="605681"/>
                </a:lnTo>
                <a:lnTo>
                  <a:pt x="888491" y="612863"/>
                </a:lnTo>
                <a:lnTo>
                  <a:pt x="902842" y="591286"/>
                </a:lnTo>
                <a:lnTo>
                  <a:pt x="892054" y="584105"/>
                </a:lnTo>
                <a:close/>
              </a:path>
              <a:path w="949960" h="638175">
                <a:moveTo>
                  <a:pt x="906399" y="562546"/>
                </a:moveTo>
                <a:lnTo>
                  <a:pt x="892054" y="584105"/>
                </a:lnTo>
                <a:lnTo>
                  <a:pt x="902842" y="591286"/>
                </a:lnTo>
                <a:lnTo>
                  <a:pt x="888491" y="612863"/>
                </a:lnTo>
                <a:lnTo>
                  <a:pt x="935209" y="612863"/>
                </a:lnTo>
                <a:lnTo>
                  <a:pt x="906399" y="562546"/>
                </a:lnTo>
                <a:close/>
              </a:path>
              <a:path w="949960" h="638175">
                <a:moveTo>
                  <a:pt x="14477" y="0"/>
                </a:moveTo>
                <a:lnTo>
                  <a:pt x="0" y="21589"/>
                </a:lnTo>
                <a:lnTo>
                  <a:pt x="877698" y="605681"/>
                </a:lnTo>
                <a:lnTo>
                  <a:pt x="892054" y="584105"/>
                </a:lnTo>
                <a:lnTo>
                  <a:pt x="1447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92040" y="4096511"/>
            <a:ext cx="1028700" cy="1822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934584" y="4118736"/>
            <a:ext cx="869950" cy="1664970"/>
          </a:xfrm>
          <a:custGeom>
            <a:avLst/>
            <a:gdLst/>
            <a:ahLst/>
            <a:cxnLst/>
            <a:rect l="l" t="t" r="r" b="b"/>
            <a:pathLst>
              <a:path w="869950" h="1664970">
                <a:moveTo>
                  <a:pt x="822712" y="1601369"/>
                </a:moveTo>
                <a:lnTo>
                  <a:pt x="799718" y="1613281"/>
                </a:lnTo>
                <a:lnTo>
                  <a:pt x="869950" y="1664449"/>
                </a:lnTo>
                <a:lnTo>
                  <a:pt x="869196" y="1612887"/>
                </a:lnTo>
                <a:lnTo>
                  <a:pt x="828675" y="1612887"/>
                </a:lnTo>
                <a:lnTo>
                  <a:pt x="822712" y="1601369"/>
                </a:lnTo>
                <a:close/>
              </a:path>
              <a:path w="869950" h="1664970">
                <a:moveTo>
                  <a:pt x="845702" y="1589459"/>
                </a:moveTo>
                <a:lnTo>
                  <a:pt x="822712" y="1601369"/>
                </a:lnTo>
                <a:lnTo>
                  <a:pt x="828675" y="1612887"/>
                </a:lnTo>
                <a:lnTo>
                  <a:pt x="851662" y="1600974"/>
                </a:lnTo>
                <a:lnTo>
                  <a:pt x="845702" y="1589459"/>
                </a:lnTo>
                <a:close/>
              </a:path>
              <a:path w="869950" h="1664970">
                <a:moveTo>
                  <a:pt x="868679" y="1577555"/>
                </a:moveTo>
                <a:lnTo>
                  <a:pt x="845702" y="1589459"/>
                </a:lnTo>
                <a:lnTo>
                  <a:pt x="851662" y="1600974"/>
                </a:lnTo>
                <a:lnTo>
                  <a:pt x="828675" y="1612887"/>
                </a:lnTo>
                <a:lnTo>
                  <a:pt x="869196" y="1612887"/>
                </a:lnTo>
                <a:lnTo>
                  <a:pt x="868679" y="1577555"/>
                </a:lnTo>
                <a:close/>
              </a:path>
              <a:path w="869950" h="1664970">
                <a:moveTo>
                  <a:pt x="23113" y="0"/>
                </a:moveTo>
                <a:lnTo>
                  <a:pt x="0" y="11937"/>
                </a:lnTo>
                <a:lnTo>
                  <a:pt x="822712" y="1601369"/>
                </a:lnTo>
                <a:lnTo>
                  <a:pt x="845702" y="1589459"/>
                </a:lnTo>
                <a:lnTo>
                  <a:pt x="2311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872484" y="5065776"/>
            <a:ext cx="2048256" cy="8336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14647" y="5087873"/>
            <a:ext cx="1889125" cy="685800"/>
          </a:xfrm>
          <a:custGeom>
            <a:avLst/>
            <a:gdLst/>
            <a:ahLst/>
            <a:cxnLst/>
            <a:rect l="l" t="t" r="r" b="b"/>
            <a:pathLst>
              <a:path w="1889125" h="685800">
                <a:moveTo>
                  <a:pt x="1811471" y="661180"/>
                </a:moveTo>
                <a:lnTo>
                  <a:pt x="1802891" y="685584"/>
                </a:lnTo>
                <a:lnTo>
                  <a:pt x="1888998" y="674700"/>
                </a:lnTo>
                <a:lnTo>
                  <a:pt x="1880054" y="665441"/>
                </a:lnTo>
                <a:lnTo>
                  <a:pt x="1823592" y="665441"/>
                </a:lnTo>
                <a:lnTo>
                  <a:pt x="1811471" y="661180"/>
                </a:lnTo>
                <a:close/>
              </a:path>
              <a:path w="1889125" h="685800">
                <a:moveTo>
                  <a:pt x="1820071" y="636720"/>
                </a:moveTo>
                <a:lnTo>
                  <a:pt x="1811471" y="661180"/>
                </a:lnTo>
                <a:lnTo>
                  <a:pt x="1823592" y="665441"/>
                </a:lnTo>
                <a:lnTo>
                  <a:pt x="1832228" y="640994"/>
                </a:lnTo>
                <a:lnTo>
                  <a:pt x="1820071" y="636720"/>
                </a:lnTo>
                <a:close/>
              </a:path>
              <a:path w="1889125" h="685800">
                <a:moveTo>
                  <a:pt x="1828673" y="612254"/>
                </a:moveTo>
                <a:lnTo>
                  <a:pt x="1820071" y="636720"/>
                </a:lnTo>
                <a:lnTo>
                  <a:pt x="1832228" y="640994"/>
                </a:lnTo>
                <a:lnTo>
                  <a:pt x="1823592" y="665441"/>
                </a:lnTo>
                <a:lnTo>
                  <a:pt x="1880054" y="665441"/>
                </a:lnTo>
                <a:lnTo>
                  <a:pt x="1828673" y="612254"/>
                </a:lnTo>
                <a:close/>
              </a:path>
              <a:path w="1889125" h="685800">
                <a:moveTo>
                  <a:pt x="8636" y="0"/>
                </a:moveTo>
                <a:lnTo>
                  <a:pt x="0" y="24383"/>
                </a:lnTo>
                <a:lnTo>
                  <a:pt x="1811471" y="661180"/>
                </a:lnTo>
                <a:lnTo>
                  <a:pt x="1820071" y="636720"/>
                </a:lnTo>
                <a:lnTo>
                  <a:pt x="863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70832" y="3590581"/>
            <a:ext cx="1475232" cy="237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14265" y="3653028"/>
            <a:ext cx="1315720" cy="78105"/>
          </a:xfrm>
          <a:custGeom>
            <a:avLst/>
            <a:gdLst/>
            <a:ahLst/>
            <a:cxnLst/>
            <a:rect l="l" t="t" r="r" b="b"/>
            <a:pathLst>
              <a:path w="1315720" h="78104">
                <a:moveTo>
                  <a:pt x="1237869" y="0"/>
                </a:moveTo>
                <a:lnTo>
                  <a:pt x="1237869" y="77724"/>
                </a:lnTo>
                <a:lnTo>
                  <a:pt x="1289685" y="51816"/>
                </a:lnTo>
                <a:lnTo>
                  <a:pt x="1250823" y="51816"/>
                </a:lnTo>
                <a:lnTo>
                  <a:pt x="1250823" y="25908"/>
                </a:lnTo>
                <a:lnTo>
                  <a:pt x="1289685" y="25908"/>
                </a:lnTo>
                <a:lnTo>
                  <a:pt x="1237869" y="0"/>
                </a:lnTo>
                <a:close/>
              </a:path>
              <a:path w="1315720" h="78104">
                <a:moveTo>
                  <a:pt x="1237869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237869" y="51816"/>
                </a:lnTo>
                <a:lnTo>
                  <a:pt x="1237869" y="25908"/>
                </a:lnTo>
                <a:close/>
              </a:path>
              <a:path w="1315720" h="78104">
                <a:moveTo>
                  <a:pt x="1289685" y="25908"/>
                </a:moveTo>
                <a:lnTo>
                  <a:pt x="1250823" y="25908"/>
                </a:lnTo>
                <a:lnTo>
                  <a:pt x="1250823" y="51816"/>
                </a:lnTo>
                <a:lnTo>
                  <a:pt x="1289685" y="51816"/>
                </a:lnTo>
                <a:lnTo>
                  <a:pt x="1315593" y="38862"/>
                </a:lnTo>
                <a:lnTo>
                  <a:pt x="1289685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01996" y="3590531"/>
            <a:ext cx="544068" cy="10972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44033" y="3691890"/>
            <a:ext cx="392430" cy="937260"/>
          </a:xfrm>
          <a:custGeom>
            <a:avLst/>
            <a:gdLst/>
            <a:ahLst/>
            <a:cxnLst/>
            <a:rect l="l" t="t" r="r" b="b"/>
            <a:pathLst>
              <a:path w="392429" h="937260">
                <a:moveTo>
                  <a:pt x="344452" y="67355"/>
                </a:moveTo>
                <a:lnTo>
                  <a:pt x="0" y="927735"/>
                </a:lnTo>
                <a:lnTo>
                  <a:pt x="24129" y="937260"/>
                </a:lnTo>
                <a:lnTo>
                  <a:pt x="368419" y="76975"/>
                </a:lnTo>
                <a:lnTo>
                  <a:pt x="344452" y="67355"/>
                </a:lnTo>
                <a:close/>
              </a:path>
              <a:path w="392429" h="937260">
                <a:moveTo>
                  <a:pt x="389864" y="55372"/>
                </a:moveTo>
                <a:lnTo>
                  <a:pt x="349250" y="55372"/>
                </a:lnTo>
                <a:lnTo>
                  <a:pt x="373252" y="64897"/>
                </a:lnTo>
                <a:lnTo>
                  <a:pt x="368419" y="76975"/>
                </a:lnTo>
                <a:lnTo>
                  <a:pt x="392429" y="86614"/>
                </a:lnTo>
                <a:lnTo>
                  <a:pt x="389864" y="55372"/>
                </a:lnTo>
                <a:close/>
              </a:path>
              <a:path w="392429" h="937260">
                <a:moveTo>
                  <a:pt x="349250" y="55372"/>
                </a:moveTo>
                <a:lnTo>
                  <a:pt x="344452" y="67355"/>
                </a:lnTo>
                <a:lnTo>
                  <a:pt x="368419" y="76975"/>
                </a:lnTo>
                <a:lnTo>
                  <a:pt x="373252" y="64897"/>
                </a:lnTo>
                <a:lnTo>
                  <a:pt x="349250" y="55372"/>
                </a:lnTo>
                <a:close/>
              </a:path>
              <a:path w="392429" h="937260">
                <a:moveTo>
                  <a:pt x="385317" y="0"/>
                </a:moveTo>
                <a:lnTo>
                  <a:pt x="320293" y="57658"/>
                </a:lnTo>
                <a:lnTo>
                  <a:pt x="344452" y="67355"/>
                </a:lnTo>
                <a:lnTo>
                  <a:pt x="349250" y="55372"/>
                </a:lnTo>
                <a:lnTo>
                  <a:pt x="389864" y="55372"/>
                </a:lnTo>
                <a:lnTo>
                  <a:pt x="38531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96155" y="3590531"/>
            <a:ext cx="1549908" cy="20193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38320" y="3691890"/>
            <a:ext cx="1391285" cy="1859914"/>
          </a:xfrm>
          <a:custGeom>
            <a:avLst/>
            <a:gdLst/>
            <a:ahLst/>
            <a:cxnLst/>
            <a:rect l="l" t="t" r="r" b="b"/>
            <a:pathLst>
              <a:path w="1391285" h="1859914">
                <a:moveTo>
                  <a:pt x="1334488" y="54620"/>
                </a:moveTo>
                <a:lnTo>
                  <a:pt x="0" y="1844040"/>
                </a:lnTo>
                <a:lnTo>
                  <a:pt x="20827" y="1859534"/>
                </a:lnTo>
                <a:lnTo>
                  <a:pt x="1355220" y="70074"/>
                </a:lnTo>
                <a:lnTo>
                  <a:pt x="1334488" y="54620"/>
                </a:lnTo>
                <a:close/>
              </a:path>
              <a:path w="1391285" h="1859914">
                <a:moveTo>
                  <a:pt x="1383416" y="44196"/>
                </a:moveTo>
                <a:lnTo>
                  <a:pt x="1342263" y="44196"/>
                </a:lnTo>
                <a:lnTo>
                  <a:pt x="1362964" y="59690"/>
                </a:lnTo>
                <a:lnTo>
                  <a:pt x="1355220" y="70074"/>
                </a:lnTo>
                <a:lnTo>
                  <a:pt x="1376044" y="85598"/>
                </a:lnTo>
                <a:lnTo>
                  <a:pt x="1383416" y="44196"/>
                </a:lnTo>
                <a:close/>
              </a:path>
              <a:path w="1391285" h="1859914">
                <a:moveTo>
                  <a:pt x="1342263" y="44196"/>
                </a:moveTo>
                <a:lnTo>
                  <a:pt x="1334488" y="54620"/>
                </a:lnTo>
                <a:lnTo>
                  <a:pt x="1355220" y="70074"/>
                </a:lnTo>
                <a:lnTo>
                  <a:pt x="1362964" y="59690"/>
                </a:lnTo>
                <a:lnTo>
                  <a:pt x="1342263" y="44196"/>
                </a:lnTo>
                <a:close/>
              </a:path>
              <a:path w="1391285" h="1859914">
                <a:moveTo>
                  <a:pt x="1391284" y="0"/>
                </a:moveTo>
                <a:lnTo>
                  <a:pt x="1313688" y="39116"/>
                </a:lnTo>
                <a:lnTo>
                  <a:pt x="1334488" y="54620"/>
                </a:lnTo>
                <a:lnTo>
                  <a:pt x="1342263" y="44196"/>
                </a:lnTo>
                <a:lnTo>
                  <a:pt x="1383416" y="44196"/>
                </a:lnTo>
                <a:lnTo>
                  <a:pt x="139128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416808" y="3590556"/>
            <a:ext cx="2429256" cy="11033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59860" y="3685540"/>
            <a:ext cx="2269490" cy="951230"/>
          </a:xfrm>
          <a:custGeom>
            <a:avLst/>
            <a:gdLst/>
            <a:ahLst/>
            <a:cxnLst/>
            <a:rect l="l" t="t" r="r" b="b"/>
            <a:pathLst>
              <a:path w="2269490" h="951229">
                <a:moveTo>
                  <a:pt x="2192620" y="23979"/>
                </a:moveTo>
                <a:lnTo>
                  <a:pt x="0" y="926846"/>
                </a:lnTo>
                <a:lnTo>
                  <a:pt x="9905" y="950849"/>
                </a:lnTo>
                <a:lnTo>
                  <a:pt x="2202460" y="47883"/>
                </a:lnTo>
                <a:lnTo>
                  <a:pt x="2192620" y="23979"/>
                </a:lnTo>
                <a:close/>
              </a:path>
              <a:path w="2269490" h="951229">
                <a:moveTo>
                  <a:pt x="2258312" y="19050"/>
                </a:moveTo>
                <a:lnTo>
                  <a:pt x="2204592" y="19050"/>
                </a:lnTo>
                <a:lnTo>
                  <a:pt x="2214499" y="42926"/>
                </a:lnTo>
                <a:lnTo>
                  <a:pt x="2202460" y="47883"/>
                </a:lnTo>
                <a:lnTo>
                  <a:pt x="2212340" y="71882"/>
                </a:lnTo>
                <a:lnTo>
                  <a:pt x="2258312" y="19050"/>
                </a:lnTo>
                <a:close/>
              </a:path>
              <a:path w="2269490" h="951229">
                <a:moveTo>
                  <a:pt x="2204592" y="19050"/>
                </a:moveTo>
                <a:lnTo>
                  <a:pt x="2192620" y="23979"/>
                </a:lnTo>
                <a:lnTo>
                  <a:pt x="2202460" y="47883"/>
                </a:lnTo>
                <a:lnTo>
                  <a:pt x="2214499" y="42926"/>
                </a:lnTo>
                <a:lnTo>
                  <a:pt x="2204592" y="19050"/>
                </a:lnTo>
                <a:close/>
              </a:path>
              <a:path w="2269490" h="951229">
                <a:moveTo>
                  <a:pt x="2182749" y="0"/>
                </a:moveTo>
                <a:lnTo>
                  <a:pt x="2192620" y="23979"/>
                </a:lnTo>
                <a:lnTo>
                  <a:pt x="2204592" y="19050"/>
                </a:lnTo>
                <a:lnTo>
                  <a:pt x="2258312" y="19050"/>
                </a:lnTo>
                <a:lnTo>
                  <a:pt x="2269363" y="6350"/>
                </a:lnTo>
                <a:lnTo>
                  <a:pt x="218274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26580" y="4613147"/>
            <a:ext cx="797064" cy="14782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968997" y="4635753"/>
            <a:ext cx="639445" cy="1318895"/>
          </a:xfrm>
          <a:custGeom>
            <a:avLst/>
            <a:gdLst/>
            <a:ahLst/>
            <a:cxnLst/>
            <a:rect l="l" t="t" r="r" b="b"/>
            <a:pathLst>
              <a:path w="639445" h="1318895">
                <a:moveTo>
                  <a:pt x="592706" y="1254022"/>
                </a:moveTo>
                <a:lnTo>
                  <a:pt x="569213" y="1265212"/>
                </a:lnTo>
                <a:lnTo>
                  <a:pt x="637794" y="1318641"/>
                </a:lnTo>
                <a:lnTo>
                  <a:pt x="638799" y="1265745"/>
                </a:lnTo>
                <a:lnTo>
                  <a:pt x="598297" y="1265745"/>
                </a:lnTo>
                <a:lnTo>
                  <a:pt x="592706" y="1254022"/>
                </a:lnTo>
                <a:close/>
              </a:path>
              <a:path w="639445" h="1318895">
                <a:moveTo>
                  <a:pt x="616082" y="1242888"/>
                </a:moveTo>
                <a:lnTo>
                  <a:pt x="592706" y="1254022"/>
                </a:lnTo>
                <a:lnTo>
                  <a:pt x="598297" y="1265745"/>
                </a:lnTo>
                <a:lnTo>
                  <a:pt x="621665" y="1254594"/>
                </a:lnTo>
                <a:lnTo>
                  <a:pt x="616082" y="1242888"/>
                </a:lnTo>
                <a:close/>
              </a:path>
              <a:path w="639445" h="1318895">
                <a:moveTo>
                  <a:pt x="639445" y="1231760"/>
                </a:moveTo>
                <a:lnTo>
                  <a:pt x="616082" y="1242888"/>
                </a:lnTo>
                <a:lnTo>
                  <a:pt x="621665" y="1254594"/>
                </a:lnTo>
                <a:lnTo>
                  <a:pt x="598297" y="1265745"/>
                </a:lnTo>
                <a:lnTo>
                  <a:pt x="638799" y="1265745"/>
                </a:lnTo>
                <a:lnTo>
                  <a:pt x="639445" y="1231760"/>
                </a:lnTo>
                <a:close/>
              </a:path>
              <a:path w="639445" h="1318895">
                <a:moveTo>
                  <a:pt x="23368" y="0"/>
                </a:moveTo>
                <a:lnTo>
                  <a:pt x="0" y="11176"/>
                </a:lnTo>
                <a:lnTo>
                  <a:pt x="592706" y="1254022"/>
                </a:lnTo>
                <a:lnTo>
                  <a:pt x="616082" y="1242888"/>
                </a:lnTo>
                <a:lnTo>
                  <a:pt x="2336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90816" y="4221479"/>
            <a:ext cx="431317" cy="18684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33615" y="4244721"/>
            <a:ext cx="299720" cy="1709420"/>
          </a:xfrm>
          <a:custGeom>
            <a:avLst/>
            <a:gdLst/>
            <a:ahLst/>
            <a:cxnLst/>
            <a:rect l="l" t="t" r="r" b="b"/>
            <a:pathLst>
              <a:path w="299720" h="1709420">
                <a:moveTo>
                  <a:pt x="248365" y="1634516"/>
                </a:moveTo>
                <a:lnTo>
                  <a:pt x="222757" y="1638414"/>
                </a:lnTo>
                <a:lnTo>
                  <a:pt x="272923" y="1709407"/>
                </a:lnTo>
                <a:lnTo>
                  <a:pt x="292944" y="1647329"/>
                </a:lnTo>
                <a:lnTo>
                  <a:pt x="250316" y="1647329"/>
                </a:lnTo>
                <a:lnTo>
                  <a:pt x="248365" y="1634516"/>
                </a:lnTo>
                <a:close/>
              </a:path>
              <a:path w="299720" h="1709420">
                <a:moveTo>
                  <a:pt x="274018" y="1630610"/>
                </a:moveTo>
                <a:lnTo>
                  <a:pt x="248365" y="1634516"/>
                </a:lnTo>
                <a:lnTo>
                  <a:pt x="250316" y="1647329"/>
                </a:lnTo>
                <a:lnTo>
                  <a:pt x="275970" y="1643430"/>
                </a:lnTo>
                <a:lnTo>
                  <a:pt x="274018" y="1630610"/>
                </a:lnTo>
                <a:close/>
              </a:path>
              <a:path w="299720" h="1709420">
                <a:moveTo>
                  <a:pt x="299592" y="1626717"/>
                </a:moveTo>
                <a:lnTo>
                  <a:pt x="274018" y="1630610"/>
                </a:lnTo>
                <a:lnTo>
                  <a:pt x="275970" y="1643430"/>
                </a:lnTo>
                <a:lnTo>
                  <a:pt x="250316" y="1647329"/>
                </a:lnTo>
                <a:lnTo>
                  <a:pt x="292944" y="1647329"/>
                </a:lnTo>
                <a:lnTo>
                  <a:pt x="299592" y="1626717"/>
                </a:lnTo>
                <a:close/>
              </a:path>
              <a:path w="299720" h="1709420">
                <a:moveTo>
                  <a:pt x="25653" y="0"/>
                </a:moveTo>
                <a:lnTo>
                  <a:pt x="0" y="3810"/>
                </a:lnTo>
                <a:lnTo>
                  <a:pt x="248365" y="1634516"/>
                </a:lnTo>
                <a:lnTo>
                  <a:pt x="274018" y="1630610"/>
                </a:lnTo>
                <a:lnTo>
                  <a:pt x="2565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484364" y="4329684"/>
            <a:ext cx="358178" cy="17602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575931" y="4351782"/>
            <a:ext cx="228600" cy="1601470"/>
          </a:xfrm>
          <a:custGeom>
            <a:avLst/>
            <a:gdLst/>
            <a:ahLst/>
            <a:cxnLst/>
            <a:rect l="l" t="t" r="r" b="b"/>
            <a:pathLst>
              <a:path w="228600" h="1601470">
                <a:moveTo>
                  <a:pt x="0" y="1519783"/>
                </a:moveTo>
                <a:lnTo>
                  <a:pt x="29591" y="1601470"/>
                </a:lnTo>
                <a:lnTo>
                  <a:pt x="70635" y="1538630"/>
                </a:lnTo>
                <a:lnTo>
                  <a:pt x="49911" y="1538630"/>
                </a:lnTo>
                <a:lnTo>
                  <a:pt x="24129" y="1535645"/>
                </a:lnTo>
                <a:lnTo>
                  <a:pt x="25624" y="1522764"/>
                </a:lnTo>
                <a:lnTo>
                  <a:pt x="0" y="1519783"/>
                </a:lnTo>
                <a:close/>
              </a:path>
              <a:path w="228600" h="1601470">
                <a:moveTo>
                  <a:pt x="25624" y="1522764"/>
                </a:moveTo>
                <a:lnTo>
                  <a:pt x="24129" y="1535645"/>
                </a:lnTo>
                <a:lnTo>
                  <a:pt x="49911" y="1538630"/>
                </a:lnTo>
                <a:lnTo>
                  <a:pt x="51404" y="1525762"/>
                </a:lnTo>
                <a:lnTo>
                  <a:pt x="25624" y="1522764"/>
                </a:lnTo>
                <a:close/>
              </a:path>
              <a:path w="228600" h="1601470">
                <a:moveTo>
                  <a:pt x="51404" y="1525762"/>
                </a:moveTo>
                <a:lnTo>
                  <a:pt x="49911" y="1538630"/>
                </a:lnTo>
                <a:lnTo>
                  <a:pt x="70635" y="1538630"/>
                </a:lnTo>
                <a:lnTo>
                  <a:pt x="77089" y="1528749"/>
                </a:lnTo>
                <a:lnTo>
                  <a:pt x="51404" y="1525762"/>
                </a:lnTo>
                <a:close/>
              </a:path>
              <a:path w="228600" h="1601470">
                <a:moveTo>
                  <a:pt x="202311" y="0"/>
                </a:moveTo>
                <a:lnTo>
                  <a:pt x="25624" y="1522764"/>
                </a:lnTo>
                <a:lnTo>
                  <a:pt x="51404" y="1525762"/>
                </a:lnTo>
                <a:lnTo>
                  <a:pt x="228092" y="3048"/>
                </a:lnTo>
                <a:lnTo>
                  <a:pt x="20231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84364" y="4931664"/>
            <a:ext cx="237832" cy="11582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566659" y="4953761"/>
            <a:ext cx="78105" cy="1000125"/>
          </a:xfrm>
          <a:custGeom>
            <a:avLst/>
            <a:gdLst/>
            <a:ahLst/>
            <a:cxnLst/>
            <a:rect l="l" t="t" r="r" b="b"/>
            <a:pathLst>
              <a:path w="78104" h="1000125">
                <a:moveTo>
                  <a:pt x="25908" y="921829"/>
                </a:moveTo>
                <a:lnTo>
                  <a:pt x="0" y="921829"/>
                </a:lnTo>
                <a:lnTo>
                  <a:pt x="38862" y="999553"/>
                </a:lnTo>
                <a:lnTo>
                  <a:pt x="71247" y="934783"/>
                </a:lnTo>
                <a:lnTo>
                  <a:pt x="25908" y="934783"/>
                </a:lnTo>
                <a:lnTo>
                  <a:pt x="25908" y="921829"/>
                </a:lnTo>
                <a:close/>
              </a:path>
              <a:path w="78104" h="1000125">
                <a:moveTo>
                  <a:pt x="51816" y="0"/>
                </a:moveTo>
                <a:lnTo>
                  <a:pt x="25908" y="0"/>
                </a:lnTo>
                <a:lnTo>
                  <a:pt x="25908" y="934783"/>
                </a:lnTo>
                <a:lnTo>
                  <a:pt x="51816" y="934783"/>
                </a:lnTo>
                <a:lnTo>
                  <a:pt x="51816" y="0"/>
                </a:lnTo>
                <a:close/>
              </a:path>
              <a:path w="78104" h="1000125">
                <a:moveTo>
                  <a:pt x="77724" y="921829"/>
                </a:moveTo>
                <a:lnTo>
                  <a:pt x="51816" y="921829"/>
                </a:lnTo>
                <a:lnTo>
                  <a:pt x="51816" y="934783"/>
                </a:lnTo>
                <a:lnTo>
                  <a:pt x="71247" y="934783"/>
                </a:lnTo>
                <a:lnTo>
                  <a:pt x="77724" y="92182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515617" y="108915"/>
            <a:ext cx="56127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Heat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Shield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Deployment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 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66" name="object 66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2250" y="1000823"/>
          <a:ext cx="8673465" cy="2357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4128770"/>
                <a:gridCol w="1704339"/>
                <a:gridCol w="1526540"/>
              </a:tblGrid>
              <a:tr h="546100">
                <a:tc>
                  <a:txBody>
                    <a:bodyPr/>
                    <a:lstStyle/>
                    <a:p>
                      <a:pPr marL="283845" marR="153670" indent="-10985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400" spc="1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al 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4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Pros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Cons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71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97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94310" marR="173990" indent="-190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String  Connected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4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Shield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4930" indent="24637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In this system, inner and outer face of all flaps  attach to pulley system with nylon threads.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When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pulley system rotate by the servo motor all  flaps will pull outward by nylon threads which are  attached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outer faces.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heat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shield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in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deployment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position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 nylon threads which are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attached to inner faces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keep flaps</a:t>
                      </a:r>
                      <a:r>
                        <a:rPr dirty="0" sz="14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stable.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stable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-Useful for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mission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8425" marR="521334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-Can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open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enough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3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complex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-More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detailed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8425" marR="58737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-Not easy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6888" y="3479291"/>
            <a:ext cx="2365248" cy="273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1488" y="3479291"/>
            <a:ext cx="3145536" cy="2732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6835" y="3482340"/>
            <a:ext cx="2956560" cy="1731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050160" y="6043371"/>
            <a:ext cx="14878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PULLEY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50535" y="4058411"/>
            <a:ext cx="1226832" cy="14157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93208" y="4081271"/>
            <a:ext cx="1068070" cy="1257300"/>
          </a:xfrm>
          <a:custGeom>
            <a:avLst/>
            <a:gdLst/>
            <a:ahLst/>
            <a:cxnLst/>
            <a:rect l="l" t="t" r="r" b="b"/>
            <a:pathLst>
              <a:path w="1068070" h="1257300">
                <a:moveTo>
                  <a:pt x="1007794" y="1206190"/>
                </a:moveTo>
                <a:lnTo>
                  <a:pt x="988059" y="1222883"/>
                </a:lnTo>
                <a:lnTo>
                  <a:pt x="1067942" y="1257172"/>
                </a:lnTo>
                <a:lnTo>
                  <a:pt x="1057918" y="1216024"/>
                </a:lnTo>
                <a:lnTo>
                  <a:pt x="1016126" y="1216024"/>
                </a:lnTo>
                <a:lnTo>
                  <a:pt x="1007794" y="1206190"/>
                </a:lnTo>
                <a:close/>
              </a:path>
              <a:path w="1068070" h="1257300">
                <a:moveTo>
                  <a:pt x="1027547" y="1189483"/>
                </a:moveTo>
                <a:lnTo>
                  <a:pt x="1007794" y="1206190"/>
                </a:lnTo>
                <a:lnTo>
                  <a:pt x="1016126" y="1216024"/>
                </a:lnTo>
                <a:lnTo>
                  <a:pt x="1035938" y="1199387"/>
                </a:lnTo>
                <a:lnTo>
                  <a:pt x="1027547" y="1189483"/>
                </a:lnTo>
                <a:close/>
              </a:path>
              <a:path w="1068070" h="1257300">
                <a:moveTo>
                  <a:pt x="1047368" y="1172717"/>
                </a:moveTo>
                <a:lnTo>
                  <a:pt x="1027547" y="1189483"/>
                </a:lnTo>
                <a:lnTo>
                  <a:pt x="1035938" y="1199387"/>
                </a:lnTo>
                <a:lnTo>
                  <a:pt x="1016126" y="1216024"/>
                </a:lnTo>
                <a:lnTo>
                  <a:pt x="1057918" y="1216024"/>
                </a:lnTo>
                <a:lnTo>
                  <a:pt x="1047368" y="1172717"/>
                </a:lnTo>
                <a:close/>
              </a:path>
              <a:path w="1068070" h="1257300">
                <a:moveTo>
                  <a:pt x="19812" y="0"/>
                </a:moveTo>
                <a:lnTo>
                  <a:pt x="0" y="16763"/>
                </a:lnTo>
                <a:lnTo>
                  <a:pt x="1007794" y="1206190"/>
                </a:lnTo>
                <a:lnTo>
                  <a:pt x="1027547" y="1189483"/>
                </a:lnTo>
                <a:lnTo>
                  <a:pt x="1981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52744" y="3560038"/>
            <a:ext cx="669061" cy="10515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073902" y="3661409"/>
            <a:ext cx="509905" cy="892175"/>
          </a:xfrm>
          <a:custGeom>
            <a:avLst/>
            <a:gdLst/>
            <a:ahLst/>
            <a:cxnLst/>
            <a:rect l="l" t="t" r="r" b="b"/>
            <a:pathLst>
              <a:path w="509904" h="892175">
                <a:moveTo>
                  <a:pt x="49423" y="61353"/>
                </a:moveTo>
                <a:lnTo>
                  <a:pt x="26827" y="74071"/>
                </a:lnTo>
                <a:lnTo>
                  <a:pt x="487172" y="891794"/>
                </a:lnTo>
                <a:lnTo>
                  <a:pt x="509777" y="879094"/>
                </a:lnTo>
                <a:lnTo>
                  <a:pt x="49423" y="61353"/>
                </a:lnTo>
                <a:close/>
              </a:path>
              <a:path w="509904" h="892175">
                <a:moveTo>
                  <a:pt x="0" y="0"/>
                </a:moveTo>
                <a:lnTo>
                  <a:pt x="4318" y="86740"/>
                </a:lnTo>
                <a:lnTo>
                  <a:pt x="26827" y="74071"/>
                </a:lnTo>
                <a:lnTo>
                  <a:pt x="20447" y="62737"/>
                </a:lnTo>
                <a:lnTo>
                  <a:pt x="43052" y="50037"/>
                </a:lnTo>
                <a:lnTo>
                  <a:pt x="69526" y="50037"/>
                </a:lnTo>
                <a:lnTo>
                  <a:pt x="72009" y="48640"/>
                </a:lnTo>
                <a:lnTo>
                  <a:pt x="0" y="0"/>
                </a:lnTo>
                <a:close/>
              </a:path>
              <a:path w="509904" h="892175">
                <a:moveTo>
                  <a:pt x="43052" y="50037"/>
                </a:moveTo>
                <a:lnTo>
                  <a:pt x="20447" y="62737"/>
                </a:lnTo>
                <a:lnTo>
                  <a:pt x="26827" y="74071"/>
                </a:lnTo>
                <a:lnTo>
                  <a:pt x="49423" y="61353"/>
                </a:lnTo>
                <a:lnTo>
                  <a:pt x="43052" y="50037"/>
                </a:lnTo>
                <a:close/>
              </a:path>
              <a:path w="509904" h="892175">
                <a:moveTo>
                  <a:pt x="69526" y="50037"/>
                </a:moveTo>
                <a:lnTo>
                  <a:pt x="43052" y="50037"/>
                </a:lnTo>
                <a:lnTo>
                  <a:pt x="49423" y="61353"/>
                </a:lnTo>
                <a:lnTo>
                  <a:pt x="69526" y="5003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02080" y="5562600"/>
            <a:ext cx="723912" cy="5897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45386" y="5585078"/>
            <a:ext cx="564515" cy="431165"/>
          </a:xfrm>
          <a:custGeom>
            <a:avLst/>
            <a:gdLst/>
            <a:ahLst/>
            <a:cxnLst/>
            <a:rect l="l" t="t" r="r" b="b"/>
            <a:pathLst>
              <a:path w="564514" h="431164">
                <a:moveTo>
                  <a:pt x="494568" y="394374"/>
                </a:moveTo>
                <a:lnTo>
                  <a:pt x="478917" y="415086"/>
                </a:lnTo>
                <a:lnTo>
                  <a:pt x="564388" y="430936"/>
                </a:lnTo>
                <a:lnTo>
                  <a:pt x="550150" y="402221"/>
                </a:lnTo>
                <a:lnTo>
                  <a:pt x="504951" y="402221"/>
                </a:lnTo>
                <a:lnTo>
                  <a:pt x="494568" y="394374"/>
                </a:lnTo>
                <a:close/>
              </a:path>
              <a:path w="564514" h="431164">
                <a:moveTo>
                  <a:pt x="510184" y="373710"/>
                </a:moveTo>
                <a:lnTo>
                  <a:pt x="494568" y="394374"/>
                </a:lnTo>
                <a:lnTo>
                  <a:pt x="504951" y="402221"/>
                </a:lnTo>
                <a:lnTo>
                  <a:pt x="520573" y="381558"/>
                </a:lnTo>
                <a:lnTo>
                  <a:pt x="510184" y="373710"/>
                </a:lnTo>
                <a:close/>
              </a:path>
              <a:path w="564514" h="431164">
                <a:moveTo>
                  <a:pt x="525780" y="353072"/>
                </a:moveTo>
                <a:lnTo>
                  <a:pt x="510184" y="373710"/>
                </a:lnTo>
                <a:lnTo>
                  <a:pt x="520573" y="381558"/>
                </a:lnTo>
                <a:lnTo>
                  <a:pt x="504951" y="402221"/>
                </a:lnTo>
                <a:lnTo>
                  <a:pt x="550150" y="402221"/>
                </a:lnTo>
                <a:lnTo>
                  <a:pt x="525780" y="353072"/>
                </a:lnTo>
                <a:close/>
              </a:path>
              <a:path w="564514" h="431164">
                <a:moveTo>
                  <a:pt x="15493" y="0"/>
                </a:moveTo>
                <a:lnTo>
                  <a:pt x="0" y="20624"/>
                </a:lnTo>
                <a:lnTo>
                  <a:pt x="494568" y="394374"/>
                </a:lnTo>
                <a:lnTo>
                  <a:pt x="510184" y="373710"/>
                </a:lnTo>
                <a:lnTo>
                  <a:pt x="1549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20996" y="5218176"/>
            <a:ext cx="1376172" cy="4938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64176" y="5301869"/>
            <a:ext cx="1217295" cy="352425"/>
          </a:xfrm>
          <a:custGeom>
            <a:avLst/>
            <a:gdLst/>
            <a:ahLst/>
            <a:cxnLst/>
            <a:rect l="l" t="t" r="r" b="b"/>
            <a:pathLst>
              <a:path w="1217295" h="352425">
                <a:moveTo>
                  <a:pt x="1138719" y="25044"/>
                </a:moveTo>
                <a:lnTo>
                  <a:pt x="0" y="327367"/>
                </a:lnTo>
                <a:lnTo>
                  <a:pt x="6603" y="352412"/>
                </a:lnTo>
                <a:lnTo>
                  <a:pt x="1145353" y="50056"/>
                </a:lnTo>
                <a:lnTo>
                  <a:pt x="1138719" y="25044"/>
                </a:lnTo>
                <a:close/>
              </a:path>
              <a:path w="1217295" h="352425">
                <a:moveTo>
                  <a:pt x="1212565" y="21716"/>
                </a:moveTo>
                <a:lnTo>
                  <a:pt x="1151254" y="21716"/>
                </a:lnTo>
                <a:lnTo>
                  <a:pt x="1157859" y="46735"/>
                </a:lnTo>
                <a:lnTo>
                  <a:pt x="1145353" y="50056"/>
                </a:lnTo>
                <a:lnTo>
                  <a:pt x="1152016" y="75183"/>
                </a:lnTo>
                <a:lnTo>
                  <a:pt x="1212565" y="21716"/>
                </a:lnTo>
                <a:close/>
              </a:path>
              <a:path w="1217295" h="352425">
                <a:moveTo>
                  <a:pt x="1151254" y="21716"/>
                </a:moveTo>
                <a:lnTo>
                  <a:pt x="1138719" y="25044"/>
                </a:lnTo>
                <a:lnTo>
                  <a:pt x="1145353" y="50056"/>
                </a:lnTo>
                <a:lnTo>
                  <a:pt x="1157859" y="46735"/>
                </a:lnTo>
                <a:lnTo>
                  <a:pt x="1151254" y="21716"/>
                </a:lnTo>
                <a:close/>
              </a:path>
              <a:path w="1217295" h="352425">
                <a:moveTo>
                  <a:pt x="1132077" y="0"/>
                </a:moveTo>
                <a:lnTo>
                  <a:pt x="1138719" y="25044"/>
                </a:lnTo>
                <a:lnTo>
                  <a:pt x="1151254" y="21716"/>
                </a:lnTo>
                <a:lnTo>
                  <a:pt x="1212565" y="21716"/>
                </a:lnTo>
                <a:lnTo>
                  <a:pt x="1217168" y="17652"/>
                </a:lnTo>
                <a:lnTo>
                  <a:pt x="113207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509515" y="5233415"/>
            <a:ext cx="1761743" cy="7665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551426" y="5325364"/>
            <a:ext cx="1604010" cy="616585"/>
          </a:xfrm>
          <a:custGeom>
            <a:avLst/>
            <a:gdLst/>
            <a:ahLst/>
            <a:cxnLst/>
            <a:rect l="l" t="t" r="r" b="b"/>
            <a:pathLst>
              <a:path w="1604010" h="616585">
                <a:moveTo>
                  <a:pt x="1526158" y="24297"/>
                </a:moveTo>
                <a:lnTo>
                  <a:pt x="0" y="591705"/>
                </a:lnTo>
                <a:lnTo>
                  <a:pt x="9144" y="615988"/>
                </a:lnTo>
                <a:lnTo>
                  <a:pt x="1535161" y="48560"/>
                </a:lnTo>
                <a:lnTo>
                  <a:pt x="1526158" y="24297"/>
                </a:lnTo>
                <a:close/>
              </a:path>
              <a:path w="1604010" h="616585">
                <a:moveTo>
                  <a:pt x="1593775" y="19812"/>
                </a:moveTo>
                <a:lnTo>
                  <a:pt x="1538224" y="19812"/>
                </a:lnTo>
                <a:lnTo>
                  <a:pt x="1547240" y="44069"/>
                </a:lnTo>
                <a:lnTo>
                  <a:pt x="1535161" y="48560"/>
                </a:lnTo>
                <a:lnTo>
                  <a:pt x="1544193" y="72898"/>
                </a:lnTo>
                <a:lnTo>
                  <a:pt x="1593775" y="19812"/>
                </a:lnTo>
                <a:close/>
              </a:path>
              <a:path w="1604010" h="616585">
                <a:moveTo>
                  <a:pt x="1538224" y="19812"/>
                </a:moveTo>
                <a:lnTo>
                  <a:pt x="1526158" y="24297"/>
                </a:lnTo>
                <a:lnTo>
                  <a:pt x="1535161" y="48560"/>
                </a:lnTo>
                <a:lnTo>
                  <a:pt x="1547240" y="44069"/>
                </a:lnTo>
                <a:lnTo>
                  <a:pt x="1538224" y="19812"/>
                </a:lnTo>
                <a:close/>
              </a:path>
              <a:path w="1604010" h="616585">
                <a:moveTo>
                  <a:pt x="1517141" y="0"/>
                </a:moveTo>
                <a:lnTo>
                  <a:pt x="1526158" y="24297"/>
                </a:lnTo>
                <a:lnTo>
                  <a:pt x="1538224" y="19812"/>
                </a:lnTo>
                <a:lnTo>
                  <a:pt x="1593775" y="19812"/>
                </a:lnTo>
                <a:lnTo>
                  <a:pt x="1603502" y="9398"/>
                </a:lnTo>
                <a:lnTo>
                  <a:pt x="151714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08832" y="5231891"/>
            <a:ext cx="2662428" cy="5562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51884" y="5306567"/>
            <a:ext cx="2503805" cy="424180"/>
          </a:xfrm>
          <a:custGeom>
            <a:avLst/>
            <a:gdLst/>
            <a:ahLst/>
            <a:cxnLst/>
            <a:rect l="l" t="t" r="r" b="b"/>
            <a:pathLst>
              <a:path w="2503804" h="424179">
                <a:moveTo>
                  <a:pt x="2424827" y="25715"/>
                </a:moveTo>
                <a:lnTo>
                  <a:pt x="0" y="397992"/>
                </a:lnTo>
                <a:lnTo>
                  <a:pt x="3810" y="423595"/>
                </a:lnTo>
                <a:lnTo>
                  <a:pt x="2428751" y="51245"/>
                </a:lnTo>
                <a:lnTo>
                  <a:pt x="2424827" y="25715"/>
                </a:lnTo>
                <a:close/>
              </a:path>
              <a:path w="2503804" h="424179">
                <a:moveTo>
                  <a:pt x="2494495" y="23748"/>
                </a:moveTo>
                <a:lnTo>
                  <a:pt x="2437638" y="23748"/>
                </a:lnTo>
                <a:lnTo>
                  <a:pt x="2441575" y="49275"/>
                </a:lnTo>
                <a:lnTo>
                  <a:pt x="2428751" y="51245"/>
                </a:lnTo>
                <a:lnTo>
                  <a:pt x="2432685" y="76834"/>
                </a:lnTo>
                <a:lnTo>
                  <a:pt x="2503551" y="26669"/>
                </a:lnTo>
                <a:lnTo>
                  <a:pt x="2494495" y="23748"/>
                </a:lnTo>
                <a:close/>
              </a:path>
              <a:path w="2503804" h="424179">
                <a:moveTo>
                  <a:pt x="2437638" y="23748"/>
                </a:moveTo>
                <a:lnTo>
                  <a:pt x="2424827" y="25715"/>
                </a:lnTo>
                <a:lnTo>
                  <a:pt x="2428751" y="51245"/>
                </a:lnTo>
                <a:lnTo>
                  <a:pt x="2441575" y="49275"/>
                </a:lnTo>
                <a:lnTo>
                  <a:pt x="2437638" y="23748"/>
                </a:lnTo>
                <a:close/>
              </a:path>
              <a:path w="2503804" h="424179">
                <a:moveTo>
                  <a:pt x="2420874" y="0"/>
                </a:moveTo>
                <a:lnTo>
                  <a:pt x="2424827" y="25715"/>
                </a:lnTo>
                <a:lnTo>
                  <a:pt x="2437638" y="23748"/>
                </a:lnTo>
                <a:lnTo>
                  <a:pt x="2494495" y="23748"/>
                </a:lnTo>
                <a:lnTo>
                  <a:pt x="242087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316223" y="4991112"/>
            <a:ext cx="2980944" cy="4815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358260" y="5014086"/>
            <a:ext cx="2823845" cy="352425"/>
          </a:xfrm>
          <a:custGeom>
            <a:avLst/>
            <a:gdLst/>
            <a:ahLst/>
            <a:cxnLst/>
            <a:rect l="l" t="t" r="r" b="b"/>
            <a:pathLst>
              <a:path w="2823845" h="352425">
                <a:moveTo>
                  <a:pt x="2744632" y="326371"/>
                </a:moveTo>
                <a:lnTo>
                  <a:pt x="2741803" y="352044"/>
                </a:lnTo>
                <a:lnTo>
                  <a:pt x="2807511" y="327787"/>
                </a:lnTo>
                <a:lnTo>
                  <a:pt x="2757551" y="327787"/>
                </a:lnTo>
                <a:lnTo>
                  <a:pt x="2744632" y="326371"/>
                </a:lnTo>
                <a:close/>
              </a:path>
              <a:path w="2823845" h="352425">
                <a:moveTo>
                  <a:pt x="2747472" y="300596"/>
                </a:moveTo>
                <a:lnTo>
                  <a:pt x="2744632" y="326371"/>
                </a:lnTo>
                <a:lnTo>
                  <a:pt x="2757551" y="327787"/>
                </a:lnTo>
                <a:lnTo>
                  <a:pt x="2760344" y="302006"/>
                </a:lnTo>
                <a:lnTo>
                  <a:pt x="2747472" y="300596"/>
                </a:lnTo>
                <a:close/>
              </a:path>
              <a:path w="2823845" h="352425">
                <a:moveTo>
                  <a:pt x="2750312" y="274828"/>
                </a:moveTo>
                <a:lnTo>
                  <a:pt x="2747472" y="300596"/>
                </a:lnTo>
                <a:lnTo>
                  <a:pt x="2760344" y="302006"/>
                </a:lnTo>
                <a:lnTo>
                  <a:pt x="2757551" y="327787"/>
                </a:lnTo>
                <a:lnTo>
                  <a:pt x="2807511" y="327787"/>
                </a:lnTo>
                <a:lnTo>
                  <a:pt x="2823337" y="321944"/>
                </a:lnTo>
                <a:lnTo>
                  <a:pt x="2750312" y="274828"/>
                </a:lnTo>
                <a:close/>
              </a:path>
              <a:path w="2823845" h="352425">
                <a:moveTo>
                  <a:pt x="2793" y="0"/>
                </a:moveTo>
                <a:lnTo>
                  <a:pt x="0" y="25654"/>
                </a:lnTo>
                <a:lnTo>
                  <a:pt x="2744632" y="326371"/>
                </a:lnTo>
                <a:lnTo>
                  <a:pt x="2747472" y="300596"/>
                </a:lnTo>
                <a:lnTo>
                  <a:pt x="279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46703" y="4139184"/>
            <a:ext cx="2916936" cy="13472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89629" y="4161535"/>
            <a:ext cx="2758440" cy="1193800"/>
          </a:xfrm>
          <a:custGeom>
            <a:avLst/>
            <a:gdLst/>
            <a:ahLst/>
            <a:cxnLst/>
            <a:rect l="l" t="t" r="r" b="b"/>
            <a:pathLst>
              <a:path w="2758440" h="1193800">
                <a:moveTo>
                  <a:pt x="2681470" y="1169898"/>
                </a:moveTo>
                <a:lnTo>
                  <a:pt x="2671318" y="1193673"/>
                </a:lnTo>
                <a:lnTo>
                  <a:pt x="2758059" y="1188466"/>
                </a:lnTo>
                <a:lnTo>
                  <a:pt x="2746612" y="1175004"/>
                </a:lnTo>
                <a:lnTo>
                  <a:pt x="2693416" y="1175004"/>
                </a:lnTo>
                <a:lnTo>
                  <a:pt x="2681470" y="1169898"/>
                </a:lnTo>
                <a:close/>
              </a:path>
              <a:path w="2758440" h="1193800">
                <a:moveTo>
                  <a:pt x="2691661" y="1146035"/>
                </a:moveTo>
                <a:lnTo>
                  <a:pt x="2681470" y="1169898"/>
                </a:lnTo>
                <a:lnTo>
                  <a:pt x="2693416" y="1175004"/>
                </a:lnTo>
                <a:lnTo>
                  <a:pt x="2703576" y="1151127"/>
                </a:lnTo>
                <a:lnTo>
                  <a:pt x="2691661" y="1146035"/>
                </a:lnTo>
                <a:close/>
              </a:path>
              <a:path w="2758440" h="1193800">
                <a:moveTo>
                  <a:pt x="2701798" y="1122298"/>
                </a:moveTo>
                <a:lnTo>
                  <a:pt x="2691661" y="1146035"/>
                </a:lnTo>
                <a:lnTo>
                  <a:pt x="2703576" y="1151127"/>
                </a:lnTo>
                <a:lnTo>
                  <a:pt x="2693416" y="1175004"/>
                </a:lnTo>
                <a:lnTo>
                  <a:pt x="2746612" y="1175004"/>
                </a:lnTo>
                <a:lnTo>
                  <a:pt x="2701798" y="1122298"/>
                </a:lnTo>
                <a:close/>
              </a:path>
              <a:path w="2758440" h="1193800">
                <a:moveTo>
                  <a:pt x="10160" y="0"/>
                </a:moveTo>
                <a:lnTo>
                  <a:pt x="0" y="23875"/>
                </a:lnTo>
                <a:lnTo>
                  <a:pt x="2681470" y="1169898"/>
                </a:lnTo>
                <a:lnTo>
                  <a:pt x="2691661" y="1146035"/>
                </a:lnTo>
                <a:lnTo>
                  <a:pt x="1016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78452" y="3803903"/>
            <a:ext cx="1898903" cy="1671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20996" y="3826890"/>
            <a:ext cx="1740535" cy="1512570"/>
          </a:xfrm>
          <a:custGeom>
            <a:avLst/>
            <a:gdLst/>
            <a:ahLst/>
            <a:cxnLst/>
            <a:rect l="l" t="t" r="r" b="b"/>
            <a:pathLst>
              <a:path w="1740535" h="1512570">
                <a:moveTo>
                  <a:pt x="1673314" y="1470908"/>
                </a:moveTo>
                <a:lnTo>
                  <a:pt x="1656333" y="1490471"/>
                </a:lnTo>
                <a:lnTo>
                  <a:pt x="1740535" y="1512061"/>
                </a:lnTo>
                <a:lnTo>
                  <a:pt x="1727004" y="1479422"/>
                </a:lnTo>
                <a:lnTo>
                  <a:pt x="1683130" y="1479422"/>
                </a:lnTo>
                <a:lnTo>
                  <a:pt x="1673314" y="1470908"/>
                </a:lnTo>
                <a:close/>
              </a:path>
              <a:path w="1740535" h="1512570">
                <a:moveTo>
                  <a:pt x="1690308" y="1451329"/>
                </a:moveTo>
                <a:lnTo>
                  <a:pt x="1673314" y="1470908"/>
                </a:lnTo>
                <a:lnTo>
                  <a:pt x="1683130" y="1479422"/>
                </a:lnTo>
                <a:lnTo>
                  <a:pt x="1700149" y="1459864"/>
                </a:lnTo>
                <a:lnTo>
                  <a:pt x="1690308" y="1451329"/>
                </a:lnTo>
                <a:close/>
              </a:path>
              <a:path w="1740535" h="1512570">
                <a:moveTo>
                  <a:pt x="1707261" y="1431797"/>
                </a:moveTo>
                <a:lnTo>
                  <a:pt x="1690308" y="1451329"/>
                </a:lnTo>
                <a:lnTo>
                  <a:pt x="1700149" y="1459864"/>
                </a:lnTo>
                <a:lnTo>
                  <a:pt x="1683130" y="1479422"/>
                </a:lnTo>
                <a:lnTo>
                  <a:pt x="1727004" y="1479422"/>
                </a:lnTo>
                <a:lnTo>
                  <a:pt x="1707261" y="1431797"/>
                </a:lnTo>
                <a:close/>
              </a:path>
              <a:path w="1740535" h="1512570">
                <a:moveTo>
                  <a:pt x="17017" y="0"/>
                </a:moveTo>
                <a:lnTo>
                  <a:pt x="0" y="19557"/>
                </a:lnTo>
                <a:lnTo>
                  <a:pt x="1673314" y="1470908"/>
                </a:lnTo>
                <a:lnTo>
                  <a:pt x="1690308" y="1451329"/>
                </a:lnTo>
                <a:lnTo>
                  <a:pt x="1701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181600" y="4698466"/>
            <a:ext cx="1089672" cy="7772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224017" y="4720463"/>
            <a:ext cx="931544" cy="619760"/>
          </a:xfrm>
          <a:custGeom>
            <a:avLst/>
            <a:gdLst/>
            <a:ahLst/>
            <a:cxnLst/>
            <a:rect l="l" t="t" r="r" b="b"/>
            <a:pathLst>
              <a:path w="931545" h="619760">
                <a:moveTo>
                  <a:pt x="859262" y="587742"/>
                </a:moveTo>
                <a:lnTo>
                  <a:pt x="845058" y="609346"/>
                </a:lnTo>
                <a:lnTo>
                  <a:pt x="931291" y="619633"/>
                </a:lnTo>
                <a:lnTo>
                  <a:pt x="916942" y="594868"/>
                </a:lnTo>
                <a:lnTo>
                  <a:pt x="870077" y="594868"/>
                </a:lnTo>
                <a:lnTo>
                  <a:pt x="859262" y="587742"/>
                </a:lnTo>
                <a:close/>
              </a:path>
              <a:path w="931545" h="619760">
                <a:moveTo>
                  <a:pt x="873467" y="566139"/>
                </a:moveTo>
                <a:lnTo>
                  <a:pt x="859262" y="587742"/>
                </a:lnTo>
                <a:lnTo>
                  <a:pt x="870077" y="594868"/>
                </a:lnTo>
                <a:lnTo>
                  <a:pt x="884301" y="573278"/>
                </a:lnTo>
                <a:lnTo>
                  <a:pt x="873467" y="566139"/>
                </a:lnTo>
                <a:close/>
              </a:path>
              <a:path w="931545" h="619760">
                <a:moveTo>
                  <a:pt x="887730" y="544449"/>
                </a:moveTo>
                <a:lnTo>
                  <a:pt x="873467" y="566139"/>
                </a:lnTo>
                <a:lnTo>
                  <a:pt x="884301" y="573278"/>
                </a:lnTo>
                <a:lnTo>
                  <a:pt x="870077" y="594868"/>
                </a:lnTo>
                <a:lnTo>
                  <a:pt x="916942" y="594868"/>
                </a:lnTo>
                <a:lnTo>
                  <a:pt x="887730" y="544449"/>
                </a:lnTo>
                <a:close/>
              </a:path>
              <a:path w="931545" h="619760">
                <a:moveTo>
                  <a:pt x="14224" y="0"/>
                </a:moveTo>
                <a:lnTo>
                  <a:pt x="0" y="21589"/>
                </a:lnTo>
                <a:lnTo>
                  <a:pt x="859262" y="587742"/>
                </a:lnTo>
                <a:lnTo>
                  <a:pt x="873467" y="566139"/>
                </a:lnTo>
                <a:lnTo>
                  <a:pt x="1422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222872" y="5213426"/>
            <a:ext cx="5899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"/>
                <a:cs typeface="Arial"/>
              </a:rPr>
              <a:t>F</a:t>
            </a:r>
            <a:r>
              <a:rPr dirty="0" sz="1400">
                <a:latin typeface="Arial"/>
                <a:cs typeface="Arial"/>
              </a:rPr>
              <a:t>LA</a:t>
            </a:r>
            <a:r>
              <a:rPr dirty="0" sz="1400" spc="-10">
                <a:latin typeface="Arial"/>
                <a:cs typeface="Arial"/>
              </a:rPr>
              <a:t>P</a:t>
            </a:r>
            <a:r>
              <a:rPr dirty="0" sz="140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253484" y="3598176"/>
            <a:ext cx="1769364" cy="6461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96283" y="3684270"/>
            <a:ext cx="1610995" cy="502284"/>
          </a:xfrm>
          <a:custGeom>
            <a:avLst/>
            <a:gdLst/>
            <a:ahLst/>
            <a:cxnLst/>
            <a:rect l="l" t="t" r="r" b="b"/>
            <a:pathLst>
              <a:path w="1610995" h="502285">
                <a:moveTo>
                  <a:pt x="1532849" y="24855"/>
                </a:moveTo>
                <a:lnTo>
                  <a:pt x="0" y="477138"/>
                </a:lnTo>
                <a:lnTo>
                  <a:pt x="7365" y="501903"/>
                </a:lnTo>
                <a:lnTo>
                  <a:pt x="1540153" y="49639"/>
                </a:lnTo>
                <a:lnTo>
                  <a:pt x="1532849" y="24855"/>
                </a:lnTo>
                <a:close/>
              </a:path>
              <a:path w="1610995" h="502285">
                <a:moveTo>
                  <a:pt x="1604604" y="21208"/>
                </a:moveTo>
                <a:lnTo>
                  <a:pt x="1545208" y="21208"/>
                </a:lnTo>
                <a:lnTo>
                  <a:pt x="1552575" y="45973"/>
                </a:lnTo>
                <a:lnTo>
                  <a:pt x="1540153" y="49639"/>
                </a:lnTo>
                <a:lnTo>
                  <a:pt x="1547494" y="74548"/>
                </a:lnTo>
                <a:lnTo>
                  <a:pt x="1604604" y="21208"/>
                </a:lnTo>
                <a:close/>
              </a:path>
              <a:path w="1610995" h="502285">
                <a:moveTo>
                  <a:pt x="1545208" y="21208"/>
                </a:moveTo>
                <a:lnTo>
                  <a:pt x="1532849" y="24855"/>
                </a:lnTo>
                <a:lnTo>
                  <a:pt x="1540153" y="49639"/>
                </a:lnTo>
                <a:lnTo>
                  <a:pt x="1552575" y="45973"/>
                </a:lnTo>
                <a:lnTo>
                  <a:pt x="1545208" y="21208"/>
                </a:lnTo>
                <a:close/>
              </a:path>
              <a:path w="1610995" h="502285">
                <a:moveTo>
                  <a:pt x="1525524" y="0"/>
                </a:moveTo>
                <a:lnTo>
                  <a:pt x="1532849" y="24855"/>
                </a:lnTo>
                <a:lnTo>
                  <a:pt x="1545208" y="21208"/>
                </a:lnTo>
                <a:lnTo>
                  <a:pt x="1604604" y="21208"/>
                </a:lnTo>
                <a:lnTo>
                  <a:pt x="1610994" y="15239"/>
                </a:lnTo>
                <a:lnTo>
                  <a:pt x="152552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264277" y="3409010"/>
            <a:ext cx="153670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NYLON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THREADS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75487" y="5771388"/>
            <a:ext cx="577621" cy="37646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6645" y="5794095"/>
            <a:ext cx="417830" cy="217804"/>
          </a:xfrm>
          <a:custGeom>
            <a:avLst/>
            <a:gdLst/>
            <a:ahLst/>
            <a:cxnLst/>
            <a:rect l="l" t="t" r="r" b="b"/>
            <a:pathLst>
              <a:path w="417830" h="217804">
                <a:moveTo>
                  <a:pt x="52133" y="148120"/>
                </a:moveTo>
                <a:lnTo>
                  <a:pt x="0" y="217652"/>
                </a:lnTo>
                <a:lnTo>
                  <a:pt x="86893" y="217639"/>
                </a:lnTo>
                <a:lnTo>
                  <a:pt x="78200" y="200253"/>
                </a:lnTo>
                <a:lnTo>
                  <a:pt x="63728" y="200253"/>
                </a:lnTo>
                <a:lnTo>
                  <a:pt x="52133" y="177088"/>
                </a:lnTo>
                <a:lnTo>
                  <a:pt x="63720" y="171293"/>
                </a:lnTo>
                <a:lnTo>
                  <a:pt x="52133" y="148120"/>
                </a:lnTo>
                <a:close/>
              </a:path>
              <a:path w="417830" h="217804">
                <a:moveTo>
                  <a:pt x="63720" y="171293"/>
                </a:moveTo>
                <a:lnTo>
                  <a:pt x="52133" y="177088"/>
                </a:lnTo>
                <a:lnTo>
                  <a:pt x="63728" y="200253"/>
                </a:lnTo>
                <a:lnTo>
                  <a:pt x="75305" y="194463"/>
                </a:lnTo>
                <a:lnTo>
                  <a:pt x="63720" y="171293"/>
                </a:lnTo>
                <a:close/>
              </a:path>
              <a:path w="417830" h="217804">
                <a:moveTo>
                  <a:pt x="75305" y="194463"/>
                </a:moveTo>
                <a:lnTo>
                  <a:pt x="63728" y="200253"/>
                </a:lnTo>
                <a:lnTo>
                  <a:pt x="78200" y="200253"/>
                </a:lnTo>
                <a:lnTo>
                  <a:pt x="75305" y="194463"/>
                </a:lnTo>
                <a:close/>
              </a:path>
              <a:path w="417830" h="217804">
                <a:moveTo>
                  <a:pt x="406209" y="0"/>
                </a:moveTo>
                <a:lnTo>
                  <a:pt x="63720" y="171293"/>
                </a:lnTo>
                <a:lnTo>
                  <a:pt x="75305" y="194463"/>
                </a:lnTo>
                <a:lnTo>
                  <a:pt x="417791" y="23164"/>
                </a:lnTo>
                <a:lnTo>
                  <a:pt x="40620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7896" y="6039103"/>
            <a:ext cx="11029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NOSE-CONE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530340" y="4210799"/>
            <a:ext cx="1406652" cy="1161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73266" y="4233417"/>
            <a:ext cx="1247775" cy="1002665"/>
          </a:xfrm>
          <a:custGeom>
            <a:avLst/>
            <a:gdLst/>
            <a:ahLst/>
            <a:cxnLst/>
            <a:rect l="l" t="t" r="r" b="b"/>
            <a:pathLst>
              <a:path w="1247775" h="1002664">
                <a:moveTo>
                  <a:pt x="1178820" y="963678"/>
                </a:moveTo>
                <a:lnTo>
                  <a:pt x="1162684" y="983868"/>
                </a:lnTo>
                <a:lnTo>
                  <a:pt x="1247648" y="1002156"/>
                </a:lnTo>
                <a:lnTo>
                  <a:pt x="1233642" y="971803"/>
                </a:lnTo>
                <a:lnTo>
                  <a:pt x="1188974" y="971803"/>
                </a:lnTo>
                <a:lnTo>
                  <a:pt x="1178820" y="963678"/>
                </a:lnTo>
                <a:close/>
              </a:path>
              <a:path w="1247775" h="1002664">
                <a:moveTo>
                  <a:pt x="1195016" y="943411"/>
                </a:moveTo>
                <a:lnTo>
                  <a:pt x="1178820" y="963678"/>
                </a:lnTo>
                <a:lnTo>
                  <a:pt x="1188974" y="971803"/>
                </a:lnTo>
                <a:lnTo>
                  <a:pt x="1205102" y="951483"/>
                </a:lnTo>
                <a:lnTo>
                  <a:pt x="1195016" y="943411"/>
                </a:lnTo>
                <a:close/>
              </a:path>
              <a:path w="1247775" h="1002664">
                <a:moveTo>
                  <a:pt x="1211199" y="923162"/>
                </a:moveTo>
                <a:lnTo>
                  <a:pt x="1195016" y="943411"/>
                </a:lnTo>
                <a:lnTo>
                  <a:pt x="1205102" y="951483"/>
                </a:lnTo>
                <a:lnTo>
                  <a:pt x="1188974" y="971803"/>
                </a:lnTo>
                <a:lnTo>
                  <a:pt x="1233642" y="971803"/>
                </a:lnTo>
                <a:lnTo>
                  <a:pt x="1211199" y="923162"/>
                </a:lnTo>
                <a:close/>
              </a:path>
              <a:path w="1247775" h="1002664">
                <a:moveTo>
                  <a:pt x="16255" y="0"/>
                </a:moveTo>
                <a:lnTo>
                  <a:pt x="0" y="20319"/>
                </a:lnTo>
                <a:lnTo>
                  <a:pt x="1178820" y="963678"/>
                </a:lnTo>
                <a:lnTo>
                  <a:pt x="1195016" y="943411"/>
                </a:lnTo>
                <a:lnTo>
                  <a:pt x="1625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53555" y="4555248"/>
            <a:ext cx="1476755" cy="8397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95720" y="4577969"/>
            <a:ext cx="1318260" cy="680720"/>
          </a:xfrm>
          <a:custGeom>
            <a:avLst/>
            <a:gdLst/>
            <a:ahLst/>
            <a:cxnLst/>
            <a:rect l="l" t="t" r="r" b="b"/>
            <a:pathLst>
              <a:path w="1318259" h="680720">
                <a:moveTo>
                  <a:pt x="1242748" y="656694"/>
                </a:moveTo>
                <a:lnTo>
                  <a:pt x="1231010" y="679703"/>
                </a:lnTo>
                <a:lnTo>
                  <a:pt x="1317878" y="680465"/>
                </a:lnTo>
                <a:lnTo>
                  <a:pt x="1304684" y="662558"/>
                </a:lnTo>
                <a:lnTo>
                  <a:pt x="1254252" y="662558"/>
                </a:lnTo>
                <a:lnTo>
                  <a:pt x="1242748" y="656694"/>
                </a:lnTo>
                <a:close/>
              </a:path>
              <a:path w="1318259" h="680720">
                <a:moveTo>
                  <a:pt x="1254542" y="633572"/>
                </a:moveTo>
                <a:lnTo>
                  <a:pt x="1242748" y="656694"/>
                </a:lnTo>
                <a:lnTo>
                  <a:pt x="1254252" y="662558"/>
                </a:lnTo>
                <a:lnTo>
                  <a:pt x="1266062" y="639444"/>
                </a:lnTo>
                <a:lnTo>
                  <a:pt x="1254542" y="633572"/>
                </a:lnTo>
                <a:close/>
              </a:path>
              <a:path w="1318259" h="680720">
                <a:moveTo>
                  <a:pt x="1266316" y="610488"/>
                </a:moveTo>
                <a:lnTo>
                  <a:pt x="1254542" y="633572"/>
                </a:lnTo>
                <a:lnTo>
                  <a:pt x="1266062" y="639444"/>
                </a:lnTo>
                <a:lnTo>
                  <a:pt x="1254252" y="662558"/>
                </a:lnTo>
                <a:lnTo>
                  <a:pt x="1304684" y="662558"/>
                </a:lnTo>
                <a:lnTo>
                  <a:pt x="1266316" y="610488"/>
                </a:lnTo>
                <a:close/>
              </a:path>
              <a:path w="1318259" h="680720">
                <a:moveTo>
                  <a:pt x="11683" y="0"/>
                </a:moveTo>
                <a:lnTo>
                  <a:pt x="0" y="23113"/>
                </a:lnTo>
                <a:lnTo>
                  <a:pt x="1242748" y="656694"/>
                </a:lnTo>
                <a:lnTo>
                  <a:pt x="1254542" y="633572"/>
                </a:lnTo>
                <a:lnTo>
                  <a:pt x="1168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22592" y="4029455"/>
            <a:ext cx="1025664" cy="1316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64756" y="4051427"/>
            <a:ext cx="867410" cy="1158240"/>
          </a:xfrm>
          <a:custGeom>
            <a:avLst/>
            <a:gdLst/>
            <a:ahLst/>
            <a:cxnLst/>
            <a:rect l="l" t="t" r="r" b="b"/>
            <a:pathLst>
              <a:path w="867409" h="1158239">
                <a:moveTo>
                  <a:pt x="810163" y="1103427"/>
                </a:moveTo>
                <a:lnTo>
                  <a:pt x="789432" y="1118870"/>
                </a:lnTo>
                <a:lnTo>
                  <a:pt x="867028" y="1157986"/>
                </a:lnTo>
                <a:lnTo>
                  <a:pt x="859082" y="1113790"/>
                </a:lnTo>
                <a:lnTo>
                  <a:pt x="817879" y="1113790"/>
                </a:lnTo>
                <a:lnTo>
                  <a:pt x="810163" y="1103427"/>
                </a:lnTo>
                <a:close/>
              </a:path>
              <a:path w="867409" h="1158239">
                <a:moveTo>
                  <a:pt x="830981" y="1087920"/>
                </a:moveTo>
                <a:lnTo>
                  <a:pt x="810163" y="1103427"/>
                </a:lnTo>
                <a:lnTo>
                  <a:pt x="817879" y="1113790"/>
                </a:lnTo>
                <a:lnTo>
                  <a:pt x="838708" y="1098296"/>
                </a:lnTo>
                <a:lnTo>
                  <a:pt x="830981" y="1087920"/>
                </a:lnTo>
                <a:close/>
              </a:path>
              <a:path w="867409" h="1158239">
                <a:moveTo>
                  <a:pt x="851662" y="1072515"/>
                </a:moveTo>
                <a:lnTo>
                  <a:pt x="830981" y="1087920"/>
                </a:lnTo>
                <a:lnTo>
                  <a:pt x="838708" y="1098296"/>
                </a:lnTo>
                <a:lnTo>
                  <a:pt x="817879" y="1113790"/>
                </a:lnTo>
                <a:lnTo>
                  <a:pt x="859082" y="1113790"/>
                </a:lnTo>
                <a:lnTo>
                  <a:pt x="851662" y="1072515"/>
                </a:lnTo>
                <a:close/>
              </a:path>
              <a:path w="867409" h="1158239">
                <a:moveTo>
                  <a:pt x="20827" y="0"/>
                </a:moveTo>
                <a:lnTo>
                  <a:pt x="0" y="15493"/>
                </a:lnTo>
                <a:lnTo>
                  <a:pt x="810163" y="1103427"/>
                </a:lnTo>
                <a:lnTo>
                  <a:pt x="830981" y="1087920"/>
                </a:lnTo>
                <a:lnTo>
                  <a:pt x="2082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658100" y="4062984"/>
            <a:ext cx="495325" cy="12832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01280" y="4086097"/>
            <a:ext cx="351790" cy="1123950"/>
          </a:xfrm>
          <a:custGeom>
            <a:avLst/>
            <a:gdLst/>
            <a:ahLst/>
            <a:cxnLst/>
            <a:rect l="l" t="t" r="r" b="b"/>
            <a:pathLst>
              <a:path w="351790" h="1123950">
                <a:moveTo>
                  <a:pt x="301594" y="1052463"/>
                </a:moveTo>
                <a:lnTo>
                  <a:pt x="276605" y="1059688"/>
                </a:lnTo>
                <a:lnTo>
                  <a:pt x="335534" y="1123569"/>
                </a:lnTo>
                <a:lnTo>
                  <a:pt x="346344" y="1064895"/>
                </a:lnTo>
                <a:lnTo>
                  <a:pt x="305180" y="1064895"/>
                </a:lnTo>
                <a:lnTo>
                  <a:pt x="301594" y="1052463"/>
                </a:lnTo>
                <a:close/>
              </a:path>
              <a:path w="351790" h="1123950">
                <a:moveTo>
                  <a:pt x="326463" y="1045273"/>
                </a:moveTo>
                <a:lnTo>
                  <a:pt x="301594" y="1052463"/>
                </a:lnTo>
                <a:lnTo>
                  <a:pt x="305180" y="1064895"/>
                </a:lnTo>
                <a:lnTo>
                  <a:pt x="330073" y="1057783"/>
                </a:lnTo>
                <a:lnTo>
                  <a:pt x="326463" y="1045273"/>
                </a:lnTo>
                <a:close/>
              </a:path>
              <a:path w="351790" h="1123950">
                <a:moveTo>
                  <a:pt x="351281" y="1038097"/>
                </a:moveTo>
                <a:lnTo>
                  <a:pt x="326463" y="1045273"/>
                </a:lnTo>
                <a:lnTo>
                  <a:pt x="330073" y="1057783"/>
                </a:lnTo>
                <a:lnTo>
                  <a:pt x="305180" y="1064895"/>
                </a:lnTo>
                <a:lnTo>
                  <a:pt x="346344" y="1064895"/>
                </a:lnTo>
                <a:lnTo>
                  <a:pt x="351281" y="1038097"/>
                </a:lnTo>
                <a:close/>
              </a:path>
              <a:path w="351790" h="1123950">
                <a:moveTo>
                  <a:pt x="24892" y="0"/>
                </a:moveTo>
                <a:lnTo>
                  <a:pt x="0" y="7112"/>
                </a:lnTo>
                <a:lnTo>
                  <a:pt x="301594" y="1052463"/>
                </a:lnTo>
                <a:lnTo>
                  <a:pt x="326463" y="1045273"/>
                </a:lnTo>
                <a:lnTo>
                  <a:pt x="2489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017764" y="4148315"/>
            <a:ext cx="414540" cy="11978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118856" y="4170553"/>
            <a:ext cx="275590" cy="1038860"/>
          </a:xfrm>
          <a:custGeom>
            <a:avLst/>
            <a:gdLst/>
            <a:ahLst/>
            <a:cxnLst/>
            <a:rect l="l" t="t" r="r" b="b"/>
            <a:pathLst>
              <a:path w="275590" h="1038860">
                <a:moveTo>
                  <a:pt x="0" y="954278"/>
                </a:moveTo>
                <a:lnTo>
                  <a:pt x="20066" y="1038860"/>
                </a:lnTo>
                <a:lnTo>
                  <a:pt x="69972" y="978789"/>
                </a:lnTo>
                <a:lnTo>
                  <a:pt x="47498" y="978789"/>
                </a:lnTo>
                <a:lnTo>
                  <a:pt x="22225" y="972820"/>
                </a:lnTo>
                <a:lnTo>
                  <a:pt x="25180" y="960202"/>
                </a:lnTo>
                <a:lnTo>
                  <a:pt x="0" y="954278"/>
                </a:lnTo>
                <a:close/>
              </a:path>
              <a:path w="275590" h="1038860">
                <a:moveTo>
                  <a:pt x="25180" y="960202"/>
                </a:moveTo>
                <a:lnTo>
                  <a:pt x="22225" y="972820"/>
                </a:lnTo>
                <a:lnTo>
                  <a:pt x="47498" y="978789"/>
                </a:lnTo>
                <a:lnTo>
                  <a:pt x="50457" y="966150"/>
                </a:lnTo>
                <a:lnTo>
                  <a:pt x="25180" y="960202"/>
                </a:lnTo>
                <a:close/>
              </a:path>
              <a:path w="275590" h="1038860">
                <a:moveTo>
                  <a:pt x="50457" y="966150"/>
                </a:moveTo>
                <a:lnTo>
                  <a:pt x="47498" y="978789"/>
                </a:lnTo>
                <a:lnTo>
                  <a:pt x="69972" y="978789"/>
                </a:lnTo>
                <a:lnTo>
                  <a:pt x="75565" y="972058"/>
                </a:lnTo>
                <a:lnTo>
                  <a:pt x="50457" y="966150"/>
                </a:lnTo>
                <a:close/>
              </a:path>
              <a:path w="275590" h="1038860">
                <a:moveTo>
                  <a:pt x="250063" y="0"/>
                </a:moveTo>
                <a:lnTo>
                  <a:pt x="25180" y="960202"/>
                </a:lnTo>
                <a:lnTo>
                  <a:pt x="50457" y="966150"/>
                </a:lnTo>
                <a:lnTo>
                  <a:pt x="275336" y="5842"/>
                </a:lnTo>
                <a:lnTo>
                  <a:pt x="25006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139683" y="4564379"/>
            <a:ext cx="301815" cy="7818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238743" y="4586859"/>
            <a:ext cx="164465" cy="622935"/>
          </a:xfrm>
          <a:custGeom>
            <a:avLst/>
            <a:gdLst/>
            <a:ahLst/>
            <a:cxnLst/>
            <a:rect l="l" t="t" r="r" b="b"/>
            <a:pathLst>
              <a:path w="164465" h="622935">
                <a:moveTo>
                  <a:pt x="0" y="538734"/>
                </a:moveTo>
                <a:lnTo>
                  <a:pt x="22098" y="622808"/>
                </a:lnTo>
                <a:lnTo>
                  <a:pt x="70243" y="561975"/>
                </a:lnTo>
                <a:lnTo>
                  <a:pt x="48005" y="561975"/>
                </a:lnTo>
                <a:lnTo>
                  <a:pt x="22605" y="556768"/>
                </a:lnTo>
                <a:lnTo>
                  <a:pt x="25274" y="544008"/>
                </a:lnTo>
                <a:lnTo>
                  <a:pt x="0" y="538734"/>
                </a:lnTo>
                <a:close/>
              </a:path>
              <a:path w="164465" h="622935">
                <a:moveTo>
                  <a:pt x="25274" y="544008"/>
                </a:moveTo>
                <a:lnTo>
                  <a:pt x="22605" y="556768"/>
                </a:lnTo>
                <a:lnTo>
                  <a:pt x="48005" y="561975"/>
                </a:lnTo>
                <a:lnTo>
                  <a:pt x="50653" y="549304"/>
                </a:lnTo>
                <a:lnTo>
                  <a:pt x="25274" y="544008"/>
                </a:lnTo>
                <a:close/>
              </a:path>
              <a:path w="164465" h="622935">
                <a:moveTo>
                  <a:pt x="50653" y="549304"/>
                </a:moveTo>
                <a:lnTo>
                  <a:pt x="48005" y="561975"/>
                </a:lnTo>
                <a:lnTo>
                  <a:pt x="70243" y="561975"/>
                </a:lnTo>
                <a:lnTo>
                  <a:pt x="76073" y="554609"/>
                </a:lnTo>
                <a:lnTo>
                  <a:pt x="50653" y="549304"/>
                </a:lnTo>
                <a:close/>
              </a:path>
              <a:path w="164465" h="622935">
                <a:moveTo>
                  <a:pt x="139064" y="0"/>
                </a:moveTo>
                <a:lnTo>
                  <a:pt x="25274" y="544008"/>
                </a:lnTo>
                <a:lnTo>
                  <a:pt x="50653" y="549304"/>
                </a:lnTo>
                <a:lnTo>
                  <a:pt x="164337" y="5334"/>
                </a:lnTo>
                <a:lnTo>
                  <a:pt x="13906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575550" y="5237226"/>
            <a:ext cx="14579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NYLON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FABRICS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907785" y="5540502"/>
            <a:ext cx="3055620" cy="739140"/>
          </a:xfrm>
          <a:prstGeom prst="rect">
            <a:avLst/>
          </a:prstGeom>
          <a:ln w="25907">
            <a:solidFill>
              <a:srgbClr val="333399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marL="372745">
              <a:lnSpc>
                <a:spcPct val="100000"/>
              </a:lnSpc>
              <a:spcBef>
                <a:spcPts val="320"/>
              </a:spcBef>
            </a:pPr>
            <a:r>
              <a:rPr dirty="0" u="heavy" sz="1400" spc="-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CHOSEN</a:t>
            </a:r>
            <a:r>
              <a:rPr dirty="0" u="heavy" sz="1400" spc="-1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 CONFIGURATION</a:t>
            </a:r>
            <a:endParaRPr sz="1400">
              <a:latin typeface="Arial"/>
              <a:cs typeface="Arial"/>
            </a:endParaRPr>
          </a:p>
          <a:p>
            <a:pPr marL="401955" indent="-286385">
              <a:lnSpc>
                <a:spcPct val="100000"/>
              </a:lnSpc>
              <a:buChar char="•"/>
              <a:tabLst>
                <a:tab pos="401955" algn="l"/>
                <a:tab pos="402590" algn="l"/>
              </a:tabLst>
            </a:pPr>
            <a:r>
              <a:rPr dirty="0" sz="1400" spc="-5">
                <a:latin typeface="Arial"/>
                <a:cs typeface="Arial"/>
              </a:rPr>
              <a:t>More </a:t>
            </a:r>
            <a:r>
              <a:rPr dirty="0" sz="1400">
                <a:latin typeface="Arial"/>
                <a:cs typeface="Arial"/>
              </a:rPr>
              <a:t>stable, useful and</a:t>
            </a:r>
            <a:r>
              <a:rPr dirty="0" sz="1400" spc="-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durable.</a:t>
            </a:r>
            <a:endParaRPr sz="1400">
              <a:latin typeface="Arial"/>
              <a:cs typeface="Arial"/>
            </a:endParaRPr>
          </a:p>
          <a:p>
            <a:pPr marL="377825" indent="-287020">
              <a:lnSpc>
                <a:spcPct val="100000"/>
              </a:lnSpc>
              <a:buChar char="•"/>
              <a:tabLst>
                <a:tab pos="377190" algn="l"/>
                <a:tab pos="377825" algn="l"/>
              </a:tabLst>
            </a:pPr>
            <a:r>
              <a:rPr dirty="0" sz="1400" spc="-5">
                <a:latin typeface="Arial"/>
                <a:cs typeface="Arial"/>
              </a:rPr>
              <a:t>Can </a:t>
            </a:r>
            <a:r>
              <a:rPr dirty="0" sz="1400">
                <a:latin typeface="Arial"/>
                <a:cs typeface="Arial"/>
              </a:rPr>
              <a:t>be opened as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desire.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39952" y="5201411"/>
            <a:ext cx="1098816" cy="48467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82319" y="5223383"/>
            <a:ext cx="941069" cy="338455"/>
          </a:xfrm>
          <a:custGeom>
            <a:avLst/>
            <a:gdLst/>
            <a:ahLst/>
            <a:cxnLst/>
            <a:rect l="l" t="t" r="r" b="b"/>
            <a:pathLst>
              <a:path w="941069" h="338454">
                <a:moveTo>
                  <a:pt x="862665" y="313386"/>
                </a:moveTo>
                <a:lnTo>
                  <a:pt x="854379" y="338074"/>
                </a:lnTo>
                <a:lnTo>
                  <a:pt x="940485" y="325882"/>
                </a:lnTo>
                <a:lnTo>
                  <a:pt x="932138" y="317500"/>
                </a:lnTo>
                <a:lnTo>
                  <a:pt x="874953" y="317500"/>
                </a:lnTo>
                <a:lnTo>
                  <a:pt x="862665" y="313386"/>
                </a:lnTo>
                <a:close/>
              </a:path>
              <a:path w="941069" h="338454">
                <a:moveTo>
                  <a:pt x="870895" y="288865"/>
                </a:moveTo>
                <a:lnTo>
                  <a:pt x="862665" y="313386"/>
                </a:lnTo>
                <a:lnTo>
                  <a:pt x="874953" y="317500"/>
                </a:lnTo>
                <a:lnTo>
                  <a:pt x="883208" y="292989"/>
                </a:lnTo>
                <a:lnTo>
                  <a:pt x="870895" y="288865"/>
                </a:lnTo>
                <a:close/>
              </a:path>
              <a:path w="941069" h="338454">
                <a:moveTo>
                  <a:pt x="879144" y="264287"/>
                </a:moveTo>
                <a:lnTo>
                  <a:pt x="870895" y="288865"/>
                </a:lnTo>
                <a:lnTo>
                  <a:pt x="883208" y="292989"/>
                </a:lnTo>
                <a:lnTo>
                  <a:pt x="874953" y="317500"/>
                </a:lnTo>
                <a:lnTo>
                  <a:pt x="932138" y="317500"/>
                </a:lnTo>
                <a:lnTo>
                  <a:pt x="879144" y="264287"/>
                </a:lnTo>
                <a:close/>
              </a:path>
              <a:path w="941069" h="338454">
                <a:moveTo>
                  <a:pt x="8229" y="0"/>
                </a:moveTo>
                <a:lnTo>
                  <a:pt x="0" y="24638"/>
                </a:lnTo>
                <a:lnTo>
                  <a:pt x="862665" y="313386"/>
                </a:lnTo>
                <a:lnTo>
                  <a:pt x="870895" y="288865"/>
                </a:lnTo>
                <a:lnTo>
                  <a:pt x="822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97152" y="5023103"/>
            <a:ext cx="641629" cy="6614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640332" y="5045455"/>
            <a:ext cx="481965" cy="503555"/>
          </a:xfrm>
          <a:custGeom>
            <a:avLst/>
            <a:gdLst/>
            <a:ahLst/>
            <a:cxnLst/>
            <a:rect l="l" t="t" r="r" b="b"/>
            <a:pathLst>
              <a:path w="481964" h="503554">
                <a:moveTo>
                  <a:pt x="418927" y="456229"/>
                </a:moveTo>
                <a:lnTo>
                  <a:pt x="400176" y="474091"/>
                </a:lnTo>
                <a:lnTo>
                  <a:pt x="481965" y="503428"/>
                </a:lnTo>
                <a:lnTo>
                  <a:pt x="470315" y="465582"/>
                </a:lnTo>
                <a:lnTo>
                  <a:pt x="427863" y="465582"/>
                </a:lnTo>
                <a:lnTo>
                  <a:pt x="418927" y="456229"/>
                </a:lnTo>
                <a:close/>
              </a:path>
              <a:path w="481964" h="503554">
                <a:moveTo>
                  <a:pt x="437722" y="438325"/>
                </a:moveTo>
                <a:lnTo>
                  <a:pt x="418927" y="456229"/>
                </a:lnTo>
                <a:lnTo>
                  <a:pt x="427863" y="465582"/>
                </a:lnTo>
                <a:lnTo>
                  <a:pt x="446659" y="447675"/>
                </a:lnTo>
                <a:lnTo>
                  <a:pt x="437722" y="438325"/>
                </a:lnTo>
                <a:close/>
              </a:path>
              <a:path w="481964" h="503554">
                <a:moveTo>
                  <a:pt x="456438" y="420497"/>
                </a:moveTo>
                <a:lnTo>
                  <a:pt x="437722" y="438325"/>
                </a:lnTo>
                <a:lnTo>
                  <a:pt x="446659" y="447675"/>
                </a:lnTo>
                <a:lnTo>
                  <a:pt x="427863" y="465582"/>
                </a:lnTo>
                <a:lnTo>
                  <a:pt x="470315" y="465582"/>
                </a:lnTo>
                <a:lnTo>
                  <a:pt x="456438" y="420497"/>
                </a:lnTo>
                <a:close/>
              </a:path>
              <a:path w="481964" h="503554">
                <a:moveTo>
                  <a:pt x="18795" y="0"/>
                </a:moveTo>
                <a:lnTo>
                  <a:pt x="0" y="17780"/>
                </a:lnTo>
                <a:lnTo>
                  <a:pt x="418927" y="456229"/>
                </a:lnTo>
                <a:lnTo>
                  <a:pt x="437722" y="438325"/>
                </a:lnTo>
                <a:lnTo>
                  <a:pt x="1879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032254" y="5406644"/>
            <a:ext cx="11131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RELEASE  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E</a:t>
            </a:r>
            <a:r>
              <a:rPr dirty="0" sz="1400" spc="-10">
                <a:latin typeface="Arial"/>
                <a:cs typeface="Arial"/>
              </a:rPr>
              <a:t>C</a:t>
            </a:r>
            <a:r>
              <a:rPr dirty="0" sz="1400" spc="-10">
                <a:latin typeface="Arial"/>
                <a:cs typeface="Arial"/>
              </a:rPr>
              <a:t>H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10">
                <a:latin typeface="Arial"/>
                <a:cs typeface="Arial"/>
              </a:rPr>
              <a:t>N</a:t>
            </a:r>
            <a:r>
              <a:rPr dirty="0" sz="1400">
                <a:latin typeface="Arial"/>
                <a:cs typeface="Arial"/>
              </a:rPr>
              <a:t>I</a:t>
            </a:r>
            <a:r>
              <a:rPr dirty="0" sz="1400">
                <a:latin typeface="Arial"/>
                <a:cs typeface="Arial"/>
              </a:rPr>
              <a:t>SM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34895" y="4538471"/>
            <a:ext cx="409917" cy="11460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77948" y="4560570"/>
            <a:ext cx="269875" cy="987425"/>
          </a:xfrm>
          <a:custGeom>
            <a:avLst/>
            <a:gdLst/>
            <a:ahLst/>
            <a:cxnLst/>
            <a:rect l="l" t="t" r="r" b="b"/>
            <a:pathLst>
              <a:path w="269875" h="987425">
                <a:moveTo>
                  <a:pt x="219226" y="914446"/>
                </a:moveTo>
                <a:lnTo>
                  <a:pt x="194056" y="920495"/>
                </a:lnTo>
                <a:lnTo>
                  <a:pt x="250062" y="986916"/>
                </a:lnTo>
                <a:lnTo>
                  <a:pt x="263923" y="926972"/>
                </a:lnTo>
                <a:lnTo>
                  <a:pt x="222250" y="926972"/>
                </a:lnTo>
                <a:lnTo>
                  <a:pt x="219226" y="914446"/>
                </a:lnTo>
                <a:close/>
              </a:path>
              <a:path w="269875" h="987425">
                <a:moveTo>
                  <a:pt x="244356" y="908407"/>
                </a:moveTo>
                <a:lnTo>
                  <a:pt x="219226" y="914446"/>
                </a:lnTo>
                <a:lnTo>
                  <a:pt x="222250" y="926972"/>
                </a:lnTo>
                <a:lnTo>
                  <a:pt x="247395" y="921003"/>
                </a:lnTo>
                <a:lnTo>
                  <a:pt x="244356" y="908407"/>
                </a:lnTo>
                <a:close/>
              </a:path>
              <a:path w="269875" h="987425">
                <a:moveTo>
                  <a:pt x="269620" y="902334"/>
                </a:moveTo>
                <a:lnTo>
                  <a:pt x="244356" y="908407"/>
                </a:lnTo>
                <a:lnTo>
                  <a:pt x="247395" y="921003"/>
                </a:lnTo>
                <a:lnTo>
                  <a:pt x="222250" y="926972"/>
                </a:lnTo>
                <a:lnTo>
                  <a:pt x="263923" y="926972"/>
                </a:lnTo>
                <a:lnTo>
                  <a:pt x="269620" y="902334"/>
                </a:lnTo>
                <a:close/>
              </a:path>
              <a:path w="269875" h="987425">
                <a:moveTo>
                  <a:pt x="25145" y="0"/>
                </a:moveTo>
                <a:lnTo>
                  <a:pt x="0" y="6095"/>
                </a:lnTo>
                <a:lnTo>
                  <a:pt x="219226" y="914446"/>
                </a:lnTo>
                <a:lnTo>
                  <a:pt x="244356" y="908407"/>
                </a:lnTo>
                <a:lnTo>
                  <a:pt x="2514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42288" y="4626864"/>
            <a:ext cx="702538" cy="10576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585213" y="4649978"/>
            <a:ext cx="542925" cy="899160"/>
          </a:xfrm>
          <a:custGeom>
            <a:avLst/>
            <a:gdLst/>
            <a:ahLst/>
            <a:cxnLst/>
            <a:rect l="l" t="t" r="r" b="b"/>
            <a:pathLst>
              <a:path w="542925" h="899160">
                <a:moveTo>
                  <a:pt x="491824" y="838845"/>
                </a:moveTo>
                <a:lnTo>
                  <a:pt x="469646" y="852043"/>
                </a:lnTo>
                <a:lnTo>
                  <a:pt x="542798" y="899033"/>
                </a:lnTo>
                <a:lnTo>
                  <a:pt x="539209" y="850011"/>
                </a:lnTo>
                <a:lnTo>
                  <a:pt x="498475" y="850011"/>
                </a:lnTo>
                <a:lnTo>
                  <a:pt x="491824" y="838845"/>
                </a:lnTo>
                <a:close/>
              </a:path>
              <a:path w="542925" h="899160">
                <a:moveTo>
                  <a:pt x="514190" y="825536"/>
                </a:moveTo>
                <a:lnTo>
                  <a:pt x="491824" y="838845"/>
                </a:lnTo>
                <a:lnTo>
                  <a:pt x="498475" y="850011"/>
                </a:lnTo>
                <a:lnTo>
                  <a:pt x="520827" y="836676"/>
                </a:lnTo>
                <a:lnTo>
                  <a:pt x="514190" y="825536"/>
                </a:lnTo>
                <a:close/>
              </a:path>
              <a:path w="542925" h="899160">
                <a:moveTo>
                  <a:pt x="536448" y="812292"/>
                </a:moveTo>
                <a:lnTo>
                  <a:pt x="514190" y="825536"/>
                </a:lnTo>
                <a:lnTo>
                  <a:pt x="520827" y="836676"/>
                </a:lnTo>
                <a:lnTo>
                  <a:pt x="498475" y="850011"/>
                </a:lnTo>
                <a:lnTo>
                  <a:pt x="539209" y="850011"/>
                </a:lnTo>
                <a:lnTo>
                  <a:pt x="536448" y="812292"/>
                </a:lnTo>
                <a:close/>
              </a:path>
              <a:path w="542925" h="899160">
                <a:moveTo>
                  <a:pt x="22352" y="0"/>
                </a:moveTo>
                <a:lnTo>
                  <a:pt x="0" y="13208"/>
                </a:lnTo>
                <a:lnTo>
                  <a:pt x="491824" y="838845"/>
                </a:lnTo>
                <a:lnTo>
                  <a:pt x="514190" y="825536"/>
                </a:lnTo>
                <a:lnTo>
                  <a:pt x="2235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55547" y="3560051"/>
            <a:ext cx="1051585" cy="11628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98435" y="3661409"/>
            <a:ext cx="892175" cy="1003935"/>
          </a:xfrm>
          <a:custGeom>
            <a:avLst/>
            <a:gdLst/>
            <a:ahLst/>
            <a:cxnLst/>
            <a:rect l="l" t="t" r="r" b="b"/>
            <a:pathLst>
              <a:path w="892175" h="1003935">
                <a:moveTo>
                  <a:pt x="830678" y="49550"/>
                </a:moveTo>
                <a:lnTo>
                  <a:pt x="0" y="986535"/>
                </a:lnTo>
                <a:lnTo>
                  <a:pt x="19380" y="1003681"/>
                </a:lnTo>
                <a:lnTo>
                  <a:pt x="850069" y="66740"/>
                </a:lnTo>
                <a:lnTo>
                  <a:pt x="830678" y="49550"/>
                </a:lnTo>
                <a:close/>
              </a:path>
              <a:path w="892175" h="1003935">
                <a:moveTo>
                  <a:pt x="881280" y="39877"/>
                </a:moveTo>
                <a:lnTo>
                  <a:pt x="839254" y="39877"/>
                </a:lnTo>
                <a:lnTo>
                  <a:pt x="858685" y="57022"/>
                </a:lnTo>
                <a:lnTo>
                  <a:pt x="850069" y="66740"/>
                </a:lnTo>
                <a:lnTo>
                  <a:pt x="869480" y="83946"/>
                </a:lnTo>
                <a:lnTo>
                  <a:pt x="881280" y="39877"/>
                </a:lnTo>
                <a:close/>
              </a:path>
              <a:path w="892175" h="1003935">
                <a:moveTo>
                  <a:pt x="839254" y="39877"/>
                </a:moveTo>
                <a:lnTo>
                  <a:pt x="830678" y="49550"/>
                </a:lnTo>
                <a:lnTo>
                  <a:pt x="850069" y="66740"/>
                </a:lnTo>
                <a:lnTo>
                  <a:pt x="858685" y="57022"/>
                </a:lnTo>
                <a:lnTo>
                  <a:pt x="839254" y="39877"/>
                </a:lnTo>
                <a:close/>
              </a:path>
              <a:path w="892175" h="1003935">
                <a:moveTo>
                  <a:pt x="891959" y="0"/>
                </a:moveTo>
                <a:lnTo>
                  <a:pt x="811314" y="32384"/>
                </a:lnTo>
                <a:lnTo>
                  <a:pt x="830678" y="49550"/>
                </a:lnTo>
                <a:lnTo>
                  <a:pt x="839254" y="39877"/>
                </a:lnTo>
                <a:lnTo>
                  <a:pt x="881280" y="39877"/>
                </a:lnTo>
                <a:lnTo>
                  <a:pt x="89195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680972" y="3560064"/>
            <a:ext cx="326110" cy="11567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723770" y="3661409"/>
            <a:ext cx="193675" cy="997585"/>
          </a:xfrm>
          <a:custGeom>
            <a:avLst/>
            <a:gdLst/>
            <a:ahLst/>
            <a:cxnLst/>
            <a:rect l="l" t="t" r="r" b="b"/>
            <a:pathLst>
              <a:path w="193675" h="997585">
                <a:moveTo>
                  <a:pt x="142528" y="74844"/>
                </a:moveTo>
                <a:lnTo>
                  <a:pt x="0" y="993139"/>
                </a:lnTo>
                <a:lnTo>
                  <a:pt x="25654" y="997076"/>
                </a:lnTo>
                <a:lnTo>
                  <a:pt x="168193" y="78838"/>
                </a:lnTo>
                <a:lnTo>
                  <a:pt x="142528" y="74844"/>
                </a:lnTo>
                <a:close/>
              </a:path>
              <a:path w="193675" h="997585">
                <a:moveTo>
                  <a:pt x="187030" y="61975"/>
                </a:moveTo>
                <a:lnTo>
                  <a:pt x="144526" y="61975"/>
                </a:lnTo>
                <a:lnTo>
                  <a:pt x="170180" y="66039"/>
                </a:lnTo>
                <a:lnTo>
                  <a:pt x="168193" y="78838"/>
                </a:lnTo>
                <a:lnTo>
                  <a:pt x="193675" y="82803"/>
                </a:lnTo>
                <a:lnTo>
                  <a:pt x="187030" y="61975"/>
                </a:lnTo>
                <a:close/>
              </a:path>
              <a:path w="193675" h="997585">
                <a:moveTo>
                  <a:pt x="144526" y="61975"/>
                </a:moveTo>
                <a:lnTo>
                  <a:pt x="142528" y="74844"/>
                </a:lnTo>
                <a:lnTo>
                  <a:pt x="168193" y="78838"/>
                </a:lnTo>
                <a:lnTo>
                  <a:pt x="170180" y="66039"/>
                </a:lnTo>
                <a:lnTo>
                  <a:pt x="144526" y="61975"/>
                </a:lnTo>
                <a:close/>
              </a:path>
              <a:path w="193675" h="997585">
                <a:moveTo>
                  <a:pt x="167259" y="0"/>
                </a:moveTo>
                <a:lnTo>
                  <a:pt x="116967" y="70865"/>
                </a:lnTo>
                <a:lnTo>
                  <a:pt x="142528" y="74844"/>
                </a:lnTo>
                <a:lnTo>
                  <a:pt x="144526" y="61975"/>
                </a:lnTo>
                <a:lnTo>
                  <a:pt x="187030" y="61975"/>
                </a:lnTo>
                <a:lnTo>
                  <a:pt x="16725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60526" y="3411727"/>
            <a:ext cx="1951989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latin typeface="Arial"/>
                <a:cs typeface="Arial"/>
              </a:rPr>
              <a:t>ATTACHMENT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POINTS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74" name="object 74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1515617" y="108915"/>
            <a:ext cx="561276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Heat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Shield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Deployment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 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8329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Heat shield Mechanical </a:t>
            </a:r>
            <a:r>
              <a:rPr dirty="0" spc="-10" b="1">
                <a:solidFill>
                  <a:srgbClr val="333399"/>
                </a:solidFill>
                <a:latin typeface="Arial"/>
                <a:cs typeface="Arial"/>
              </a:rPr>
              <a:t>Layout</a:t>
            </a:r>
            <a:r>
              <a:rPr dirty="0" spc="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of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Components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3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1513" y="1044955"/>
          <a:ext cx="8848725" cy="5182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5"/>
                <a:gridCol w="2231390"/>
                <a:gridCol w="1574164"/>
                <a:gridCol w="927100"/>
                <a:gridCol w="2605404"/>
              </a:tblGrid>
              <a:tr h="381635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Component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Issues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Material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Chosen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Flaps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4310" marR="17399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Should 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light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thin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besides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must be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durable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smooth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12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60375" marR="133985" indent="-3041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PLA,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Aluminum,  Plywood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PLA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-Low-weight and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thin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detailed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 marR="2159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-Thanks to the 3D printer,</a:t>
                      </a:r>
                      <a:r>
                        <a:rPr dirty="0" sz="14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 test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more.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461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Nose-Cone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4310" marR="17399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Should 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light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thin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besides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must be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durable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smooth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192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615950" marR="593090" indent="1270">
                        <a:lnSpc>
                          <a:spcPct val="130700"/>
                        </a:lnSpc>
                        <a:spcBef>
                          <a:spcPts val="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PLA  ABS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PLA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-Low-weight and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thin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detailed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 marR="2159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-Thanks to the 3D printer,</a:t>
                      </a:r>
                      <a:r>
                        <a:rPr dirty="0" sz="14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 test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more.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 marL="340360" marR="192405" indent="-12827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Gap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Between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Two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Flaps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8175" marR="212090" indent="-40449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Should be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elastic,</a:t>
                      </a:r>
                      <a:r>
                        <a:rPr dirty="0" sz="14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light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foldable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87375" marR="272415" indent="-291465">
                        <a:lnSpc>
                          <a:spcPct val="117900"/>
                        </a:lnSpc>
                        <a:spcBef>
                          <a:spcPts val="107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Nylon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Fabric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Cloth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358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4790" marR="200025" indent="2095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Nylon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abric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-Occupies low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volume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 to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shape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331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453390" marR="257175" indent="-177165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eplo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ent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35255" marR="114935" indent="444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-The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hinges and pulley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should not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break.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45415" marR="12382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-The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connecting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material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use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4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-PLA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-ABS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-Nylon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Thread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-Rope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-PLA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89230" marR="165735" indent="254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-Nylon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hread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-Low-weight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thin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 and detailed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-Durable and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elastic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Release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2395" marR="908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supports used for</a:t>
                      </a:r>
                      <a:r>
                        <a:rPr dirty="0" sz="14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 release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mechanism must  have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smooth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edge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222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PLA,ABS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530860" marR="436245" indent="-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Pl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y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ood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Plastic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PLA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-Easy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detailed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production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9695" marR="2159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-Thanks to the 3D printer,</a:t>
                      </a:r>
                      <a:r>
                        <a:rPr dirty="0" sz="14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we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can test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more.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323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Heat shield Release</a:t>
            </a:r>
            <a:r>
              <a:rPr dirty="0" spc="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Mechanism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14827" y="1272539"/>
            <a:ext cx="2892552" cy="2197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43757" y="1078229"/>
            <a:ext cx="21647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DEPLOYED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POSITION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0738" y="2408554"/>
            <a:ext cx="441325" cy="241935"/>
          </a:xfrm>
          <a:custGeom>
            <a:avLst/>
            <a:gdLst/>
            <a:ahLst/>
            <a:cxnLst/>
            <a:rect l="l" t="t" r="r" b="b"/>
            <a:pathLst>
              <a:path w="441325" h="241935">
                <a:moveTo>
                  <a:pt x="17272" y="15875"/>
                </a:moveTo>
                <a:lnTo>
                  <a:pt x="0" y="136906"/>
                </a:lnTo>
                <a:lnTo>
                  <a:pt x="311403" y="181483"/>
                </a:lnTo>
                <a:lnTo>
                  <a:pt x="302767" y="241935"/>
                </a:lnTo>
                <a:lnTo>
                  <a:pt x="441071" y="138303"/>
                </a:lnTo>
                <a:lnTo>
                  <a:pt x="382736" y="60452"/>
                </a:lnTo>
                <a:lnTo>
                  <a:pt x="328802" y="60452"/>
                </a:lnTo>
                <a:lnTo>
                  <a:pt x="17272" y="15875"/>
                </a:lnTo>
                <a:close/>
              </a:path>
              <a:path w="441325" h="241935">
                <a:moveTo>
                  <a:pt x="337438" y="0"/>
                </a:moveTo>
                <a:lnTo>
                  <a:pt x="328802" y="60452"/>
                </a:lnTo>
                <a:lnTo>
                  <a:pt x="382736" y="60452"/>
                </a:lnTo>
                <a:lnTo>
                  <a:pt x="337438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50738" y="2408554"/>
            <a:ext cx="441325" cy="241935"/>
          </a:xfrm>
          <a:custGeom>
            <a:avLst/>
            <a:gdLst/>
            <a:ahLst/>
            <a:cxnLst/>
            <a:rect l="l" t="t" r="r" b="b"/>
            <a:pathLst>
              <a:path w="441325" h="241935">
                <a:moveTo>
                  <a:pt x="17272" y="15875"/>
                </a:moveTo>
                <a:lnTo>
                  <a:pt x="328802" y="60452"/>
                </a:lnTo>
                <a:lnTo>
                  <a:pt x="337438" y="0"/>
                </a:lnTo>
                <a:lnTo>
                  <a:pt x="441071" y="138303"/>
                </a:lnTo>
                <a:lnTo>
                  <a:pt x="302767" y="241935"/>
                </a:lnTo>
                <a:lnTo>
                  <a:pt x="311403" y="181483"/>
                </a:lnTo>
                <a:lnTo>
                  <a:pt x="0" y="136906"/>
                </a:lnTo>
                <a:lnTo>
                  <a:pt x="17272" y="15875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82867" y="1615439"/>
            <a:ext cx="2427732" cy="1813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47086" y="2342642"/>
            <a:ext cx="186690" cy="358140"/>
          </a:xfrm>
          <a:custGeom>
            <a:avLst/>
            <a:gdLst/>
            <a:ahLst/>
            <a:cxnLst/>
            <a:rect l="l" t="t" r="r" b="b"/>
            <a:pathLst>
              <a:path w="186690" h="358139">
                <a:moveTo>
                  <a:pt x="109616" y="0"/>
                </a:moveTo>
                <a:lnTo>
                  <a:pt x="119014" y="30353"/>
                </a:lnTo>
                <a:lnTo>
                  <a:pt x="81587" y="58954"/>
                </a:lnTo>
                <a:lnTo>
                  <a:pt x="50768" y="93265"/>
                </a:lnTo>
                <a:lnTo>
                  <a:pt x="26878" y="132196"/>
                </a:lnTo>
                <a:lnTo>
                  <a:pt x="10239" y="174656"/>
                </a:lnTo>
                <a:lnTo>
                  <a:pt x="1172" y="219558"/>
                </a:lnTo>
                <a:lnTo>
                  <a:pt x="0" y="265811"/>
                </a:lnTo>
                <a:lnTo>
                  <a:pt x="7042" y="312325"/>
                </a:lnTo>
                <a:lnTo>
                  <a:pt x="22621" y="358013"/>
                </a:lnTo>
                <a:lnTo>
                  <a:pt x="18286" y="305439"/>
                </a:lnTo>
                <a:lnTo>
                  <a:pt x="24174" y="254202"/>
                </a:lnTo>
                <a:lnTo>
                  <a:pt x="39671" y="205724"/>
                </a:lnTo>
                <a:lnTo>
                  <a:pt x="64164" y="161426"/>
                </a:lnTo>
                <a:lnTo>
                  <a:pt x="97040" y="122730"/>
                </a:lnTo>
                <a:lnTo>
                  <a:pt x="137683" y="91059"/>
                </a:lnTo>
                <a:lnTo>
                  <a:pt x="160802" y="91059"/>
                </a:lnTo>
                <a:lnTo>
                  <a:pt x="186578" y="34036"/>
                </a:lnTo>
                <a:lnTo>
                  <a:pt x="109616" y="0"/>
                </a:lnTo>
                <a:close/>
              </a:path>
              <a:path w="186690" h="358139">
                <a:moveTo>
                  <a:pt x="160802" y="91059"/>
                </a:moveTo>
                <a:lnTo>
                  <a:pt x="137683" y="91059"/>
                </a:lnTo>
                <a:lnTo>
                  <a:pt x="147081" y="121412"/>
                </a:lnTo>
                <a:lnTo>
                  <a:pt x="160802" y="91059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58532" y="2670936"/>
            <a:ext cx="338455" cy="246379"/>
          </a:xfrm>
          <a:custGeom>
            <a:avLst/>
            <a:gdLst/>
            <a:ahLst/>
            <a:cxnLst/>
            <a:rect l="l" t="t" r="r" b="b"/>
            <a:pathLst>
              <a:path w="338454" h="246380">
                <a:moveTo>
                  <a:pt x="0" y="0"/>
                </a:moveTo>
                <a:lnTo>
                  <a:pt x="18669" y="60705"/>
                </a:lnTo>
                <a:lnTo>
                  <a:pt x="36425" y="104387"/>
                </a:lnTo>
                <a:lnTo>
                  <a:pt x="60730" y="143154"/>
                </a:lnTo>
                <a:lnTo>
                  <a:pt x="90682" y="176515"/>
                </a:lnTo>
                <a:lnTo>
                  <a:pt x="125378" y="203978"/>
                </a:lnTo>
                <a:lnTo>
                  <a:pt x="163917" y="225050"/>
                </a:lnTo>
                <a:lnTo>
                  <a:pt x="205396" y="239239"/>
                </a:lnTo>
                <a:lnTo>
                  <a:pt x="248913" y="246053"/>
                </a:lnTo>
                <a:lnTo>
                  <a:pt x="293567" y="244999"/>
                </a:lnTo>
                <a:lnTo>
                  <a:pt x="338455" y="235585"/>
                </a:lnTo>
                <a:lnTo>
                  <a:pt x="322900" y="185347"/>
                </a:lnTo>
                <a:lnTo>
                  <a:pt x="230185" y="185347"/>
                </a:lnTo>
                <a:lnTo>
                  <a:pt x="186690" y="178533"/>
                </a:lnTo>
                <a:lnTo>
                  <a:pt x="145226" y="164344"/>
                </a:lnTo>
                <a:lnTo>
                  <a:pt x="106698" y="143272"/>
                </a:lnTo>
                <a:lnTo>
                  <a:pt x="72009" y="115809"/>
                </a:lnTo>
                <a:lnTo>
                  <a:pt x="42060" y="82448"/>
                </a:lnTo>
                <a:lnTo>
                  <a:pt x="17756" y="43681"/>
                </a:lnTo>
                <a:lnTo>
                  <a:pt x="0" y="0"/>
                </a:lnTo>
                <a:close/>
              </a:path>
              <a:path w="338454" h="246380">
                <a:moveTo>
                  <a:pt x="319659" y="174878"/>
                </a:moveTo>
                <a:lnTo>
                  <a:pt x="274809" y="184293"/>
                </a:lnTo>
                <a:lnTo>
                  <a:pt x="230185" y="185347"/>
                </a:lnTo>
                <a:lnTo>
                  <a:pt x="322900" y="185347"/>
                </a:lnTo>
                <a:lnTo>
                  <a:pt x="319659" y="174878"/>
                </a:lnTo>
                <a:close/>
              </a:path>
            </a:pathLst>
          </a:custGeom>
          <a:solidFill>
            <a:srgbClr val="95B4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47312" y="2342642"/>
            <a:ext cx="349885" cy="574675"/>
          </a:xfrm>
          <a:custGeom>
            <a:avLst/>
            <a:gdLst/>
            <a:ahLst/>
            <a:cxnLst/>
            <a:rect l="l" t="t" r="r" b="b"/>
            <a:pathLst>
              <a:path w="349884" h="574675">
                <a:moveTo>
                  <a:pt x="11220" y="328295"/>
                </a:moveTo>
                <a:lnTo>
                  <a:pt x="28976" y="371976"/>
                </a:lnTo>
                <a:lnTo>
                  <a:pt x="53280" y="410743"/>
                </a:lnTo>
                <a:lnTo>
                  <a:pt x="83229" y="444104"/>
                </a:lnTo>
                <a:lnTo>
                  <a:pt x="117919" y="471567"/>
                </a:lnTo>
                <a:lnTo>
                  <a:pt x="156447" y="492639"/>
                </a:lnTo>
                <a:lnTo>
                  <a:pt x="197910" y="506828"/>
                </a:lnTo>
                <a:lnTo>
                  <a:pt x="241405" y="513642"/>
                </a:lnTo>
                <a:lnTo>
                  <a:pt x="286029" y="512588"/>
                </a:lnTo>
                <a:lnTo>
                  <a:pt x="330879" y="503174"/>
                </a:lnTo>
                <a:lnTo>
                  <a:pt x="349675" y="563880"/>
                </a:lnTo>
                <a:lnTo>
                  <a:pt x="304787" y="573294"/>
                </a:lnTo>
                <a:lnTo>
                  <a:pt x="260134" y="574348"/>
                </a:lnTo>
                <a:lnTo>
                  <a:pt x="216617" y="567534"/>
                </a:lnTo>
                <a:lnTo>
                  <a:pt x="175138" y="553345"/>
                </a:lnTo>
                <a:lnTo>
                  <a:pt x="136599" y="532273"/>
                </a:lnTo>
                <a:lnTo>
                  <a:pt x="101903" y="504810"/>
                </a:lnTo>
                <a:lnTo>
                  <a:pt x="71951" y="471449"/>
                </a:lnTo>
                <a:lnTo>
                  <a:pt x="47646" y="432682"/>
                </a:lnTo>
                <a:lnTo>
                  <a:pt x="29889" y="389000"/>
                </a:lnTo>
                <a:lnTo>
                  <a:pt x="11220" y="328295"/>
                </a:lnTo>
                <a:lnTo>
                  <a:pt x="977" y="279147"/>
                </a:lnTo>
                <a:lnTo>
                  <a:pt x="0" y="230161"/>
                </a:lnTo>
                <a:lnTo>
                  <a:pt x="7851" y="182557"/>
                </a:lnTo>
                <a:lnTo>
                  <a:pt x="24093" y="137555"/>
                </a:lnTo>
                <a:lnTo>
                  <a:pt x="48289" y="96373"/>
                </a:lnTo>
                <a:lnTo>
                  <a:pt x="80000" y="60233"/>
                </a:lnTo>
                <a:lnTo>
                  <a:pt x="118789" y="30353"/>
                </a:lnTo>
                <a:lnTo>
                  <a:pt x="109391" y="0"/>
                </a:lnTo>
                <a:lnTo>
                  <a:pt x="186353" y="34036"/>
                </a:lnTo>
                <a:lnTo>
                  <a:pt x="146856" y="121412"/>
                </a:lnTo>
                <a:lnTo>
                  <a:pt x="137458" y="91059"/>
                </a:lnTo>
                <a:lnTo>
                  <a:pt x="96814" y="122730"/>
                </a:lnTo>
                <a:lnTo>
                  <a:pt x="63939" y="161426"/>
                </a:lnTo>
                <a:lnTo>
                  <a:pt x="39446" y="205724"/>
                </a:lnTo>
                <a:lnTo>
                  <a:pt x="23948" y="254202"/>
                </a:lnTo>
                <a:lnTo>
                  <a:pt x="18060" y="305439"/>
                </a:lnTo>
                <a:lnTo>
                  <a:pt x="22396" y="358013"/>
                </a:lnTo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83323" y="1245108"/>
            <a:ext cx="582155" cy="1313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826757" y="1346453"/>
            <a:ext cx="433705" cy="1154430"/>
          </a:xfrm>
          <a:custGeom>
            <a:avLst/>
            <a:gdLst/>
            <a:ahLst/>
            <a:cxnLst/>
            <a:rect l="l" t="t" r="r" b="b"/>
            <a:pathLst>
              <a:path w="433704" h="1154430">
                <a:moveTo>
                  <a:pt x="384663" y="68784"/>
                </a:moveTo>
                <a:lnTo>
                  <a:pt x="0" y="1145540"/>
                </a:lnTo>
                <a:lnTo>
                  <a:pt x="24384" y="1154303"/>
                </a:lnTo>
                <a:lnTo>
                  <a:pt x="409060" y="77510"/>
                </a:lnTo>
                <a:lnTo>
                  <a:pt x="384663" y="68784"/>
                </a:lnTo>
                <a:close/>
              </a:path>
              <a:path w="433704" h="1154430">
                <a:moveTo>
                  <a:pt x="429877" y="56642"/>
                </a:moveTo>
                <a:lnTo>
                  <a:pt x="389000" y="56642"/>
                </a:lnTo>
                <a:lnTo>
                  <a:pt x="413385" y="65405"/>
                </a:lnTo>
                <a:lnTo>
                  <a:pt x="409060" y="77510"/>
                </a:lnTo>
                <a:lnTo>
                  <a:pt x="433450" y="86233"/>
                </a:lnTo>
                <a:lnTo>
                  <a:pt x="429877" y="56642"/>
                </a:lnTo>
                <a:close/>
              </a:path>
              <a:path w="433704" h="1154430">
                <a:moveTo>
                  <a:pt x="389000" y="56642"/>
                </a:moveTo>
                <a:lnTo>
                  <a:pt x="384663" y="68784"/>
                </a:lnTo>
                <a:lnTo>
                  <a:pt x="409060" y="77510"/>
                </a:lnTo>
                <a:lnTo>
                  <a:pt x="413385" y="65405"/>
                </a:lnTo>
                <a:lnTo>
                  <a:pt x="389000" y="56642"/>
                </a:lnTo>
                <a:close/>
              </a:path>
              <a:path w="433704" h="1154430">
                <a:moveTo>
                  <a:pt x="423037" y="0"/>
                </a:moveTo>
                <a:lnTo>
                  <a:pt x="360299" y="60071"/>
                </a:lnTo>
                <a:lnTo>
                  <a:pt x="384663" y="68784"/>
                </a:lnTo>
                <a:lnTo>
                  <a:pt x="389000" y="56642"/>
                </a:lnTo>
                <a:lnTo>
                  <a:pt x="429877" y="56642"/>
                </a:lnTo>
                <a:lnTo>
                  <a:pt x="42303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54240" y="1245108"/>
            <a:ext cx="574522" cy="1578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59268" y="1346453"/>
            <a:ext cx="431800" cy="1420495"/>
          </a:xfrm>
          <a:custGeom>
            <a:avLst/>
            <a:gdLst/>
            <a:ahLst/>
            <a:cxnLst/>
            <a:rect l="l" t="t" r="r" b="b"/>
            <a:pathLst>
              <a:path w="431800" h="1420495">
                <a:moveTo>
                  <a:pt x="49880" y="71201"/>
                </a:moveTo>
                <a:lnTo>
                  <a:pt x="24891" y="78286"/>
                </a:lnTo>
                <a:lnTo>
                  <a:pt x="406526" y="1420114"/>
                </a:lnTo>
                <a:lnTo>
                  <a:pt x="431419" y="1413002"/>
                </a:lnTo>
                <a:lnTo>
                  <a:pt x="49880" y="71201"/>
                </a:lnTo>
                <a:close/>
              </a:path>
              <a:path w="431800" h="1420495">
                <a:moveTo>
                  <a:pt x="16128" y="0"/>
                </a:moveTo>
                <a:lnTo>
                  <a:pt x="0" y="85344"/>
                </a:lnTo>
                <a:lnTo>
                  <a:pt x="24891" y="78286"/>
                </a:lnTo>
                <a:lnTo>
                  <a:pt x="21335" y="65786"/>
                </a:lnTo>
                <a:lnTo>
                  <a:pt x="46354" y="58800"/>
                </a:lnTo>
                <a:lnTo>
                  <a:pt x="69923" y="58800"/>
                </a:lnTo>
                <a:lnTo>
                  <a:pt x="16128" y="0"/>
                </a:lnTo>
                <a:close/>
              </a:path>
              <a:path w="431800" h="1420495">
                <a:moveTo>
                  <a:pt x="46354" y="58800"/>
                </a:moveTo>
                <a:lnTo>
                  <a:pt x="21335" y="65786"/>
                </a:lnTo>
                <a:lnTo>
                  <a:pt x="24891" y="78286"/>
                </a:lnTo>
                <a:lnTo>
                  <a:pt x="49880" y="71201"/>
                </a:lnTo>
                <a:lnTo>
                  <a:pt x="46354" y="58800"/>
                </a:lnTo>
                <a:close/>
              </a:path>
              <a:path w="431800" h="1420495">
                <a:moveTo>
                  <a:pt x="69923" y="58800"/>
                </a:moveTo>
                <a:lnTo>
                  <a:pt x="46354" y="58800"/>
                </a:lnTo>
                <a:lnTo>
                  <a:pt x="49880" y="71201"/>
                </a:lnTo>
                <a:lnTo>
                  <a:pt x="74802" y="64135"/>
                </a:lnTo>
                <a:lnTo>
                  <a:pt x="69923" y="588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11823" y="1351775"/>
            <a:ext cx="1109472" cy="9799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332982" y="1453133"/>
            <a:ext cx="951230" cy="820419"/>
          </a:xfrm>
          <a:custGeom>
            <a:avLst/>
            <a:gdLst/>
            <a:ahLst/>
            <a:cxnLst/>
            <a:rect l="l" t="t" r="r" b="b"/>
            <a:pathLst>
              <a:path w="951229" h="820419">
                <a:moveTo>
                  <a:pt x="67411" y="40881"/>
                </a:moveTo>
                <a:lnTo>
                  <a:pt x="50500" y="60547"/>
                </a:lnTo>
                <a:lnTo>
                  <a:pt x="933831" y="820038"/>
                </a:lnTo>
                <a:lnTo>
                  <a:pt x="950721" y="800480"/>
                </a:lnTo>
                <a:lnTo>
                  <a:pt x="67411" y="40881"/>
                </a:lnTo>
                <a:close/>
              </a:path>
              <a:path w="951229" h="820419">
                <a:moveTo>
                  <a:pt x="0" y="0"/>
                </a:moveTo>
                <a:lnTo>
                  <a:pt x="33654" y="80137"/>
                </a:lnTo>
                <a:lnTo>
                  <a:pt x="50500" y="60547"/>
                </a:lnTo>
                <a:lnTo>
                  <a:pt x="40639" y="52069"/>
                </a:lnTo>
                <a:lnTo>
                  <a:pt x="57530" y="32385"/>
                </a:lnTo>
                <a:lnTo>
                  <a:pt x="74717" y="32385"/>
                </a:lnTo>
                <a:lnTo>
                  <a:pt x="84327" y="21208"/>
                </a:lnTo>
                <a:lnTo>
                  <a:pt x="0" y="0"/>
                </a:lnTo>
                <a:close/>
              </a:path>
              <a:path w="951229" h="820419">
                <a:moveTo>
                  <a:pt x="57530" y="32385"/>
                </a:moveTo>
                <a:lnTo>
                  <a:pt x="40639" y="52069"/>
                </a:lnTo>
                <a:lnTo>
                  <a:pt x="50500" y="60547"/>
                </a:lnTo>
                <a:lnTo>
                  <a:pt x="67411" y="40881"/>
                </a:lnTo>
                <a:lnTo>
                  <a:pt x="57530" y="32385"/>
                </a:lnTo>
                <a:close/>
              </a:path>
              <a:path w="951229" h="820419">
                <a:moveTo>
                  <a:pt x="74717" y="32385"/>
                </a:moveTo>
                <a:lnTo>
                  <a:pt x="57530" y="32385"/>
                </a:lnTo>
                <a:lnTo>
                  <a:pt x="67411" y="40881"/>
                </a:lnTo>
                <a:lnTo>
                  <a:pt x="74717" y="32385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001639" y="1035811"/>
            <a:ext cx="2162810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60705">
              <a:lnSpc>
                <a:spcPts val="159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SUPPORT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BARS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90"/>
              </a:lnSpc>
            </a:pPr>
            <a:r>
              <a:rPr dirty="0" sz="1600" spc="-5">
                <a:latin typeface="Arial"/>
                <a:cs typeface="Arial"/>
              </a:rPr>
              <a:t>DISC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24343" y="1453883"/>
            <a:ext cx="1403603" cy="11628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67269" y="1555241"/>
            <a:ext cx="1243965" cy="1004569"/>
          </a:xfrm>
          <a:custGeom>
            <a:avLst/>
            <a:gdLst/>
            <a:ahLst/>
            <a:cxnLst/>
            <a:rect l="l" t="t" r="r" b="b"/>
            <a:pathLst>
              <a:path w="1243965" h="1004569">
                <a:moveTo>
                  <a:pt x="1174950" y="38594"/>
                </a:moveTo>
                <a:lnTo>
                  <a:pt x="0" y="983869"/>
                </a:lnTo>
                <a:lnTo>
                  <a:pt x="16255" y="1004062"/>
                </a:lnTo>
                <a:lnTo>
                  <a:pt x="1191181" y="58808"/>
                </a:lnTo>
                <a:lnTo>
                  <a:pt x="1174950" y="38594"/>
                </a:lnTo>
                <a:close/>
              </a:path>
              <a:path w="1243965" h="1004569">
                <a:moveTo>
                  <a:pt x="1229618" y="30480"/>
                </a:moveTo>
                <a:lnTo>
                  <a:pt x="1185036" y="30480"/>
                </a:lnTo>
                <a:lnTo>
                  <a:pt x="1201293" y="50673"/>
                </a:lnTo>
                <a:lnTo>
                  <a:pt x="1191181" y="58808"/>
                </a:lnTo>
                <a:lnTo>
                  <a:pt x="1207388" y="78994"/>
                </a:lnTo>
                <a:lnTo>
                  <a:pt x="1229618" y="30480"/>
                </a:lnTo>
                <a:close/>
              </a:path>
              <a:path w="1243965" h="1004569">
                <a:moveTo>
                  <a:pt x="1185036" y="30480"/>
                </a:moveTo>
                <a:lnTo>
                  <a:pt x="1174950" y="38594"/>
                </a:lnTo>
                <a:lnTo>
                  <a:pt x="1191181" y="58808"/>
                </a:lnTo>
                <a:lnTo>
                  <a:pt x="1201293" y="50673"/>
                </a:lnTo>
                <a:lnTo>
                  <a:pt x="1185036" y="30480"/>
                </a:lnTo>
                <a:close/>
              </a:path>
              <a:path w="1243965" h="1004569">
                <a:moveTo>
                  <a:pt x="1243583" y="0"/>
                </a:moveTo>
                <a:lnTo>
                  <a:pt x="1158748" y="18415"/>
                </a:lnTo>
                <a:lnTo>
                  <a:pt x="1174950" y="38594"/>
                </a:lnTo>
                <a:lnTo>
                  <a:pt x="1185036" y="30480"/>
                </a:lnTo>
                <a:lnTo>
                  <a:pt x="1229618" y="30480"/>
                </a:lnTo>
                <a:lnTo>
                  <a:pt x="124358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233029" y="1282446"/>
            <a:ext cx="8039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PULL</a:t>
            </a:r>
            <a:r>
              <a:rPr dirty="0" sz="1600">
                <a:latin typeface="Arial"/>
                <a:cs typeface="Arial"/>
              </a:rPr>
              <a:t>E</a:t>
            </a:r>
            <a:r>
              <a:rPr dirty="0" sz="1600" spc="-5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56708" y="3629990"/>
            <a:ext cx="1854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Rotating 45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degrees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72555" y="2730995"/>
            <a:ext cx="1123175" cy="1007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93714" y="2753995"/>
            <a:ext cx="964565" cy="848994"/>
          </a:xfrm>
          <a:custGeom>
            <a:avLst/>
            <a:gdLst/>
            <a:ahLst/>
            <a:cxnLst/>
            <a:rect l="l" t="t" r="r" b="b"/>
            <a:pathLst>
              <a:path w="964565" h="848995">
                <a:moveTo>
                  <a:pt x="32765" y="768222"/>
                </a:moveTo>
                <a:lnTo>
                  <a:pt x="0" y="848613"/>
                </a:lnTo>
                <a:lnTo>
                  <a:pt x="84074" y="826515"/>
                </a:lnTo>
                <a:lnTo>
                  <a:pt x="74460" y="815593"/>
                </a:lnTo>
                <a:lnTo>
                  <a:pt x="57276" y="815593"/>
                </a:lnTo>
                <a:lnTo>
                  <a:pt x="40132" y="796163"/>
                </a:lnTo>
                <a:lnTo>
                  <a:pt x="49850" y="787633"/>
                </a:lnTo>
                <a:lnTo>
                  <a:pt x="32765" y="768222"/>
                </a:lnTo>
                <a:close/>
              </a:path>
              <a:path w="964565" h="848995">
                <a:moveTo>
                  <a:pt x="49850" y="787633"/>
                </a:moveTo>
                <a:lnTo>
                  <a:pt x="40132" y="796163"/>
                </a:lnTo>
                <a:lnTo>
                  <a:pt x="57276" y="815593"/>
                </a:lnTo>
                <a:lnTo>
                  <a:pt x="66971" y="807085"/>
                </a:lnTo>
                <a:lnTo>
                  <a:pt x="49850" y="787633"/>
                </a:lnTo>
                <a:close/>
              </a:path>
              <a:path w="964565" h="848995">
                <a:moveTo>
                  <a:pt x="66971" y="807085"/>
                </a:moveTo>
                <a:lnTo>
                  <a:pt x="57276" y="815593"/>
                </a:lnTo>
                <a:lnTo>
                  <a:pt x="74460" y="815593"/>
                </a:lnTo>
                <a:lnTo>
                  <a:pt x="66971" y="807085"/>
                </a:lnTo>
                <a:close/>
              </a:path>
              <a:path w="964565" h="848995">
                <a:moveTo>
                  <a:pt x="947292" y="0"/>
                </a:moveTo>
                <a:lnTo>
                  <a:pt x="49850" y="787633"/>
                </a:lnTo>
                <a:lnTo>
                  <a:pt x="66971" y="807085"/>
                </a:lnTo>
                <a:lnTo>
                  <a:pt x="964311" y="19557"/>
                </a:lnTo>
                <a:lnTo>
                  <a:pt x="94729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75500" y="3550411"/>
            <a:ext cx="278130" cy="432434"/>
          </a:xfrm>
          <a:custGeom>
            <a:avLst/>
            <a:gdLst/>
            <a:ahLst/>
            <a:cxnLst/>
            <a:rect l="l" t="t" r="r" b="b"/>
            <a:pathLst>
              <a:path w="278129" h="432435">
                <a:moveTo>
                  <a:pt x="0" y="276225"/>
                </a:moveTo>
                <a:lnTo>
                  <a:pt x="74549" y="432181"/>
                </a:lnTo>
                <a:lnTo>
                  <a:pt x="230504" y="357758"/>
                </a:lnTo>
                <a:lnTo>
                  <a:pt x="172847" y="337312"/>
                </a:lnTo>
                <a:lnTo>
                  <a:pt x="187217" y="296671"/>
                </a:lnTo>
                <a:lnTo>
                  <a:pt x="57657" y="296671"/>
                </a:lnTo>
                <a:lnTo>
                  <a:pt x="0" y="276225"/>
                </a:lnTo>
                <a:close/>
              </a:path>
              <a:path w="278129" h="432435">
                <a:moveTo>
                  <a:pt x="162559" y="0"/>
                </a:moveTo>
                <a:lnTo>
                  <a:pt x="57657" y="296671"/>
                </a:lnTo>
                <a:lnTo>
                  <a:pt x="187217" y="296671"/>
                </a:lnTo>
                <a:lnTo>
                  <a:pt x="277749" y="40639"/>
                </a:lnTo>
                <a:lnTo>
                  <a:pt x="162559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75500" y="3550411"/>
            <a:ext cx="278130" cy="432434"/>
          </a:xfrm>
          <a:custGeom>
            <a:avLst/>
            <a:gdLst/>
            <a:ahLst/>
            <a:cxnLst/>
            <a:rect l="l" t="t" r="r" b="b"/>
            <a:pathLst>
              <a:path w="278129" h="432435">
                <a:moveTo>
                  <a:pt x="277749" y="40639"/>
                </a:moveTo>
                <a:lnTo>
                  <a:pt x="172847" y="337312"/>
                </a:lnTo>
                <a:lnTo>
                  <a:pt x="230504" y="357758"/>
                </a:lnTo>
                <a:lnTo>
                  <a:pt x="74549" y="432181"/>
                </a:lnTo>
                <a:lnTo>
                  <a:pt x="0" y="276225"/>
                </a:lnTo>
                <a:lnTo>
                  <a:pt x="57657" y="296671"/>
                </a:lnTo>
                <a:lnTo>
                  <a:pt x="162559" y="0"/>
                </a:lnTo>
                <a:lnTo>
                  <a:pt x="277749" y="40639"/>
                </a:lnTo>
                <a:close/>
              </a:path>
            </a:pathLst>
          </a:custGeom>
          <a:ln w="25400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59679" y="4090415"/>
            <a:ext cx="2627376" cy="20421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06646" y="4423409"/>
            <a:ext cx="436245" cy="245745"/>
          </a:xfrm>
          <a:custGeom>
            <a:avLst/>
            <a:gdLst/>
            <a:ahLst/>
            <a:cxnLst/>
            <a:rect l="l" t="t" r="r" b="b"/>
            <a:pathLst>
              <a:path w="436245" h="245745">
                <a:moveTo>
                  <a:pt x="122681" y="0"/>
                </a:moveTo>
                <a:lnTo>
                  <a:pt x="0" y="122681"/>
                </a:lnTo>
                <a:lnTo>
                  <a:pt x="122681" y="245363"/>
                </a:lnTo>
                <a:lnTo>
                  <a:pt x="122681" y="184022"/>
                </a:lnTo>
                <a:lnTo>
                  <a:pt x="435863" y="184022"/>
                </a:lnTo>
                <a:lnTo>
                  <a:pt x="435863" y="61340"/>
                </a:lnTo>
                <a:lnTo>
                  <a:pt x="122681" y="61340"/>
                </a:lnTo>
                <a:lnTo>
                  <a:pt x="122681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06646" y="4423409"/>
            <a:ext cx="436245" cy="245745"/>
          </a:xfrm>
          <a:custGeom>
            <a:avLst/>
            <a:gdLst/>
            <a:ahLst/>
            <a:cxnLst/>
            <a:rect l="l" t="t" r="r" b="b"/>
            <a:pathLst>
              <a:path w="436245" h="245745">
                <a:moveTo>
                  <a:pt x="435863" y="184022"/>
                </a:moveTo>
                <a:lnTo>
                  <a:pt x="122681" y="184022"/>
                </a:lnTo>
                <a:lnTo>
                  <a:pt x="122681" y="245363"/>
                </a:lnTo>
                <a:lnTo>
                  <a:pt x="0" y="122681"/>
                </a:lnTo>
                <a:lnTo>
                  <a:pt x="122681" y="0"/>
                </a:lnTo>
                <a:lnTo>
                  <a:pt x="122681" y="61340"/>
                </a:lnTo>
                <a:lnTo>
                  <a:pt x="435863" y="61340"/>
                </a:lnTo>
                <a:lnTo>
                  <a:pt x="435863" y="184022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36564" y="4643615"/>
            <a:ext cx="1895856" cy="478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79235" y="4666741"/>
            <a:ext cx="1736725" cy="344170"/>
          </a:xfrm>
          <a:custGeom>
            <a:avLst/>
            <a:gdLst/>
            <a:ahLst/>
            <a:cxnLst/>
            <a:rect l="l" t="t" r="r" b="b"/>
            <a:pathLst>
              <a:path w="1736725" h="344170">
                <a:moveTo>
                  <a:pt x="1657577" y="318173"/>
                </a:moveTo>
                <a:lnTo>
                  <a:pt x="1653032" y="343788"/>
                </a:lnTo>
                <a:lnTo>
                  <a:pt x="1731644" y="320420"/>
                </a:lnTo>
                <a:lnTo>
                  <a:pt x="1670304" y="320420"/>
                </a:lnTo>
                <a:lnTo>
                  <a:pt x="1657577" y="318173"/>
                </a:lnTo>
                <a:close/>
              </a:path>
              <a:path w="1736725" h="344170">
                <a:moveTo>
                  <a:pt x="1662086" y="292762"/>
                </a:moveTo>
                <a:lnTo>
                  <a:pt x="1657577" y="318173"/>
                </a:lnTo>
                <a:lnTo>
                  <a:pt x="1670304" y="320420"/>
                </a:lnTo>
                <a:lnTo>
                  <a:pt x="1674875" y="295020"/>
                </a:lnTo>
                <a:lnTo>
                  <a:pt x="1662086" y="292762"/>
                </a:lnTo>
                <a:close/>
              </a:path>
              <a:path w="1736725" h="344170">
                <a:moveTo>
                  <a:pt x="1666620" y="267207"/>
                </a:moveTo>
                <a:lnTo>
                  <a:pt x="1662086" y="292762"/>
                </a:lnTo>
                <a:lnTo>
                  <a:pt x="1674875" y="295020"/>
                </a:lnTo>
                <a:lnTo>
                  <a:pt x="1670304" y="320420"/>
                </a:lnTo>
                <a:lnTo>
                  <a:pt x="1731644" y="320420"/>
                </a:lnTo>
                <a:lnTo>
                  <a:pt x="1736343" y="319023"/>
                </a:lnTo>
                <a:lnTo>
                  <a:pt x="1666620" y="267207"/>
                </a:lnTo>
                <a:close/>
              </a:path>
              <a:path w="1736725" h="344170">
                <a:moveTo>
                  <a:pt x="4572" y="0"/>
                </a:moveTo>
                <a:lnTo>
                  <a:pt x="0" y="25399"/>
                </a:lnTo>
                <a:lnTo>
                  <a:pt x="1657577" y="318173"/>
                </a:lnTo>
                <a:lnTo>
                  <a:pt x="1662086" y="292762"/>
                </a:lnTo>
                <a:lnTo>
                  <a:pt x="457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45223" y="4884420"/>
            <a:ext cx="1187183" cy="8412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87642" y="4985765"/>
            <a:ext cx="1028065" cy="681355"/>
          </a:xfrm>
          <a:custGeom>
            <a:avLst/>
            <a:gdLst/>
            <a:ahLst/>
            <a:cxnLst/>
            <a:rect l="l" t="t" r="r" b="b"/>
            <a:pathLst>
              <a:path w="1028065" h="681354">
                <a:moveTo>
                  <a:pt x="955684" y="31849"/>
                </a:moveTo>
                <a:lnTo>
                  <a:pt x="0" y="659637"/>
                </a:lnTo>
                <a:lnTo>
                  <a:pt x="14224" y="681291"/>
                </a:lnTo>
                <a:lnTo>
                  <a:pt x="969870" y="53465"/>
                </a:lnTo>
                <a:lnTo>
                  <a:pt x="955684" y="31849"/>
                </a:lnTo>
                <a:close/>
              </a:path>
              <a:path w="1028065" h="681354">
                <a:moveTo>
                  <a:pt x="1013335" y="24764"/>
                </a:moveTo>
                <a:lnTo>
                  <a:pt x="966469" y="24764"/>
                </a:lnTo>
                <a:lnTo>
                  <a:pt x="980693" y="46354"/>
                </a:lnTo>
                <a:lnTo>
                  <a:pt x="969870" y="53465"/>
                </a:lnTo>
                <a:lnTo>
                  <a:pt x="984123" y="75183"/>
                </a:lnTo>
                <a:lnTo>
                  <a:pt x="1013335" y="24764"/>
                </a:lnTo>
                <a:close/>
              </a:path>
              <a:path w="1028065" h="681354">
                <a:moveTo>
                  <a:pt x="966469" y="24764"/>
                </a:moveTo>
                <a:lnTo>
                  <a:pt x="955684" y="31849"/>
                </a:lnTo>
                <a:lnTo>
                  <a:pt x="969870" y="53465"/>
                </a:lnTo>
                <a:lnTo>
                  <a:pt x="980693" y="46354"/>
                </a:lnTo>
                <a:lnTo>
                  <a:pt x="966469" y="24764"/>
                </a:lnTo>
                <a:close/>
              </a:path>
              <a:path w="1028065" h="681354">
                <a:moveTo>
                  <a:pt x="1027683" y="0"/>
                </a:moveTo>
                <a:lnTo>
                  <a:pt x="941451" y="10159"/>
                </a:lnTo>
                <a:lnTo>
                  <a:pt x="955684" y="31849"/>
                </a:lnTo>
                <a:lnTo>
                  <a:pt x="966469" y="24764"/>
                </a:lnTo>
                <a:lnTo>
                  <a:pt x="1013335" y="24764"/>
                </a:lnTo>
                <a:lnTo>
                  <a:pt x="102768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903209" y="4798567"/>
            <a:ext cx="118935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After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rotating  45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degrees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5819" y="3721608"/>
            <a:ext cx="3701796" cy="25252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030217" y="4985765"/>
            <a:ext cx="184785" cy="1109980"/>
          </a:xfrm>
          <a:custGeom>
            <a:avLst/>
            <a:gdLst/>
            <a:ahLst/>
            <a:cxnLst/>
            <a:rect l="l" t="t" r="r" b="b"/>
            <a:pathLst>
              <a:path w="184785" h="1109979">
                <a:moveTo>
                  <a:pt x="184404" y="1017269"/>
                </a:moveTo>
                <a:lnTo>
                  <a:pt x="0" y="1017269"/>
                </a:lnTo>
                <a:lnTo>
                  <a:pt x="92202" y="1109471"/>
                </a:lnTo>
                <a:lnTo>
                  <a:pt x="184404" y="1017269"/>
                </a:lnTo>
                <a:close/>
              </a:path>
              <a:path w="184785" h="1109979">
                <a:moveTo>
                  <a:pt x="138303" y="0"/>
                </a:moveTo>
                <a:lnTo>
                  <a:pt x="46101" y="0"/>
                </a:lnTo>
                <a:lnTo>
                  <a:pt x="46101" y="1017269"/>
                </a:lnTo>
                <a:lnTo>
                  <a:pt x="138303" y="1017269"/>
                </a:lnTo>
                <a:lnTo>
                  <a:pt x="138303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30217" y="4985765"/>
            <a:ext cx="184785" cy="1109980"/>
          </a:xfrm>
          <a:custGeom>
            <a:avLst/>
            <a:gdLst/>
            <a:ahLst/>
            <a:cxnLst/>
            <a:rect l="l" t="t" r="r" b="b"/>
            <a:pathLst>
              <a:path w="184785" h="1109979">
                <a:moveTo>
                  <a:pt x="0" y="1017269"/>
                </a:moveTo>
                <a:lnTo>
                  <a:pt x="46101" y="1017269"/>
                </a:lnTo>
                <a:lnTo>
                  <a:pt x="46101" y="0"/>
                </a:lnTo>
                <a:lnTo>
                  <a:pt x="138303" y="0"/>
                </a:lnTo>
                <a:lnTo>
                  <a:pt x="138303" y="1017269"/>
                </a:lnTo>
                <a:lnTo>
                  <a:pt x="184404" y="1017269"/>
                </a:lnTo>
                <a:lnTo>
                  <a:pt x="92202" y="1109471"/>
                </a:lnTo>
                <a:lnTo>
                  <a:pt x="0" y="1017269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054608" y="4126991"/>
            <a:ext cx="1179588" cy="5440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175766" y="4218685"/>
            <a:ext cx="1019810" cy="394970"/>
          </a:xfrm>
          <a:custGeom>
            <a:avLst/>
            <a:gdLst/>
            <a:ahLst/>
            <a:cxnLst/>
            <a:rect l="l" t="t" r="r" b="b"/>
            <a:pathLst>
              <a:path w="1019810" h="394970">
                <a:moveTo>
                  <a:pt x="77434" y="24281"/>
                </a:moveTo>
                <a:lnTo>
                  <a:pt x="68475" y="48652"/>
                </a:lnTo>
                <a:lnTo>
                  <a:pt x="1010666" y="394588"/>
                </a:lnTo>
                <a:lnTo>
                  <a:pt x="1019556" y="370331"/>
                </a:lnTo>
                <a:lnTo>
                  <a:pt x="77434" y="24281"/>
                </a:lnTo>
                <a:close/>
              </a:path>
              <a:path w="1019810" h="394970">
                <a:moveTo>
                  <a:pt x="86359" y="0"/>
                </a:moveTo>
                <a:lnTo>
                  <a:pt x="0" y="9651"/>
                </a:lnTo>
                <a:lnTo>
                  <a:pt x="59562" y="72897"/>
                </a:lnTo>
                <a:lnTo>
                  <a:pt x="68475" y="48652"/>
                </a:lnTo>
                <a:lnTo>
                  <a:pt x="56337" y="44195"/>
                </a:lnTo>
                <a:lnTo>
                  <a:pt x="65265" y="19812"/>
                </a:lnTo>
                <a:lnTo>
                  <a:pt x="79077" y="19812"/>
                </a:lnTo>
                <a:lnTo>
                  <a:pt x="86359" y="0"/>
                </a:lnTo>
                <a:close/>
              </a:path>
              <a:path w="1019810" h="394970">
                <a:moveTo>
                  <a:pt x="65265" y="19812"/>
                </a:moveTo>
                <a:lnTo>
                  <a:pt x="56337" y="44195"/>
                </a:lnTo>
                <a:lnTo>
                  <a:pt x="68475" y="48652"/>
                </a:lnTo>
                <a:lnTo>
                  <a:pt x="77434" y="24281"/>
                </a:lnTo>
                <a:lnTo>
                  <a:pt x="65265" y="19812"/>
                </a:lnTo>
                <a:close/>
              </a:path>
              <a:path w="1019810" h="394970">
                <a:moveTo>
                  <a:pt x="79077" y="19812"/>
                </a:moveTo>
                <a:lnTo>
                  <a:pt x="65265" y="19812"/>
                </a:lnTo>
                <a:lnTo>
                  <a:pt x="77434" y="24281"/>
                </a:lnTo>
                <a:lnTo>
                  <a:pt x="79077" y="1981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54608" y="4127004"/>
            <a:ext cx="2051303" cy="545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175766" y="4205223"/>
            <a:ext cx="1891664" cy="408940"/>
          </a:xfrm>
          <a:custGeom>
            <a:avLst/>
            <a:gdLst/>
            <a:ahLst/>
            <a:cxnLst/>
            <a:rect l="l" t="t" r="r" b="b"/>
            <a:pathLst>
              <a:path w="1891664" h="408939">
                <a:moveTo>
                  <a:pt x="78755" y="25493"/>
                </a:moveTo>
                <a:lnTo>
                  <a:pt x="73746" y="50894"/>
                </a:lnTo>
                <a:lnTo>
                  <a:pt x="1886458" y="408558"/>
                </a:lnTo>
                <a:lnTo>
                  <a:pt x="1891411" y="383158"/>
                </a:lnTo>
                <a:lnTo>
                  <a:pt x="78755" y="25493"/>
                </a:lnTo>
                <a:close/>
              </a:path>
              <a:path w="1891664" h="408939">
                <a:moveTo>
                  <a:pt x="83781" y="0"/>
                </a:moveTo>
                <a:lnTo>
                  <a:pt x="0" y="23113"/>
                </a:lnTo>
                <a:lnTo>
                  <a:pt x="68732" y="76326"/>
                </a:lnTo>
                <a:lnTo>
                  <a:pt x="73746" y="50894"/>
                </a:lnTo>
                <a:lnTo>
                  <a:pt x="61036" y="48387"/>
                </a:lnTo>
                <a:lnTo>
                  <a:pt x="66052" y="22987"/>
                </a:lnTo>
                <a:lnTo>
                  <a:pt x="79249" y="22987"/>
                </a:lnTo>
                <a:lnTo>
                  <a:pt x="83781" y="0"/>
                </a:lnTo>
                <a:close/>
              </a:path>
              <a:path w="1891664" h="408939">
                <a:moveTo>
                  <a:pt x="66052" y="22987"/>
                </a:moveTo>
                <a:lnTo>
                  <a:pt x="61036" y="48387"/>
                </a:lnTo>
                <a:lnTo>
                  <a:pt x="73746" y="50894"/>
                </a:lnTo>
                <a:lnTo>
                  <a:pt x="78755" y="25493"/>
                </a:lnTo>
                <a:lnTo>
                  <a:pt x="66052" y="22987"/>
                </a:lnTo>
                <a:close/>
              </a:path>
              <a:path w="1891664" h="408939">
                <a:moveTo>
                  <a:pt x="79249" y="22987"/>
                </a:moveTo>
                <a:lnTo>
                  <a:pt x="66052" y="22987"/>
                </a:lnTo>
                <a:lnTo>
                  <a:pt x="78755" y="25493"/>
                </a:lnTo>
                <a:lnTo>
                  <a:pt x="79249" y="2298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12547" y="3551935"/>
            <a:ext cx="172720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Support bars  leaving</a:t>
            </a:r>
            <a:r>
              <a:rPr dirty="0" sz="1600" spc="-5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attachment  points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018538" y="6100673"/>
            <a:ext cx="13462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 b="1">
                <a:latin typeface="Arial"/>
                <a:cs typeface="Arial"/>
              </a:rPr>
              <a:t>SEPARATION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7941" y="1152905"/>
            <a:ext cx="2586355" cy="2308860"/>
          </a:xfrm>
          <a:custGeom>
            <a:avLst/>
            <a:gdLst/>
            <a:ahLst/>
            <a:cxnLst/>
            <a:rect l="l" t="t" r="r" b="b"/>
            <a:pathLst>
              <a:path w="2586355" h="2308860">
                <a:moveTo>
                  <a:pt x="0" y="2308860"/>
                </a:moveTo>
                <a:lnTo>
                  <a:pt x="2586228" y="2308860"/>
                </a:lnTo>
                <a:lnTo>
                  <a:pt x="2586228" y="0"/>
                </a:lnTo>
                <a:lnTo>
                  <a:pt x="0" y="0"/>
                </a:lnTo>
                <a:lnTo>
                  <a:pt x="0" y="2308860"/>
                </a:lnTo>
                <a:close/>
              </a:path>
            </a:pathLst>
          </a:custGeom>
          <a:ln w="28956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389534" y="1180846"/>
            <a:ext cx="241681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 indent="283210">
              <a:lnSpc>
                <a:spcPct val="100000"/>
              </a:lnSpc>
              <a:spcBef>
                <a:spcPts val="95"/>
              </a:spcBef>
              <a:tabLst>
                <a:tab pos="874394" algn="l"/>
                <a:tab pos="1247775" algn="l"/>
                <a:tab pos="1316355" algn="l"/>
                <a:tab pos="1753870" algn="l"/>
                <a:tab pos="1871345" algn="l"/>
                <a:tab pos="2178050" algn="l"/>
              </a:tabLst>
            </a:pPr>
            <a:r>
              <a:rPr dirty="0" sz="1600" spc="5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ft</a:t>
            </a:r>
            <a:r>
              <a:rPr dirty="0" sz="1600" spc="5">
                <a:latin typeface="Arial"/>
                <a:cs typeface="Arial"/>
              </a:rPr>
              <a:t>e</a:t>
            </a:r>
            <a:r>
              <a:rPr dirty="0" sz="1600" spc="-5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the</a:t>
            </a:r>
            <a:r>
              <a:rPr dirty="0" sz="1600">
                <a:latin typeface="Arial"/>
                <a:cs typeface="Arial"/>
              </a:rPr>
              <a:t>		</a:t>
            </a:r>
            <a:r>
              <a:rPr dirty="0" sz="1600" spc="-5">
                <a:latin typeface="Arial"/>
                <a:cs typeface="Arial"/>
              </a:rPr>
              <a:t>h</a:t>
            </a:r>
            <a:r>
              <a:rPr dirty="0" sz="1600" spc="5">
                <a:latin typeface="Arial"/>
                <a:cs typeface="Arial"/>
              </a:rPr>
              <a:t>e</a:t>
            </a:r>
            <a:r>
              <a:rPr dirty="0" sz="1600" spc="-5">
                <a:latin typeface="Arial"/>
                <a:cs typeface="Arial"/>
              </a:rPr>
              <a:t>at</a:t>
            </a:r>
            <a:r>
              <a:rPr dirty="0" sz="1600">
                <a:latin typeface="Arial"/>
                <a:cs typeface="Arial"/>
              </a:rPr>
              <a:t>		</a:t>
            </a: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hiel</a:t>
            </a:r>
            <a:r>
              <a:rPr dirty="0" sz="1600" spc="-5">
                <a:latin typeface="Arial"/>
                <a:cs typeface="Arial"/>
              </a:rPr>
              <a:t>d  dep</a:t>
            </a:r>
            <a:r>
              <a:rPr dirty="0" sz="1600">
                <a:latin typeface="Arial"/>
                <a:cs typeface="Arial"/>
              </a:rPr>
              <a:t>l</a:t>
            </a:r>
            <a:r>
              <a:rPr dirty="0" sz="1600" spc="-5">
                <a:latin typeface="Arial"/>
                <a:cs typeface="Arial"/>
              </a:rPr>
              <a:t>o</a:t>
            </a:r>
            <a:r>
              <a:rPr dirty="0" sz="1600" spc="-25">
                <a:latin typeface="Arial"/>
                <a:cs typeface="Arial"/>
              </a:rPr>
              <a:t>y</a:t>
            </a:r>
            <a:r>
              <a:rPr dirty="0" sz="1600" spc="-5">
                <a:latin typeface="Arial"/>
                <a:cs typeface="Arial"/>
              </a:rPr>
              <a:t>me</a:t>
            </a:r>
            <a:r>
              <a:rPr dirty="0" sz="1600" spc="5">
                <a:latin typeface="Arial"/>
                <a:cs typeface="Arial"/>
              </a:rPr>
              <a:t>n</a:t>
            </a:r>
            <a:r>
              <a:rPr dirty="0" sz="1600" spc="-5">
                <a:latin typeface="Arial"/>
                <a:cs typeface="Arial"/>
              </a:rPr>
              <a:t>t,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di</a:t>
            </a:r>
            <a:r>
              <a:rPr dirty="0" sz="1600" spc="-5">
                <a:latin typeface="Arial"/>
                <a:cs typeface="Arial"/>
              </a:rPr>
              <a:t>sk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15">
                <a:latin typeface="Arial"/>
                <a:cs typeface="Arial"/>
              </a:rPr>
              <a:t>w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 spc="-15">
                <a:latin typeface="Arial"/>
                <a:cs typeface="Arial"/>
              </a:rPr>
              <a:t>l</a:t>
            </a:r>
            <a:r>
              <a:rPr dirty="0" sz="1600" spc="-5">
                <a:latin typeface="Arial"/>
                <a:cs typeface="Arial"/>
              </a:rPr>
              <a:t>l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be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48</a:t>
            </a:fld>
            <a:endParaRPr sz="1000"/>
          </a:p>
        </p:txBody>
      </p:sp>
      <p:sp>
        <p:nvSpPr>
          <p:cNvPr id="60" name="object 60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56" name="object 56"/>
          <p:cNvSpPr txBox="1"/>
          <p:nvPr/>
        </p:nvSpPr>
        <p:spPr>
          <a:xfrm>
            <a:off x="389534" y="1668906"/>
            <a:ext cx="6451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rot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5">
                <a:latin typeface="Arial"/>
                <a:cs typeface="Arial"/>
              </a:rPr>
              <a:t>ted  </a:t>
            </a:r>
            <a:r>
              <a:rPr dirty="0" sz="1600" spc="-5">
                <a:latin typeface="Arial"/>
                <a:cs typeface="Arial"/>
              </a:rPr>
              <a:t>servo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69238" y="1668906"/>
            <a:ext cx="173799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R="5080" indent="150495">
              <a:lnSpc>
                <a:spcPct val="100000"/>
              </a:lnSpc>
              <a:spcBef>
                <a:spcPts val="95"/>
              </a:spcBef>
              <a:tabLst>
                <a:tab pos="574040" algn="l"/>
                <a:tab pos="702310" algn="l"/>
                <a:tab pos="1056005" algn="l"/>
                <a:tab pos="1507490" algn="l"/>
              </a:tabLst>
            </a:pPr>
            <a:r>
              <a:rPr dirty="0" sz="1600" spc="-5">
                <a:latin typeface="Arial"/>
                <a:cs typeface="Arial"/>
              </a:rPr>
              <a:t>45</a:t>
            </a:r>
            <a:r>
              <a:rPr dirty="0" sz="1600" spc="-5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d</a:t>
            </a:r>
            <a:r>
              <a:rPr dirty="0" sz="1600" spc="5">
                <a:latin typeface="Arial"/>
                <a:cs typeface="Arial"/>
              </a:rPr>
              <a:t>e</a:t>
            </a:r>
            <a:r>
              <a:rPr dirty="0" sz="1600" spc="-5">
                <a:latin typeface="Arial"/>
                <a:cs typeface="Arial"/>
              </a:rPr>
              <a:t>grees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5">
                <a:latin typeface="Arial"/>
                <a:cs typeface="Arial"/>
              </a:rPr>
              <a:t>by  </a:t>
            </a:r>
            <a:r>
              <a:rPr dirty="0" sz="1600" spc="-5">
                <a:latin typeface="Arial"/>
                <a:cs typeface="Arial"/>
              </a:rPr>
              <a:t>mot</a:t>
            </a:r>
            <a:r>
              <a:rPr dirty="0" sz="1600" spc="5">
                <a:latin typeface="Arial"/>
                <a:cs typeface="Arial"/>
              </a:rPr>
              <a:t>o</a:t>
            </a:r>
            <a:r>
              <a:rPr dirty="0" sz="1600" spc="-5">
                <a:latin typeface="Arial"/>
                <a:cs typeface="Arial"/>
              </a:rPr>
              <a:t>r</a:t>
            </a:r>
            <a:r>
              <a:rPr dirty="0" sz="1600">
                <a:latin typeface="Arial"/>
                <a:cs typeface="Arial"/>
              </a:rPr>
              <a:t>		</a:t>
            </a:r>
            <a:r>
              <a:rPr dirty="0" sz="1600" spc="-5">
                <a:latin typeface="Arial"/>
                <a:cs typeface="Arial"/>
              </a:rPr>
              <a:t>at</a:t>
            </a:r>
            <a:r>
              <a:rPr dirty="0" sz="1600">
                <a:latin typeface="Arial"/>
                <a:cs typeface="Arial"/>
              </a:rPr>
              <a:t>	</a:t>
            </a:r>
            <a:r>
              <a:rPr dirty="0" sz="1600" spc="-5">
                <a:latin typeface="Arial"/>
                <a:cs typeface="Arial"/>
              </a:rPr>
              <a:t>de</a:t>
            </a:r>
            <a:r>
              <a:rPr dirty="0" sz="1600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i</a:t>
            </a:r>
            <a:r>
              <a:rPr dirty="0" sz="1600" spc="-5">
                <a:latin typeface="Arial"/>
                <a:cs typeface="Arial"/>
              </a:rPr>
              <a:t>red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89534" y="2156586"/>
            <a:ext cx="241490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height and support bars,  </a:t>
            </a:r>
            <a:r>
              <a:rPr dirty="0" sz="1600" spc="-10">
                <a:latin typeface="Arial"/>
                <a:cs typeface="Arial"/>
              </a:rPr>
              <a:t>which </a:t>
            </a:r>
            <a:r>
              <a:rPr dirty="0" sz="1600" spc="-5">
                <a:latin typeface="Arial"/>
                <a:cs typeface="Arial"/>
              </a:rPr>
              <a:t>are attach to disc, 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leave the attachment  point and </a:t>
            </a:r>
            <a:r>
              <a:rPr dirty="0" sz="1600">
                <a:latin typeface="Arial"/>
                <a:cs typeface="Arial"/>
              </a:rPr>
              <a:t>ensure </a:t>
            </a:r>
            <a:r>
              <a:rPr dirty="0" sz="1600" spc="-5">
                <a:latin typeface="Arial"/>
                <a:cs typeface="Arial"/>
              </a:rPr>
              <a:t>heat  shield to leave from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probe.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92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Parachute Release</a:t>
            </a:r>
            <a:r>
              <a:rPr dirty="0" spc="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Mechanism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81009" y="6489598"/>
            <a:ext cx="223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54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0813" y="1495572"/>
            <a:ext cx="1746605" cy="2123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84364" y="1010411"/>
            <a:ext cx="1607820" cy="1588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7456" y="2976752"/>
            <a:ext cx="728980" cy="76200"/>
          </a:xfrm>
          <a:custGeom>
            <a:avLst/>
            <a:gdLst/>
            <a:ahLst/>
            <a:cxnLst/>
            <a:rect l="l" t="t" r="r" b="b"/>
            <a:pathLst>
              <a:path w="728979" h="76200">
                <a:moveTo>
                  <a:pt x="716136" y="31623"/>
                </a:moveTo>
                <a:lnTo>
                  <a:pt x="664972" y="31623"/>
                </a:lnTo>
                <a:lnTo>
                  <a:pt x="664972" y="44323"/>
                </a:lnTo>
                <a:lnTo>
                  <a:pt x="652292" y="44383"/>
                </a:lnTo>
                <a:lnTo>
                  <a:pt x="652399" y="76200"/>
                </a:lnTo>
                <a:lnTo>
                  <a:pt x="728472" y="37719"/>
                </a:lnTo>
                <a:lnTo>
                  <a:pt x="716136" y="31623"/>
                </a:lnTo>
                <a:close/>
              </a:path>
              <a:path w="728979" h="76200">
                <a:moveTo>
                  <a:pt x="652250" y="31683"/>
                </a:moveTo>
                <a:lnTo>
                  <a:pt x="0" y="34798"/>
                </a:lnTo>
                <a:lnTo>
                  <a:pt x="0" y="47498"/>
                </a:lnTo>
                <a:lnTo>
                  <a:pt x="652292" y="44383"/>
                </a:lnTo>
                <a:lnTo>
                  <a:pt x="652250" y="31683"/>
                </a:lnTo>
                <a:close/>
              </a:path>
              <a:path w="728979" h="76200">
                <a:moveTo>
                  <a:pt x="664972" y="31623"/>
                </a:moveTo>
                <a:lnTo>
                  <a:pt x="652250" y="31683"/>
                </a:lnTo>
                <a:lnTo>
                  <a:pt x="652292" y="44383"/>
                </a:lnTo>
                <a:lnTo>
                  <a:pt x="664972" y="44323"/>
                </a:lnTo>
                <a:lnTo>
                  <a:pt x="664972" y="31623"/>
                </a:lnTo>
                <a:close/>
              </a:path>
              <a:path w="728979" h="76200">
                <a:moveTo>
                  <a:pt x="652145" y="0"/>
                </a:moveTo>
                <a:lnTo>
                  <a:pt x="652250" y="31683"/>
                </a:lnTo>
                <a:lnTo>
                  <a:pt x="716136" y="31623"/>
                </a:lnTo>
                <a:lnTo>
                  <a:pt x="652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867015" y="2890773"/>
            <a:ext cx="103314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Probe’s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top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component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7782" y="2269794"/>
            <a:ext cx="834390" cy="579120"/>
          </a:xfrm>
          <a:custGeom>
            <a:avLst/>
            <a:gdLst/>
            <a:ahLst/>
            <a:cxnLst/>
            <a:rect l="l" t="t" r="r" b="b"/>
            <a:pathLst>
              <a:path w="834390" h="579119">
                <a:moveTo>
                  <a:pt x="12558" y="473278"/>
                </a:moveTo>
                <a:lnTo>
                  <a:pt x="2462" y="441271"/>
                </a:lnTo>
                <a:lnTo>
                  <a:pt x="0" y="407292"/>
                </a:lnTo>
                <a:lnTo>
                  <a:pt x="4809" y="371829"/>
                </a:lnTo>
                <a:lnTo>
                  <a:pt x="16528" y="335366"/>
                </a:lnTo>
                <a:lnTo>
                  <a:pt x="34794" y="298387"/>
                </a:lnTo>
                <a:lnTo>
                  <a:pt x="59246" y="261379"/>
                </a:lnTo>
                <a:lnTo>
                  <a:pt x="89522" y="224826"/>
                </a:lnTo>
                <a:lnTo>
                  <a:pt x="125259" y="189212"/>
                </a:lnTo>
                <a:lnTo>
                  <a:pt x="166095" y="155024"/>
                </a:lnTo>
                <a:lnTo>
                  <a:pt x="211669" y="122747"/>
                </a:lnTo>
                <a:lnTo>
                  <a:pt x="261618" y="92864"/>
                </a:lnTo>
                <a:lnTo>
                  <a:pt x="315580" y="65862"/>
                </a:lnTo>
                <a:lnTo>
                  <a:pt x="371423" y="42939"/>
                </a:lnTo>
                <a:lnTo>
                  <a:pt x="426791" y="24938"/>
                </a:lnTo>
                <a:lnTo>
                  <a:pt x="481081" y="11812"/>
                </a:lnTo>
                <a:lnTo>
                  <a:pt x="533691" y="3515"/>
                </a:lnTo>
                <a:lnTo>
                  <a:pt x="584018" y="0"/>
                </a:lnTo>
                <a:lnTo>
                  <a:pt x="631461" y="1219"/>
                </a:lnTo>
                <a:lnTo>
                  <a:pt x="675416" y="7128"/>
                </a:lnTo>
                <a:lnTo>
                  <a:pt x="715282" y="17678"/>
                </a:lnTo>
                <a:lnTo>
                  <a:pt x="750456" y="32823"/>
                </a:lnTo>
                <a:lnTo>
                  <a:pt x="804318" y="76710"/>
                </a:lnTo>
                <a:lnTo>
                  <a:pt x="831898" y="137341"/>
                </a:lnTo>
                <a:lnTo>
                  <a:pt x="834360" y="171301"/>
                </a:lnTo>
                <a:lnTo>
                  <a:pt x="829551" y="206755"/>
                </a:lnTo>
                <a:lnTo>
                  <a:pt x="817832" y="243216"/>
                </a:lnTo>
                <a:lnTo>
                  <a:pt x="799565" y="280196"/>
                </a:lnTo>
                <a:lnTo>
                  <a:pt x="775113" y="317211"/>
                </a:lnTo>
                <a:lnTo>
                  <a:pt x="744838" y="353774"/>
                </a:lnTo>
                <a:lnTo>
                  <a:pt x="709101" y="389397"/>
                </a:lnTo>
                <a:lnTo>
                  <a:pt x="668265" y="423596"/>
                </a:lnTo>
                <a:lnTo>
                  <a:pt x="622691" y="455882"/>
                </a:lnTo>
                <a:lnTo>
                  <a:pt x="572742" y="485771"/>
                </a:lnTo>
                <a:lnTo>
                  <a:pt x="518780" y="512775"/>
                </a:lnTo>
                <a:lnTo>
                  <a:pt x="462937" y="535670"/>
                </a:lnTo>
                <a:lnTo>
                  <a:pt x="407569" y="553647"/>
                </a:lnTo>
                <a:lnTo>
                  <a:pt x="353279" y="566754"/>
                </a:lnTo>
                <a:lnTo>
                  <a:pt x="300669" y="575038"/>
                </a:lnTo>
                <a:lnTo>
                  <a:pt x="250342" y="578546"/>
                </a:lnTo>
                <a:lnTo>
                  <a:pt x="202899" y="577323"/>
                </a:lnTo>
                <a:lnTo>
                  <a:pt x="158944" y="571417"/>
                </a:lnTo>
                <a:lnTo>
                  <a:pt x="119078" y="560875"/>
                </a:lnTo>
                <a:lnTo>
                  <a:pt x="83904" y="545744"/>
                </a:lnTo>
                <a:lnTo>
                  <a:pt x="30042" y="501899"/>
                </a:lnTo>
                <a:lnTo>
                  <a:pt x="12558" y="473278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37426" y="2104008"/>
            <a:ext cx="687070" cy="276860"/>
          </a:xfrm>
          <a:custGeom>
            <a:avLst/>
            <a:gdLst/>
            <a:ahLst/>
            <a:cxnLst/>
            <a:rect l="l" t="t" r="r" b="b"/>
            <a:pathLst>
              <a:path w="687070" h="276860">
                <a:moveTo>
                  <a:pt x="613400" y="29552"/>
                </a:moveTo>
                <a:lnTo>
                  <a:pt x="0" y="264794"/>
                </a:lnTo>
                <a:lnTo>
                  <a:pt x="4572" y="276605"/>
                </a:lnTo>
                <a:lnTo>
                  <a:pt x="617962" y="41491"/>
                </a:lnTo>
                <a:lnTo>
                  <a:pt x="613400" y="29552"/>
                </a:lnTo>
                <a:close/>
              </a:path>
              <a:path w="687070" h="276860">
                <a:moveTo>
                  <a:pt x="671474" y="25018"/>
                </a:moveTo>
                <a:lnTo>
                  <a:pt x="625221" y="25018"/>
                </a:lnTo>
                <a:lnTo>
                  <a:pt x="629793" y="36956"/>
                </a:lnTo>
                <a:lnTo>
                  <a:pt x="617962" y="41491"/>
                </a:lnTo>
                <a:lnTo>
                  <a:pt x="629284" y="71119"/>
                </a:lnTo>
                <a:lnTo>
                  <a:pt x="671474" y="25018"/>
                </a:lnTo>
                <a:close/>
              </a:path>
              <a:path w="687070" h="276860">
                <a:moveTo>
                  <a:pt x="625221" y="25018"/>
                </a:moveTo>
                <a:lnTo>
                  <a:pt x="613400" y="29552"/>
                </a:lnTo>
                <a:lnTo>
                  <a:pt x="617962" y="41491"/>
                </a:lnTo>
                <a:lnTo>
                  <a:pt x="629793" y="36956"/>
                </a:lnTo>
                <a:lnTo>
                  <a:pt x="625221" y="25018"/>
                </a:lnTo>
                <a:close/>
              </a:path>
              <a:path w="687070" h="276860">
                <a:moveTo>
                  <a:pt x="602106" y="0"/>
                </a:moveTo>
                <a:lnTo>
                  <a:pt x="613400" y="29552"/>
                </a:lnTo>
                <a:lnTo>
                  <a:pt x="625221" y="25018"/>
                </a:lnTo>
                <a:lnTo>
                  <a:pt x="671474" y="25018"/>
                </a:lnTo>
                <a:lnTo>
                  <a:pt x="686816" y="8254"/>
                </a:lnTo>
                <a:lnTo>
                  <a:pt x="602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82256" y="1380489"/>
            <a:ext cx="555625" cy="269875"/>
          </a:xfrm>
          <a:custGeom>
            <a:avLst/>
            <a:gdLst/>
            <a:ahLst/>
            <a:cxnLst/>
            <a:rect l="l" t="t" r="r" b="b"/>
            <a:pathLst>
              <a:path w="555625" h="269875">
                <a:moveTo>
                  <a:pt x="71602" y="28711"/>
                </a:moveTo>
                <a:lnTo>
                  <a:pt x="66175" y="40157"/>
                </a:lnTo>
                <a:lnTo>
                  <a:pt x="549910" y="269621"/>
                </a:lnTo>
                <a:lnTo>
                  <a:pt x="555371" y="258190"/>
                </a:lnTo>
                <a:lnTo>
                  <a:pt x="71602" y="28711"/>
                </a:lnTo>
                <a:close/>
              </a:path>
              <a:path w="555625" h="269875">
                <a:moveTo>
                  <a:pt x="85217" y="0"/>
                </a:moveTo>
                <a:lnTo>
                  <a:pt x="0" y="1777"/>
                </a:lnTo>
                <a:lnTo>
                  <a:pt x="52577" y="68834"/>
                </a:lnTo>
                <a:lnTo>
                  <a:pt x="66175" y="40157"/>
                </a:lnTo>
                <a:lnTo>
                  <a:pt x="54610" y="34671"/>
                </a:lnTo>
                <a:lnTo>
                  <a:pt x="60071" y="23240"/>
                </a:lnTo>
                <a:lnTo>
                  <a:pt x="74196" y="23240"/>
                </a:lnTo>
                <a:lnTo>
                  <a:pt x="85217" y="0"/>
                </a:lnTo>
                <a:close/>
              </a:path>
              <a:path w="555625" h="269875">
                <a:moveTo>
                  <a:pt x="60071" y="23240"/>
                </a:moveTo>
                <a:lnTo>
                  <a:pt x="54610" y="34671"/>
                </a:lnTo>
                <a:lnTo>
                  <a:pt x="66175" y="40157"/>
                </a:lnTo>
                <a:lnTo>
                  <a:pt x="71602" y="28711"/>
                </a:lnTo>
                <a:lnTo>
                  <a:pt x="60071" y="23240"/>
                </a:lnTo>
                <a:close/>
              </a:path>
              <a:path w="555625" h="269875">
                <a:moveTo>
                  <a:pt x="74196" y="23240"/>
                </a:moveTo>
                <a:lnTo>
                  <a:pt x="60071" y="23240"/>
                </a:lnTo>
                <a:lnTo>
                  <a:pt x="71602" y="28711"/>
                </a:lnTo>
                <a:lnTo>
                  <a:pt x="74196" y="23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82256" y="1382267"/>
            <a:ext cx="551815" cy="559435"/>
          </a:xfrm>
          <a:custGeom>
            <a:avLst/>
            <a:gdLst/>
            <a:ahLst/>
            <a:cxnLst/>
            <a:rect l="l" t="t" r="r" b="b"/>
            <a:pathLst>
              <a:path w="551815" h="559435">
                <a:moveTo>
                  <a:pt x="58037" y="49774"/>
                </a:moveTo>
                <a:lnTo>
                  <a:pt x="49030" y="58676"/>
                </a:lnTo>
                <a:lnTo>
                  <a:pt x="542798" y="559181"/>
                </a:lnTo>
                <a:lnTo>
                  <a:pt x="551815" y="550164"/>
                </a:lnTo>
                <a:lnTo>
                  <a:pt x="58037" y="49774"/>
                </a:lnTo>
                <a:close/>
              </a:path>
              <a:path w="551815" h="559435">
                <a:moveTo>
                  <a:pt x="0" y="0"/>
                </a:moveTo>
                <a:lnTo>
                  <a:pt x="26416" y="81026"/>
                </a:lnTo>
                <a:lnTo>
                  <a:pt x="49030" y="58676"/>
                </a:lnTo>
                <a:lnTo>
                  <a:pt x="40132" y="49657"/>
                </a:lnTo>
                <a:lnTo>
                  <a:pt x="49149" y="40767"/>
                </a:lnTo>
                <a:lnTo>
                  <a:pt x="67152" y="40767"/>
                </a:lnTo>
                <a:lnTo>
                  <a:pt x="80645" y="27432"/>
                </a:lnTo>
                <a:lnTo>
                  <a:pt x="0" y="0"/>
                </a:lnTo>
                <a:close/>
              </a:path>
              <a:path w="551815" h="559435">
                <a:moveTo>
                  <a:pt x="49149" y="40767"/>
                </a:moveTo>
                <a:lnTo>
                  <a:pt x="40132" y="49657"/>
                </a:lnTo>
                <a:lnTo>
                  <a:pt x="49030" y="58676"/>
                </a:lnTo>
                <a:lnTo>
                  <a:pt x="58037" y="49774"/>
                </a:lnTo>
                <a:lnTo>
                  <a:pt x="49149" y="40767"/>
                </a:lnTo>
                <a:close/>
              </a:path>
              <a:path w="551815" h="559435">
                <a:moveTo>
                  <a:pt x="67152" y="40767"/>
                </a:moveTo>
                <a:lnTo>
                  <a:pt x="49149" y="40767"/>
                </a:lnTo>
                <a:lnTo>
                  <a:pt x="58037" y="49774"/>
                </a:lnTo>
                <a:lnTo>
                  <a:pt x="67152" y="40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382256" y="1349502"/>
            <a:ext cx="765175" cy="92075"/>
          </a:xfrm>
          <a:custGeom>
            <a:avLst/>
            <a:gdLst/>
            <a:ahLst/>
            <a:cxnLst/>
            <a:rect l="l" t="t" r="r" b="b"/>
            <a:pathLst>
              <a:path w="765175" h="92075">
                <a:moveTo>
                  <a:pt x="76440" y="31738"/>
                </a:moveTo>
                <a:lnTo>
                  <a:pt x="75579" y="44315"/>
                </a:lnTo>
                <a:lnTo>
                  <a:pt x="764159" y="92075"/>
                </a:lnTo>
                <a:lnTo>
                  <a:pt x="764921" y="79375"/>
                </a:lnTo>
                <a:lnTo>
                  <a:pt x="76440" y="31738"/>
                </a:lnTo>
                <a:close/>
              </a:path>
              <a:path w="765175" h="92075">
                <a:moveTo>
                  <a:pt x="78613" y="0"/>
                </a:moveTo>
                <a:lnTo>
                  <a:pt x="0" y="32765"/>
                </a:lnTo>
                <a:lnTo>
                  <a:pt x="73405" y="76073"/>
                </a:lnTo>
                <a:lnTo>
                  <a:pt x="75579" y="44315"/>
                </a:lnTo>
                <a:lnTo>
                  <a:pt x="62865" y="43434"/>
                </a:lnTo>
                <a:lnTo>
                  <a:pt x="63753" y="30861"/>
                </a:lnTo>
                <a:lnTo>
                  <a:pt x="76500" y="30861"/>
                </a:lnTo>
                <a:lnTo>
                  <a:pt x="78613" y="0"/>
                </a:lnTo>
                <a:close/>
              </a:path>
              <a:path w="765175" h="92075">
                <a:moveTo>
                  <a:pt x="63753" y="30861"/>
                </a:moveTo>
                <a:lnTo>
                  <a:pt x="62865" y="43434"/>
                </a:lnTo>
                <a:lnTo>
                  <a:pt x="75579" y="44315"/>
                </a:lnTo>
                <a:lnTo>
                  <a:pt x="76440" y="31738"/>
                </a:lnTo>
                <a:lnTo>
                  <a:pt x="63753" y="30861"/>
                </a:lnTo>
                <a:close/>
              </a:path>
              <a:path w="765175" h="92075">
                <a:moveTo>
                  <a:pt x="76500" y="30861"/>
                </a:moveTo>
                <a:lnTo>
                  <a:pt x="63753" y="30861"/>
                </a:lnTo>
                <a:lnTo>
                  <a:pt x="76440" y="31738"/>
                </a:lnTo>
                <a:lnTo>
                  <a:pt x="76500" y="30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729221" y="1101978"/>
            <a:ext cx="798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A</a:t>
            </a:r>
            <a:r>
              <a:rPr dirty="0" sz="1200">
                <a:latin typeface="Arial"/>
                <a:cs typeface="Arial"/>
              </a:rPr>
              <a:t>tt</a:t>
            </a:r>
            <a:r>
              <a:rPr dirty="0" sz="1200" spc="-5">
                <a:latin typeface="Arial"/>
                <a:cs typeface="Arial"/>
              </a:rPr>
              <a:t>a</a:t>
            </a:r>
            <a:r>
              <a:rPr dirty="0" sz="1200" spc="-5">
                <a:latin typeface="Arial"/>
                <a:cs typeface="Arial"/>
              </a:rPr>
              <a:t>ch</a:t>
            </a:r>
            <a:r>
              <a:rPr dirty="0" sz="1200" spc="5">
                <a:latin typeface="Arial"/>
                <a:cs typeface="Arial"/>
              </a:rPr>
              <a:t>m</a:t>
            </a:r>
            <a:r>
              <a:rPr dirty="0" sz="1200" spc="-5">
                <a:latin typeface="Arial"/>
                <a:cs typeface="Arial"/>
              </a:rPr>
              <a:t>e</a:t>
            </a:r>
            <a:r>
              <a:rPr dirty="0" sz="1200" spc="-15">
                <a:latin typeface="Arial"/>
                <a:cs typeface="Arial"/>
              </a:rPr>
              <a:t>n</a:t>
            </a:r>
            <a:r>
              <a:rPr dirty="0" sz="1200">
                <a:latin typeface="Arial"/>
                <a:cs typeface="Arial"/>
              </a:rPr>
              <a:t>t  </a:t>
            </a:r>
            <a:r>
              <a:rPr dirty="0" sz="1200" spc="-5"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5444" y="3957928"/>
            <a:ext cx="1822704" cy="16244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41592" y="4002180"/>
            <a:ext cx="1857755" cy="1943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765803" y="4434840"/>
            <a:ext cx="1958339" cy="2026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65264" y="3326917"/>
            <a:ext cx="591299" cy="72082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15047" y="3356609"/>
            <a:ext cx="495934" cy="627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15047" y="3356609"/>
            <a:ext cx="495934" cy="627380"/>
          </a:xfrm>
          <a:custGeom>
            <a:avLst/>
            <a:gdLst/>
            <a:ahLst/>
            <a:cxnLst/>
            <a:rect l="l" t="t" r="r" b="b"/>
            <a:pathLst>
              <a:path w="495934" h="627379">
                <a:moveTo>
                  <a:pt x="146811" y="0"/>
                </a:moveTo>
                <a:lnTo>
                  <a:pt x="422528" y="433831"/>
                </a:lnTo>
                <a:lnTo>
                  <a:pt x="495934" y="387222"/>
                </a:lnTo>
                <a:lnTo>
                  <a:pt x="442468" y="627252"/>
                </a:lnTo>
                <a:lnTo>
                  <a:pt x="202565" y="573785"/>
                </a:lnTo>
                <a:lnTo>
                  <a:pt x="275844" y="527176"/>
                </a:lnTo>
                <a:lnTo>
                  <a:pt x="0" y="93344"/>
                </a:lnTo>
                <a:lnTo>
                  <a:pt x="146811" y="0"/>
                </a:lnTo>
                <a:close/>
              </a:path>
            </a:pathLst>
          </a:custGeom>
          <a:ln w="9525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34811" y="4895075"/>
            <a:ext cx="896137" cy="5608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83707" y="4923916"/>
            <a:ext cx="802893" cy="4650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83707" y="4923916"/>
            <a:ext cx="803275" cy="465455"/>
          </a:xfrm>
          <a:custGeom>
            <a:avLst/>
            <a:gdLst/>
            <a:ahLst/>
            <a:cxnLst/>
            <a:rect l="l" t="t" r="r" b="b"/>
            <a:pathLst>
              <a:path w="803275" h="465454">
                <a:moveTo>
                  <a:pt x="802893" y="164591"/>
                </a:moveTo>
                <a:lnTo>
                  <a:pt x="194055" y="382904"/>
                </a:lnTo>
                <a:lnTo>
                  <a:pt x="223519" y="465073"/>
                </a:lnTo>
                <a:lnTo>
                  <a:pt x="0" y="359536"/>
                </a:lnTo>
                <a:lnTo>
                  <a:pt x="105537" y="136016"/>
                </a:lnTo>
                <a:lnTo>
                  <a:pt x="135000" y="218312"/>
                </a:lnTo>
                <a:lnTo>
                  <a:pt x="743838" y="0"/>
                </a:lnTo>
                <a:lnTo>
                  <a:pt x="802893" y="164591"/>
                </a:lnTo>
                <a:close/>
              </a:path>
            </a:pathLst>
          </a:custGeom>
          <a:ln w="9525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834639" y="5119103"/>
            <a:ext cx="912863" cy="451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83407" y="5152644"/>
            <a:ext cx="821436" cy="3489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83407" y="5152644"/>
            <a:ext cx="821690" cy="349250"/>
          </a:xfrm>
          <a:custGeom>
            <a:avLst/>
            <a:gdLst/>
            <a:ahLst/>
            <a:cxnLst/>
            <a:rect l="l" t="t" r="r" b="b"/>
            <a:pathLst>
              <a:path w="821689" h="349250">
                <a:moveTo>
                  <a:pt x="821436" y="261746"/>
                </a:moveTo>
                <a:lnTo>
                  <a:pt x="174498" y="261746"/>
                </a:lnTo>
                <a:lnTo>
                  <a:pt x="174498" y="348995"/>
                </a:lnTo>
                <a:lnTo>
                  <a:pt x="0" y="174497"/>
                </a:lnTo>
                <a:lnTo>
                  <a:pt x="174498" y="0"/>
                </a:lnTo>
                <a:lnTo>
                  <a:pt x="174498" y="87248"/>
                </a:lnTo>
                <a:lnTo>
                  <a:pt x="821436" y="87248"/>
                </a:lnTo>
                <a:lnTo>
                  <a:pt x="821436" y="261746"/>
                </a:lnTo>
                <a:close/>
              </a:path>
            </a:pathLst>
          </a:custGeom>
          <a:ln w="9144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24100" y="3602723"/>
            <a:ext cx="833640" cy="6614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73122" y="3632072"/>
            <a:ext cx="741171" cy="5671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73122" y="3632072"/>
            <a:ext cx="741680" cy="567690"/>
          </a:xfrm>
          <a:custGeom>
            <a:avLst/>
            <a:gdLst/>
            <a:ahLst/>
            <a:cxnLst/>
            <a:rect l="l" t="t" r="r" b="b"/>
            <a:pathLst>
              <a:path w="741680" h="567689">
                <a:moveTo>
                  <a:pt x="0" y="419353"/>
                </a:moveTo>
                <a:lnTo>
                  <a:pt x="546734" y="73787"/>
                </a:lnTo>
                <a:lnTo>
                  <a:pt x="499998" y="0"/>
                </a:lnTo>
                <a:lnTo>
                  <a:pt x="741171" y="54356"/>
                </a:lnTo>
                <a:lnTo>
                  <a:pt x="686815" y="295528"/>
                </a:lnTo>
                <a:lnTo>
                  <a:pt x="640079" y="221614"/>
                </a:lnTo>
                <a:lnTo>
                  <a:pt x="93471" y="567182"/>
                </a:lnTo>
                <a:lnTo>
                  <a:pt x="0" y="419353"/>
                </a:lnTo>
                <a:close/>
              </a:path>
            </a:pathLst>
          </a:custGeom>
          <a:ln w="9525">
            <a:solidFill>
              <a:srgbClr val="2929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35652" y="5128259"/>
            <a:ext cx="327621" cy="66753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83277" y="5152771"/>
            <a:ext cx="236120" cy="5773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83277" y="5152771"/>
            <a:ext cx="236220" cy="577850"/>
          </a:xfrm>
          <a:custGeom>
            <a:avLst/>
            <a:gdLst/>
            <a:ahLst/>
            <a:cxnLst/>
            <a:rect l="l" t="t" r="r" b="b"/>
            <a:pathLst>
              <a:path w="236220" h="577850">
                <a:moveTo>
                  <a:pt x="99695" y="0"/>
                </a:moveTo>
                <a:lnTo>
                  <a:pt x="167639" y="83438"/>
                </a:lnTo>
                <a:lnTo>
                  <a:pt x="195906" y="124386"/>
                </a:lnTo>
                <a:lnTo>
                  <a:pt x="216681" y="168151"/>
                </a:lnTo>
                <a:lnTo>
                  <a:pt x="230055" y="213850"/>
                </a:lnTo>
                <a:lnTo>
                  <a:pt x="236120" y="260598"/>
                </a:lnTo>
                <a:lnTo>
                  <a:pt x="234965" y="307509"/>
                </a:lnTo>
                <a:lnTo>
                  <a:pt x="226682" y="353699"/>
                </a:lnTo>
                <a:lnTo>
                  <a:pt x="211361" y="398283"/>
                </a:lnTo>
                <a:lnTo>
                  <a:pt x="189093" y="440376"/>
                </a:lnTo>
                <a:lnTo>
                  <a:pt x="159969" y="479093"/>
                </a:lnTo>
                <a:lnTo>
                  <a:pt x="124078" y="513549"/>
                </a:lnTo>
                <a:lnTo>
                  <a:pt x="109600" y="525297"/>
                </a:lnTo>
                <a:lnTo>
                  <a:pt x="152019" y="577303"/>
                </a:lnTo>
                <a:lnTo>
                  <a:pt x="0" y="561873"/>
                </a:lnTo>
                <a:lnTo>
                  <a:pt x="15367" y="409828"/>
                </a:lnTo>
                <a:lnTo>
                  <a:pt x="57785" y="461771"/>
                </a:lnTo>
                <a:lnTo>
                  <a:pt x="72136" y="450011"/>
                </a:lnTo>
                <a:lnTo>
                  <a:pt x="104207" y="417975"/>
                </a:lnTo>
                <a:lnTo>
                  <a:pt x="128518" y="381325"/>
                </a:lnTo>
                <a:lnTo>
                  <a:pt x="144937" y="341323"/>
                </a:lnTo>
                <a:lnTo>
                  <a:pt x="153336" y="299234"/>
                </a:lnTo>
                <a:lnTo>
                  <a:pt x="153585" y="256319"/>
                </a:lnTo>
                <a:lnTo>
                  <a:pt x="145555" y="213842"/>
                </a:lnTo>
                <a:lnTo>
                  <a:pt x="129117" y="173067"/>
                </a:lnTo>
                <a:lnTo>
                  <a:pt x="104139" y="135254"/>
                </a:lnTo>
                <a:lnTo>
                  <a:pt x="36068" y="51815"/>
                </a:lnTo>
                <a:lnTo>
                  <a:pt x="9969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626864" y="4485157"/>
            <a:ext cx="208724" cy="32611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80203" y="4509515"/>
            <a:ext cx="106680" cy="234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75632" y="4504944"/>
            <a:ext cx="115824" cy="2438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26864" y="6080759"/>
            <a:ext cx="208724" cy="3261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680203" y="6106667"/>
            <a:ext cx="106680" cy="2346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675632" y="6102096"/>
            <a:ext cx="115824" cy="2438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85750" y="1540002"/>
            <a:ext cx="2752725" cy="1569720"/>
          </a:xfrm>
          <a:prstGeom prst="rect">
            <a:avLst/>
          </a:prstGeom>
          <a:ln w="25908">
            <a:solidFill>
              <a:srgbClr val="2C2C89"/>
            </a:solidFill>
          </a:ln>
        </p:spPr>
        <p:txBody>
          <a:bodyPr wrap="square" lIns="0" tIns="39370" rIns="0" bIns="0" rtlCol="0" vert="horz">
            <a:spAutoFit/>
          </a:bodyPr>
          <a:lstStyle/>
          <a:p>
            <a:pPr algn="just" marL="90170" marR="87630" indent="226695">
              <a:lnSpc>
                <a:spcPct val="100000"/>
              </a:lnSpc>
              <a:spcBef>
                <a:spcPts val="310"/>
              </a:spcBef>
            </a:pPr>
            <a:r>
              <a:rPr dirty="0" sz="1600">
                <a:latin typeface="Arial"/>
                <a:cs typeface="Arial"/>
              </a:rPr>
              <a:t>Before </a:t>
            </a:r>
            <a:r>
              <a:rPr dirty="0" sz="1600" spc="-5">
                <a:latin typeface="Arial"/>
                <a:cs typeface="Arial"/>
              </a:rPr>
              <a:t>flight, parachute 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be secured by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crew.</a:t>
            </a:r>
            <a:endParaRPr sz="1600">
              <a:latin typeface="Arial"/>
              <a:cs typeface="Arial"/>
            </a:endParaRPr>
          </a:p>
          <a:p>
            <a:pPr algn="just" marL="90170" marR="85725" indent="226695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During flight, at the  desired altitude with help </a:t>
            </a:r>
            <a:r>
              <a:rPr dirty="0" sz="1600" spc="-10">
                <a:latin typeface="Arial"/>
                <a:cs typeface="Arial"/>
              </a:rPr>
              <a:t>of  </a:t>
            </a:r>
            <a:r>
              <a:rPr dirty="0" sz="1600" spc="-5">
                <a:latin typeface="Arial"/>
                <a:cs typeface="Arial"/>
              </a:rPr>
              <a:t>servo movement parachute 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be deployed.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21679" y="1368552"/>
            <a:ext cx="506095" cy="465455"/>
          </a:xfrm>
          <a:custGeom>
            <a:avLst/>
            <a:gdLst/>
            <a:ahLst/>
            <a:cxnLst/>
            <a:rect l="l" t="t" r="r" b="b"/>
            <a:pathLst>
              <a:path w="506095" h="465455">
                <a:moveTo>
                  <a:pt x="60454" y="46858"/>
                </a:moveTo>
                <a:lnTo>
                  <a:pt x="51820" y="56257"/>
                </a:lnTo>
                <a:lnTo>
                  <a:pt x="496950" y="464947"/>
                </a:lnTo>
                <a:lnTo>
                  <a:pt x="505587" y="455549"/>
                </a:lnTo>
                <a:lnTo>
                  <a:pt x="60454" y="46858"/>
                </a:lnTo>
                <a:close/>
              </a:path>
              <a:path w="506095" h="465455">
                <a:moveTo>
                  <a:pt x="0" y="0"/>
                </a:moveTo>
                <a:lnTo>
                  <a:pt x="30353" y="79628"/>
                </a:lnTo>
                <a:lnTo>
                  <a:pt x="51820" y="56257"/>
                </a:lnTo>
                <a:lnTo>
                  <a:pt x="42418" y="47625"/>
                </a:lnTo>
                <a:lnTo>
                  <a:pt x="51054" y="38226"/>
                </a:lnTo>
                <a:lnTo>
                  <a:pt x="68382" y="38226"/>
                </a:lnTo>
                <a:lnTo>
                  <a:pt x="81915" y="23495"/>
                </a:lnTo>
                <a:lnTo>
                  <a:pt x="0" y="0"/>
                </a:lnTo>
                <a:close/>
              </a:path>
              <a:path w="506095" h="465455">
                <a:moveTo>
                  <a:pt x="51054" y="38226"/>
                </a:moveTo>
                <a:lnTo>
                  <a:pt x="42418" y="47625"/>
                </a:lnTo>
                <a:lnTo>
                  <a:pt x="51820" y="56257"/>
                </a:lnTo>
                <a:lnTo>
                  <a:pt x="60454" y="46858"/>
                </a:lnTo>
                <a:lnTo>
                  <a:pt x="51054" y="38226"/>
                </a:lnTo>
                <a:close/>
              </a:path>
              <a:path w="506095" h="465455">
                <a:moveTo>
                  <a:pt x="68382" y="38226"/>
                </a:moveTo>
                <a:lnTo>
                  <a:pt x="51054" y="38226"/>
                </a:lnTo>
                <a:lnTo>
                  <a:pt x="60454" y="46858"/>
                </a:lnTo>
                <a:lnTo>
                  <a:pt x="68382" y="38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5046726" y="1120266"/>
            <a:ext cx="15233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latin typeface="Arial"/>
                <a:cs typeface="Arial"/>
              </a:rPr>
              <a:t>Represents</a:t>
            </a:r>
            <a:r>
              <a:rPr dirty="0" sz="1200" spc="-4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parachute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014472" y="880872"/>
            <a:ext cx="2057400" cy="30480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722876" y="1648942"/>
            <a:ext cx="245313" cy="97843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776215" y="1674876"/>
            <a:ext cx="143256" cy="8869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76215" y="1674876"/>
            <a:ext cx="143510" cy="887094"/>
          </a:xfrm>
          <a:custGeom>
            <a:avLst/>
            <a:gdLst/>
            <a:ahLst/>
            <a:cxnLst/>
            <a:rect l="l" t="t" r="r" b="b"/>
            <a:pathLst>
              <a:path w="143510" h="887094">
                <a:moveTo>
                  <a:pt x="143256" y="71627"/>
                </a:moveTo>
                <a:lnTo>
                  <a:pt x="107442" y="71627"/>
                </a:lnTo>
                <a:lnTo>
                  <a:pt x="107442" y="886968"/>
                </a:lnTo>
                <a:lnTo>
                  <a:pt x="35813" y="886968"/>
                </a:lnTo>
                <a:lnTo>
                  <a:pt x="35813" y="71627"/>
                </a:lnTo>
                <a:lnTo>
                  <a:pt x="0" y="71627"/>
                </a:lnTo>
                <a:lnTo>
                  <a:pt x="71628" y="0"/>
                </a:lnTo>
                <a:lnTo>
                  <a:pt x="143256" y="71627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797802" y="5871159"/>
            <a:ext cx="15170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Parachute</a:t>
            </a:r>
            <a:r>
              <a:rPr dirty="0" sz="1400" spc="-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secured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006088" y="4205732"/>
            <a:ext cx="13665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Servo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movement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41856" y="5717540"/>
            <a:ext cx="9372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ec</a:t>
            </a:r>
            <a:r>
              <a:rPr dirty="0" sz="1400">
                <a:latin typeface="Arial"/>
                <a:cs typeface="Arial"/>
              </a:rPr>
              <a:t>hanis</a:t>
            </a:r>
            <a:r>
              <a:rPr dirty="0" sz="140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7340" y="6508495"/>
            <a:ext cx="17024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296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Egg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Protection</a:t>
            </a:r>
            <a:r>
              <a:rPr dirty="0" spc="-1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Structure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148333"/>
          <a:ext cx="8723630" cy="2107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3335"/>
                <a:gridCol w="2769869"/>
                <a:gridCol w="1600200"/>
                <a:gridCol w="1134109"/>
                <a:gridCol w="1916429"/>
              </a:tblGrid>
              <a:tr h="330200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Issues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8159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Material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Chosen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166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91869">
                <a:tc>
                  <a:txBody>
                    <a:bodyPr/>
                    <a:lstStyle/>
                    <a:p>
                      <a:pPr algn="ctr" marL="245745" marR="226695" indent="190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Egg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n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Shell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708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200" indent="21018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receives any  pulse, egg protection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protect the  egg from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this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pulse and prevent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 egg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moving.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0510" marR="176530" indent="-172085">
                        <a:lnSpc>
                          <a:spcPct val="100000"/>
                        </a:lnSpc>
                        <a:spcBef>
                          <a:spcPts val="935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PLA,</a:t>
                      </a:r>
                      <a:r>
                        <a:rPr dirty="0" sz="12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Composite,  Balsa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wood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1145" indent="-172085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•"/>
                        <a:tabLst>
                          <a:tab pos="27178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production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indent="-172085">
                        <a:lnSpc>
                          <a:spcPct val="100000"/>
                        </a:lnSpc>
                        <a:buChar char="•"/>
                        <a:tabLst>
                          <a:tab pos="27178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Low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marR="276860" indent="-172085">
                        <a:lnSpc>
                          <a:spcPct val="100000"/>
                        </a:lnSpc>
                        <a:buChar char="•"/>
                        <a:tabLst>
                          <a:tab pos="271780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Adjustable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durability  and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marL="266700" marR="247650" indent="22225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Egg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eser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v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oir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67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97790" marR="76200" indent="191770">
                        <a:lnSpc>
                          <a:spcPct val="100000"/>
                        </a:lnSpc>
                        <a:tabLst>
                          <a:tab pos="534670" algn="l"/>
                          <a:tab pos="1139825" algn="l"/>
                          <a:tab pos="1469390" algn="l"/>
                          <a:tab pos="1875155" algn="l"/>
                          <a:tab pos="228917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It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l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ck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absorbing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270510" marR="254635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Sponge,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bubble  nylon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0510" indent="-172085">
                        <a:lnSpc>
                          <a:spcPct val="100000"/>
                        </a:lnSpc>
                        <a:spcBef>
                          <a:spcPts val="790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Sponge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145" marR="499745" indent="-172085">
                        <a:lnSpc>
                          <a:spcPct val="100000"/>
                        </a:lnSpc>
                        <a:spcBef>
                          <a:spcPts val="844"/>
                        </a:spcBef>
                        <a:buChar char="•"/>
                        <a:tabLst>
                          <a:tab pos="27178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Softer than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other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options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1145" indent="-172085">
                        <a:lnSpc>
                          <a:spcPct val="100000"/>
                        </a:lnSpc>
                        <a:buChar char="•"/>
                        <a:tabLst>
                          <a:tab pos="27178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Elastic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731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921001" y="4610861"/>
            <a:ext cx="668020" cy="413384"/>
          </a:xfrm>
          <a:custGeom>
            <a:avLst/>
            <a:gdLst/>
            <a:ahLst/>
            <a:cxnLst/>
            <a:rect l="l" t="t" r="r" b="b"/>
            <a:pathLst>
              <a:path w="668019" h="413385">
                <a:moveTo>
                  <a:pt x="461010" y="0"/>
                </a:moveTo>
                <a:lnTo>
                  <a:pt x="461010" y="103250"/>
                </a:lnTo>
                <a:lnTo>
                  <a:pt x="0" y="103250"/>
                </a:lnTo>
                <a:lnTo>
                  <a:pt x="0" y="309752"/>
                </a:lnTo>
                <a:lnTo>
                  <a:pt x="461010" y="309752"/>
                </a:lnTo>
                <a:lnTo>
                  <a:pt x="461010" y="413004"/>
                </a:lnTo>
                <a:lnTo>
                  <a:pt x="667512" y="206501"/>
                </a:lnTo>
                <a:lnTo>
                  <a:pt x="46101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21001" y="4610861"/>
            <a:ext cx="668020" cy="413384"/>
          </a:xfrm>
          <a:custGeom>
            <a:avLst/>
            <a:gdLst/>
            <a:ahLst/>
            <a:cxnLst/>
            <a:rect l="l" t="t" r="r" b="b"/>
            <a:pathLst>
              <a:path w="668019" h="413385">
                <a:moveTo>
                  <a:pt x="0" y="103250"/>
                </a:moveTo>
                <a:lnTo>
                  <a:pt x="461010" y="103250"/>
                </a:lnTo>
                <a:lnTo>
                  <a:pt x="461010" y="0"/>
                </a:lnTo>
                <a:lnTo>
                  <a:pt x="667512" y="206501"/>
                </a:lnTo>
                <a:lnTo>
                  <a:pt x="461010" y="413004"/>
                </a:lnTo>
                <a:lnTo>
                  <a:pt x="461010" y="309752"/>
                </a:lnTo>
                <a:lnTo>
                  <a:pt x="0" y="309752"/>
                </a:lnTo>
                <a:lnTo>
                  <a:pt x="0" y="10325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4631" y="3398520"/>
            <a:ext cx="1642872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4631" y="4215384"/>
            <a:ext cx="1246632" cy="1078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69107" y="4119371"/>
            <a:ext cx="1527047" cy="1321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08519" y="3907535"/>
            <a:ext cx="1725168" cy="1287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1561" y="4533138"/>
            <a:ext cx="668020" cy="413384"/>
          </a:xfrm>
          <a:custGeom>
            <a:avLst/>
            <a:gdLst/>
            <a:ahLst/>
            <a:cxnLst/>
            <a:rect l="l" t="t" r="r" b="b"/>
            <a:pathLst>
              <a:path w="668020" h="413385">
                <a:moveTo>
                  <a:pt x="461010" y="0"/>
                </a:moveTo>
                <a:lnTo>
                  <a:pt x="461010" y="103250"/>
                </a:lnTo>
                <a:lnTo>
                  <a:pt x="0" y="103250"/>
                </a:lnTo>
                <a:lnTo>
                  <a:pt x="0" y="309753"/>
                </a:lnTo>
                <a:lnTo>
                  <a:pt x="461010" y="309753"/>
                </a:lnTo>
                <a:lnTo>
                  <a:pt x="461010" y="413004"/>
                </a:lnTo>
                <a:lnTo>
                  <a:pt x="667512" y="206501"/>
                </a:lnTo>
                <a:lnTo>
                  <a:pt x="46101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1561" y="4533138"/>
            <a:ext cx="668020" cy="413384"/>
          </a:xfrm>
          <a:custGeom>
            <a:avLst/>
            <a:gdLst/>
            <a:ahLst/>
            <a:cxnLst/>
            <a:rect l="l" t="t" r="r" b="b"/>
            <a:pathLst>
              <a:path w="668020" h="413385">
                <a:moveTo>
                  <a:pt x="0" y="103250"/>
                </a:moveTo>
                <a:lnTo>
                  <a:pt x="461010" y="103250"/>
                </a:lnTo>
                <a:lnTo>
                  <a:pt x="461010" y="0"/>
                </a:lnTo>
                <a:lnTo>
                  <a:pt x="667512" y="206501"/>
                </a:lnTo>
                <a:lnTo>
                  <a:pt x="461010" y="413004"/>
                </a:lnTo>
                <a:lnTo>
                  <a:pt x="461010" y="309753"/>
                </a:lnTo>
                <a:lnTo>
                  <a:pt x="0" y="309753"/>
                </a:lnTo>
                <a:lnTo>
                  <a:pt x="0" y="103250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885944" y="3531108"/>
            <a:ext cx="1444752" cy="1078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325114" y="5507837"/>
            <a:ext cx="4311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PLA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99069" y="5300598"/>
            <a:ext cx="7683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latin typeface="Arial"/>
                <a:cs typeface="Arial"/>
              </a:rPr>
              <a:t>Spo</a:t>
            </a:r>
            <a:r>
              <a:rPr dirty="0" sz="1600" spc="-15" b="1">
                <a:latin typeface="Arial"/>
                <a:cs typeface="Arial"/>
              </a:rPr>
              <a:t>n</a:t>
            </a:r>
            <a:r>
              <a:rPr dirty="0" sz="1600" spc="-5" b="1">
                <a:latin typeface="Arial"/>
                <a:cs typeface="Arial"/>
              </a:rPr>
              <a:t>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85003" y="5017008"/>
            <a:ext cx="1415796" cy="10622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4631" y="5362955"/>
            <a:ext cx="1246632" cy="9052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55</a:t>
            </a:fld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488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Egg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Protection Structure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148333"/>
          <a:ext cx="8723630" cy="1734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2545"/>
                <a:gridCol w="3284220"/>
                <a:gridCol w="2252979"/>
                <a:gridCol w="1854835"/>
              </a:tblGrid>
              <a:tr h="457200">
                <a:tc>
                  <a:txBody>
                    <a:bodyPr/>
                    <a:lstStyle/>
                    <a:p>
                      <a:pPr marL="344805" marR="230504" indent="-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ha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nic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Pros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264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01930" marR="181610" indent="2730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Compressed  Cover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5565" indent="191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Containers that protect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egg are closed  together.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screw is placed in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such 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way as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squeeze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holes in which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containers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are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clamped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together,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that movement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  containers is prevented.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cm thick sponge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placed inside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egg containers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prevent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 egg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moving</a:t>
                      </a:r>
                      <a:r>
                        <a:rPr dirty="0" sz="11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inside.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70510" indent="-172720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 to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produce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89535" indent="-172720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movement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egg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inhibited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compression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70510" marR="191135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Opening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closing  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difficult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takes  long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406400" indent="-172085">
                        <a:lnSpc>
                          <a:spcPct val="100000"/>
                        </a:lnSpc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Consists of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many  parts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6602460" y="3020835"/>
            <a:ext cx="437681" cy="532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29233" y="2981474"/>
            <a:ext cx="728236" cy="5930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62022" y="5433276"/>
            <a:ext cx="437605" cy="849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379029" y="4043462"/>
            <a:ext cx="668776" cy="781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95716" y="3195827"/>
            <a:ext cx="160019" cy="716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32547" y="3189732"/>
            <a:ext cx="160020" cy="716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685276" y="3852671"/>
            <a:ext cx="71627" cy="158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06768" y="5198364"/>
            <a:ext cx="71627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33588" y="3604221"/>
            <a:ext cx="402386" cy="4938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82736" y="3630803"/>
            <a:ext cx="307848" cy="4008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82736" y="3630803"/>
            <a:ext cx="307975" cy="401320"/>
          </a:xfrm>
          <a:custGeom>
            <a:avLst/>
            <a:gdLst/>
            <a:ahLst/>
            <a:cxnLst/>
            <a:rect l="l" t="t" r="r" b="b"/>
            <a:pathLst>
              <a:path w="307975" h="401320">
                <a:moveTo>
                  <a:pt x="66294" y="0"/>
                </a:moveTo>
                <a:lnTo>
                  <a:pt x="274701" y="312420"/>
                </a:lnTo>
                <a:lnTo>
                  <a:pt x="307848" y="290322"/>
                </a:lnTo>
                <a:lnTo>
                  <a:pt x="285750" y="400812"/>
                </a:lnTo>
                <a:lnTo>
                  <a:pt x="175260" y="378841"/>
                </a:lnTo>
                <a:lnTo>
                  <a:pt x="208407" y="356616"/>
                </a:lnTo>
                <a:lnTo>
                  <a:pt x="0" y="44323"/>
                </a:lnTo>
                <a:lnTo>
                  <a:pt x="6629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67371" y="3351326"/>
            <a:ext cx="582155" cy="2469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14616" y="3381755"/>
            <a:ext cx="490727" cy="144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14616" y="3381755"/>
            <a:ext cx="490855" cy="144780"/>
          </a:xfrm>
          <a:custGeom>
            <a:avLst/>
            <a:gdLst/>
            <a:ahLst/>
            <a:cxnLst/>
            <a:rect l="l" t="t" r="r" b="b"/>
            <a:pathLst>
              <a:path w="490854" h="144779">
                <a:moveTo>
                  <a:pt x="0" y="108585"/>
                </a:moveTo>
                <a:lnTo>
                  <a:pt x="418337" y="108585"/>
                </a:lnTo>
                <a:lnTo>
                  <a:pt x="418337" y="144780"/>
                </a:lnTo>
                <a:lnTo>
                  <a:pt x="490727" y="72390"/>
                </a:lnTo>
                <a:lnTo>
                  <a:pt x="418337" y="0"/>
                </a:lnTo>
                <a:lnTo>
                  <a:pt x="418337" y="36195"/>
                </a:lnTo>
                <a:lnTo>
                  <a:pt x="0" y="36195"/>
                </a:lnTo>
                <a:lnTo>
                  <a:pt x="0" y="10858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20028" y="3620998"/>
            <a:ext cx="388620" cy="50446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69558" y="3646296"/>
            <a:ext cx="294386" cy="4108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369558" y="3646296"/>
            <a:ext cx="294640" cy="410845"/>
          </a:xfrm>
          <a:custGeom>
            <a:avLst/>
            <a:gdLst/>
            <a:ahLst/>
            <a:cxnLst/>
            <a:rect l="l" t="t" r="r" b="b"/>
            <a:pathLst>
              <a:path w="294640" h="410845">
                <a:moveTo>
                  <a:pt x="0" y="373252"/>
                </a:moveTo>
                <a:lnTo>
                  <a:pt x="202057" y="42671"/>
                </a:lnTo>
                <a:lnTo>
                  <a:pt x="171322" y="23875"/>
                </a:lnTo>
                <a:lnTo>
                  <a:pt x="270510" y="0"/>
                </a:lnTo>
                <a:lnTo>
                  <a:pt x="294386" y="99186"/>
                </a:lnTo>
                <a:lnTo>
                  <a:pt x="263651" y="80390"/>
                </a:lnTo>
                <a:lnTo>
                  <a:pt x="61594" y="410844"/>
                </a:lnTo>
                <a:lnTo>
                  <a:pt x="0" y="373252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57288" y="5519928"/>
            <a:ext cx="554723" cy="26824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06056" y="5550408"/>
            <a:ext cx="463296" cy="1661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06056" y="5550408"/>
            <a:ext cx="463550" cy="166370"/>
          </a:xfrm>
          <a:custGeom>
            <a:avLst/>
            <a:gdLst/>
            <a:ahLst/>
            <a:cxnLst/>
            <a:rect l="l" t="t" r="r" b="b"/>
            <a:pathLst>
              <a:path w="463550" h="166370">
                <a:moveTo>
                  <a:pt x="463296" y="124586"/>
                </a:moveTo>
                <a:lnTo>
                  <a:pt x="83058" y="124586"/>
                </a:lnTo>
                <a:lnTo>
                  <a:pt x="83058" y="166115"/>
                </a:lnTo>
                <a:lnTo>
                  <a:pt x="0" y="83057"/>
                </a:lnTo>
                <a:lnTo>
                  <a:pt x="83058" y="0"/>
                </a:lnTo>
                <a:lnTo>
                  <a:pt x="83058" y="41528"/>
                </a:lnTo>
                <a:lnTo>
                  <a:pt x="463296" y="41528"/>
                </a:lnTo>
                <a:lnTo>
                  <a:pt x="463296" y="1245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254496" y="4975834"/>
            <a:ext cx="390131" cy="45874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303390" y="5000625"/>
            <a:ext cx="295783" cy="36550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303390" y="5000625"/>
            <a:ext cx="295910" cy="365760"/>
          </a:xfrm>
          <a:custGeom>
            <a:avLst/>
            <a:gdLst/>
            <a:ahLst/>
            <a:cxnLst/>
            <a:rect l="l" t="t" r="r" b="b"/>
            <a:pathLst>
              <a:path w="295909" h="365760">
                <a:moveTo>
                  <a:pt x="236474" y="365506"/>
                </a:moveTo>
                <a:lnTo>
                  <a:pt x="29718" y="80899"/>
                </a:lnTo>
                <a:lnTo>
                  <a:pt x="0" y="102488"/>
                </a:lnTo>
                <a:lnTo>
                  <a:pt x="16256" y="0"/>
                </a:lnTo>
                <a:lnTo>
                  <a:pt x="118745" y="16256"/>
                </a:lnTo>
                <a:lnTo>
                  <a:pt x="89026" y="37845"/>
                </a:lnTo>
                <a:lnTo>
                  <a:pt x="295783" y="322325"/>
                </a:lnTo>
                <a:lnTo>
                  <a:pt x="236474" y="36550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86116" y="5387340"/>
            <a:ext cx="987551" cy="9418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59168" y="5779008"/>
            <a:ext cx="71627" cy="160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292972" y="5852909"/>
            <a:ext cx="159130" cy="7101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5754" y="3042097"/>
            <a:ext cx="1505359" cy="184045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59548" y="2982467"/>
            <a:ext cx="1606119" cy="19795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038855" y="4157510"/>
            <a:ext cx="1021067" cy="2378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60014" y="4219955"/>
            <a:ext cx="861060" cy="78105"/>
          </a:xfrm>
          <a:custGeom>
            <a:avLst/>
            <a:gdLst/>
            <a:ahLst/>
            <a:cxnLst/>
            <a:rect l="l" t="t" r="r" b="b"/>
            <a:pathLst>
              <a:path w="861060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69" y="51816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861060" h="78104">
                <a:moveTo>
                  <a:pt x="77724" y="25908"/>
                </a:moveTo>
                <a:lnTo>
                  <a:pt x="64769" y="25908"/>
                </a:lnTo>
                <a:lnTo>
                  <a:pt x="64769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861060" h="78104">
                <a:moveTo>
                  <a:pt x="861060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861060" y="51816"/>
                </a:lnTo>
                <a:lnTo>
                  <a:pt x="861060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038855" y="4582705"/>
            <a:ext cx="1104887" cy="2378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160014" y="4645152"/>
            <a:ext cx="945515" cy="78105"/>
          </a:xfrm>
          <a:custGeom>
            <a:avLst/>
            <a:gdLst/>
            <a:ahLst/>
            <a:cxnLst/>
            <a:rect l="l" t="t" r="r" b="b"/>
            <a:pathLst>
              <a:path w="945514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69" y="51816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945514" h="78104">
                <a:moveTo>
                  <a:pt x="77724" y="25908"/>
                </a:moveTo>
                <a:lnTo>
                  <a:pt x="64769" y="25908"/>
                </a:lnTo>
                <a:lnTo>
                  <a:pt x="64769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945514" h="78104">
                <a:moveTo>
                  <a:pt x="945134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945134" y="51816"/>
                </a:lnTo>
                <a:lnTo>
                  <a:pt x="945134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38855" y="3083090"/>
            <a:ext cx="999756" cy="2378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160014" y="3145535"/>
            <a:ext cx="840105" cy="78105"/>
          </a:xfrm>
          <a:custGeom>
            <a:avLst/>
            <a:gdLst/>
            <a:ahLst/>
            <a:cxnLst/>
            <a:rect l="l" t="t" r="r" b="b"/>
            <a:pathLst>
              <a:path w="840104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840104" h="78105">
                <a:moveTo>
                  <a:pt x="77724" y="25908"/>
                </a:moveTo>
                <a:lnTo>
                  <a:pt x="64769" y="25908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8"/>
                </a:lnTo>
                <a:close/>
              </a:path>
              <a:path w="840104" h="78105">
                <a:moveTo>
                  <a:pt x="840105" y="25908"/>
                </a:moveTo>
                <a:lnTo>
                  <a:pt x="77724" y="25908"/>
                </a:lnTo>
                <a:lnTo>
                  <a:pt x="77724" y="51815"/>
                </a:lnTo>
                <a:lnTo>
                  <a:pt x="840105" y="51815"/>
                </a:lnTo>
                <a:lnTo>
                  <a:pt x="840105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84576" y="3584486"/>
            <a:ext cx="539534" cy="3276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05733" y="3679952"/>
            <a:ext cx="379730" cy="174625"/>
          </a:xfrm>
          <a:custGeom>
            <a:avLst/>
            <a:gdLst/>
            <a:ahLst/>
            <a:cxnLst/>
            <a:rect l="l" t="t" r="r" b="b"/>
            <a:pathLst>
              <a:path w="379729" h="174625">
                <a:moveTo>
                  <a:pt x="76730" y="23924"/>
                </a:moveTo>
                <a:lnTo>
                  <a:pt x="66733" y="47815"/>
                </a:lnTo>
                <a:lnTo>
                  <a:pt x="369696" y="174498"/>
                </a:lnTo>
                <a:lnTo>
                  <a:pt x="379730" y="150622"/>
                </a:lnTo>
                <a:lnTo>
                  <a:pt x="76730" y="23924"/>
                </a:lnTo>
                <a:close/>
              </a:path>
              <a:path w="379729" h="174625">
                <a:moveTo>
                  <a:pt x="86741" y="0"/>
                </a:moveTo>
                <a:lnTo>
                  <a:pt x="0" y="5842"/>
                </a:lnTo>
                <a:lnTo>
                  <a:pt x="56768" y="71628"/>
                </a:lnTo>
                <a:lnTo>
                  <a:pt x="66733" y="47815"/>
                </a:lnTo>
                <a:lnTo>
                  <a:pt x="54737" y="42799"/>
                </a:lnTo>
                <a:lnTo>
                  <a:pt x="64769" y="18923"/>
                </a:lnTo>
                <a:lnTo>
                  <a:pt x="78822" y="18923"/>
                </a:lnTo>
                <a:lnTo>
                  <a:pt x="86741" y="0"/>
                </a:lnTo>
                <a:close/>
              </a:path>
              <a:path w="379729" h="174625">
                <a:moveTo>
                  <a:pt x="64769" y="18923"/>
                </a:moveTo>
                <a:lnTo>
                  <a:pt x="54737" y="42799"/>
                </a:lnTo>
                <a:lnTo>
                  <a:pt x="66733" y="47815"/>
                </a:lnTo>
                <a:lnTo>
                  <a:pt x="76730" y="23924"/>
                </a:lnTo>
                <a:lnTo>
                  <a:pt x="64769" y="18923"/>
                </a:lnTo>
                <a:close/>
              </a:path>
              <a:path w="379729" h="174625">
                <a:moveTo>
                  <a:pt x="78822" y="18923"/>
                </a:moveTo>
                <a:lnTo>
                  <a:pt x="64769" y="18923"/>
                </a:lnTo>
                <a:lnTo>
                  <a:pt x="76730" y="23924"/>
                </a:lnTo>
                <a:lnTo>
                  <a:pt x="78822" y="1892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014834" y="5620861"/>
            <a:ext cx="619444" cy="65617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039461" y="5651556"/>
            <a:ext cx="688181" cy="6206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115311" y="5341620"/>
            <a:ext cx="745236" cy="49381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158492" y="5442965"/>
            <a:ext cx="585470" cy="334645"/>
          </a:xfrm>
          <a:custGeom>
            <a:avLst/>
            <a:gdLst/>
            <a:ahLst/>
            <a:cxnLst/>
            <a:rect l="l" t="t" r="r" b="b"/>
            <a:pathLst>
              <a:path w="585469" h="334645">
                <a:moveTo>
                  <a:pt x="510847" y="26604"/>
                </a:moveTo>
                <a:lnTo>
                  <a:pt x="0" y="311975"/>
                </a:lnTo>
                <a:lnTo>
                  <a:pt x="12700" y="334594"/>
                </a:lnTo>
                <a:lnTo>
                  <a:pt x="523464" y="49256"/>
                </a:lnTo>
                <a:lnTo>
                  <a:pt x="510847" y="26604"/>
                </a:lnTo>
                <a:close/>
              </a:path>
              <a:path w="585469" h="334645">
                <a:moveTo>
                  <a:pt x="571140" y="20320"/>
                </a:moveTo>
                <a:lnTo>
                  <a:pt x="522096" y="20320"/>
                </a:lnTo>
                <a:lnTo>
                  <a:pt x="534796" y="42926"/>
                </a:lnTo>
                <a:lnTo>
                  <a:pt x="523464" y="49256"/>
                </a:lnTo>
                <a:lnTo>
                  <a:pt x="536066" y="71882"/>
                </a:lnTo>
                <a:lnTo>
                  <a:pt x="571140" y="20320"/>
                </a:lnTo>
                <a:close/>
              </a:path>
              <a:path w="585469" h="334645">
                <a:moveTo>
                  <a:pt x="522096" y="20320"/>
                </a:moveTo>
                <a:lnTo>
                  <a:pt x="510847" y="26604"/>
                </a:lnTo>
                <a:lnTo>
                  <a:pt x="523464" y="49256"/>
                </a:lnTo>
                <a:lnTo>
                  <a:pt x="534796" y="42926"/>
                </a:lnTo>
                <a:lnTo>
                  <a:pt x="522096" y="20320"/>
                </a:lnTo>
                <a:close/>
              </a:path>
              <a:path w="585469" h="334645">
                <a:moveTo>
                  <a:pt x="584962" y="0"/>
                </a:moveTo>
                <a:lnTo>
                  <a:pt x="498220" y="3937"/>
                </a:lnTo>
                <a:lnTo>
                  <a:pt x="510847" y="26604"/>
                </a:lnTo>
                <a:lnTo>
                  <a:pt x="522096" y="20320"/>
                </a:lnTo>
                <a:lnTo>
                  <a:pt x="571140" y="20320"/>
                </a:lnTo>
                <a:lnTo>
                  <a:pt x="58496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679192" y="5341620"/>
            <a:ext cx="512102" cy="43131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00350" y="5442965"/>
            <a:ext cx="353695" cy="272415"/>
          </a:xfrm>
          <a:custGeom>
            <a:avLst/>
            <a:gdLst/>
            <a:ahLst/>
            <a:cxnLst/>
            <a:rect l="l" t="t" r="r" b="b"/>
            <a:pathLst>
              <a:path w="353694" h="272414">
                <a:moveTo>
                  <a:pt x="69777" y="36658"/>
                </a:moveTo>
                <a:lnTo>
                  <a:pt x="54148" y="57229"/>
                </a:lnTo>
                <a:lnTo>
                  <a:pt x="337566" y="271881"/>
                </a:lnTo>
                <a:lnTo>
                  <a:pt x="353187" y="251218"/>
                </a:lnTo>
                <a:lnTo>
                  <a:pt x="69777" y="36658"/>
                </a:lnTo>
                <a:close/>
              </a:path>
              <a:path w="353694" h="272414">
                <a:moveTo>
                  <a:pt x="0" y="0"/>
                </a:moveTo>
                <a:lnTo>
                  <a:pt x="38481" y="77851"/>
                </a:lnTo>
                <a:lnTo>
                  <a:pt x="54148" y="57229"/>
                </a:lnTo>
                <a:lnTo>
                  <a:pt x="43814" y="49403"/>
                </a:lnTo>
                <a:lnTo>
                  <a:pt x="59436" y="28829"/>
                </a:lnTo>
                <a:lnTo>
                  <a:pt x="75725" y="28829"/>
                </a:lnTo>
                <a:lnTo>
                  <a:pt x="85470" y="16002"/>
                </a:lnTo>
                <a:lnTo>
                  <a:pt x="0" y="0"/>
                </a:lnTo>
                <a:close/>
              </a:path>
              <a:path w="353694" h="272414">
                <a:moveTo>
                  <a:pt x="59436" y="28829"/>
                </a:moveTo>
                <a:lnTo>
                  <a:pt x="43814" y="49403"/>
                </a:lnTo>
                <a:lnTo>
                  <a:pt x="54148" y="57229"/>
                </a:lnTo>
                <a:lnTo>
                  <a:pt x="69777" y="36658"/>
                </a:lnTo>
                <a:lnTo>
                  <a:pt x="59436" y="28829"/>
                </a:lnTo>
                <a:close/>
              </a:path>
              <a:path w="353694" h="272414">
                <a:moveTo>
                  <a:pt x="75725" y="28829"/>
                </a:moveTo>
                <a:lnTo>
                  <a:pt x="59436" y="28829"/>
                </a:lnTo>
                <a:lnTo>
                  <a:pt x="69777" y="36658"/>
                </a:lnTo>
                <a:lnTo>
                  <a:pt x="75725" y="2882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152014" y="3036188"/>
            <a:ext cx="1525905" cy="2412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4356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Shell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Screws</a:t>
            </a:r>
            <a:endParaRPr sz="1600">
              <a:latin typeface="Arial"/>
              <a:cs typeface="Arial"/>
            </a:endParaRPr>
          </a:p>
          <a:p>
            <a:pPr marL="267970" marR="550545" indent="324485">
              <a:lnSpc>
                <a:spcPct val="173000"/>
              </a:lnSpc>
              <a:spcBef>
                <a:spcPts val="1205"/>
              </a:spcBef>
            </a:pPr>
            <a:r>
              <a:rPr dirty="0" sz="1600" spc="-5">
                <a:latin typeface="Arial"/>
                <a:cs typeface="Arial"/>
              </a:rPr>
              <a:t>Egg  Spon</a:t>
            </a:r>
            <a:r>
              <a:rPr dirty="0" sz="1600" spc="-5">
                <a:latin typeface="Arial"/>
                <a:cs typeface="Arial"/>
              </a:rPr>
              <a:t>ge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dirty="0" sz="1600" spc="-5">
                <a:latin typeface="Arial"/>
                <a:cs typeface="Arial"/>
              </a:rPr>
              <a:t>Holes for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screws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699759" y="4128515"/>
            <a:ext cx="807719" cy="87782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591555" y="4532376"/>
            <a:ext cx="160019" cy="716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432803" y="4532376"/>
            <a:ext cx="160019" cy="716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47232" y="4009644"/>
            <a:ext cx="71627" cy="16002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084576" y="3584473"/>
            <a:ext cx="1905000" cy="30782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205733" y="3653028"/>
            <a:ext cx="1746885" cy="180975"/>
          </a:xfrm>
          <a:custGeom>
            <a:avLst/>
            <a:gdLst/>
            <a:ahLst/>
            <a:cxnLst/>
            <a:rect l="l" t="t" r="r" b="b"/>
            <a:pathLst>
              <a:path w="1746885" h="180975">
                <a:moveTo>
                  <a:pt x="78522" y="25897"/>
                </a:moveTo>
                <a:lnTo>
                  <a:pt x="76536" y="51672"/>
                </a:lnTo>
                <a:lnTo>
                  <a:pt x="1744471" y="180848"/>
                </a:lnTo>
                <a:lnTo>
                  <a:pt x="1746504" y="155067"/>
                </a:lnTo>
                <a:lnTo>
                  <a:pt x="78522" y="25897"/>
                </a:lnTo>
                <a:close/>
              </a:path>
              <a:path w="1746885" h="180975">
                <a:moveTo>
                  <a:pt x="80518" y="0"/>
                </a:moveTo>
                <a:lnTo>
                  <a:pt x="0" y="32766"/>
                </a:lnTo>
                <a:lnTo>
                  <a:pt x="74549" y="77470"/>
                </a:lnTo>
                <a:lnTo>
                  <a:pt x="76536" y="51672"/>
                </a:lnTo>
                <a:lnTo>
                  <a:pt x="63627" y="50673"/>
                </a:lnTo>
                <a:lnTo>
                  <a:pt x="65531" y="24892"/>
                </a:lnTo>
                <a:lnTo>
                  <a:pt x="78600" y="24892"/>
                </a:lnTo>
                <a:lnTo>
                  <a:pt x="80518" y="0"/>
                </a:lnTo>
                <a:close/>
              </a:path>
              <a:path w="1746885" h="180975">
                <a:moveTo>
                  <a:pt x="65531" y="24892"/>
                </a:moveTo>
                <a:lnTo>
                  <a:pt x="63627" y="50673"/>
                </a:lnTo>
                <a:lnTo>
                  <a:pt x="76536" y="51672"/>
                </a:lnTo>
                <a:lnTo>
                  <a:pt x="78522" y="25897"/>
                </a:lnTo>
                <a:lnTo>
                  <a:pt x="65531" y="24892"/>
                </a:lnTo>
                <a:close/>
              </a:path>
              <a:path w="1746885" h="180975">
                <a:moveTo>
                  <a:pt x="78600" y="24892"/>
                </a:moveTo>
                <a:lnTo>
                  <a:pt x="65531" y="24892"/>
                </a:lnTo>
                <a:lnTo>
                  <a:pt x="78522" y="25897"/>
                </a:lnTo>
                <a:lnTo>
                  <a:pt x="78600" y="2489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267700" y="4946878"/>
            <a:ext cx="387108" cy="50446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317483" y="4972684"/>
            <a:ext cx="293243" cy="41160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317483" y="4972684"/>
            <a:ext cx="293370" cy="412115"/>
          </a:xfrm>
          <a:custGeom>
            <a:avLst/>
            <a:gdLst/>
            <a:ahLst/>
            <a:cxnLst/>
            <a:rect l="l" t="t" r="r" b="b"/>
            <a:pathLst>
              <a:path w="293370" h="412114">
                <a:moveTo>
                  <a:pt x="293243" y="37337"/>
                </a:moveTo>
                <a:lnTo>
                  <a:pt x="92456" y="368553"/>
                </a:lnTo>
                <a:lnTo>
                  <a:pt x="123317" y="387222"/>
                </a:lnTo>
                <a:lnTo>
                  <a:pt x="24257" y="411606"/>
                </a:lnTo>
                <a:lnTo>
                  <a:pt x="0" y="312546"/>
                </a:lnTo>
                <a:lnTo>
                  <a:pt x="30861" y="331215"/>
                </a:lnTo>
                <a:lnTo>
                  <a:pt x="231521" y="0"/>
                </a:lnTo>
                <a:lnTo>
                  <a:pt x="293243" y="373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55</a:t>
            </a:fld>
            <a:endParaRPr sz="1000"/>
          </a:p>
        </p:txBody>
      </p:sp>
      <p:sp>
        <p:nvSpPr>
          <p:cNvPr id="68" name="object 68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488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Egg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Protection Structure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060450"/>
          <a:ext cx="8723630" cy="1658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2545"/>
                <a:gridCol w="3284220"/>
                <a:gridCol w="2252979"/>
                <a:gridCol w="1854835"/>
              </a:tblGrid>
              <a:tr h="457200">
                <a:tc>
                  <a:txBody>
                    <a:bodyPr/>
                    <a:lstStyle/>
                    <a:p>
                      <a:pPr marL="344805" marR="230504" indent="-946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ec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ha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nic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l 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Design</a:t>
                      </a:r>
                      <a:r>
                        <a:rPr dirty="0" sz="12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Pros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Screw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Mounting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200" indent="1917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Containers that protect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egg are connected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 each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other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by screw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mounting.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There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are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sponges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thick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inside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container. 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When 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containers are fitted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screw  mounting,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egg gets stuck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sponge and  prevent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 egg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moving.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0510" marR="89535" indent="-172720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movement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egg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inhibited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compression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marR="386080" indent="-172720">
                        <a:lnSpc>
                          <a:spcPct val="100000"/>
                        </a:lnSpc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Opening and closing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requires easy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short  time.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70510" indent="-172720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270510" algn="l"/>
                        </a:tabLst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Consists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only 2</a:t>
                      </a:r>
                      <a:r>
                        <a:rPr dirty="0" sz="12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parts.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just" marL="270510" marR="344805" indent="-172085">
                        <a:lnSpc>
                          <a:spcPct val="100000"/>
                        </a:lnSpc>
                        <a:spcBef>
                          <a:spcPts val="990"/>
                        </a:spcBef>
                        <a:buChar char="•"/>
                        <a:tabLst>
                          <a:tab pos="271145" algn="l"/>
                        </a:tabLst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Production is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long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difficult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due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details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714963" y="2901797"/>
            <a:ext cx="1398421" cy="1840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05327" y="2791967"/>
            <a:ext cx="1538859" cy="19825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85516" y="3971581"/>
            <a:ext cx="1274063" cy="237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06673" y="4035552"/>
            <a:ext cx="1114425" cy="78105"/>
          </a:xfrm>
          <a:custGeom>
            <a:avLst/>
            <a:gdLst/>
            <a:ahLst/>
            <a:cxnLst/>
            <a:rect l="l" t="t" r="r" b="b"/>
            <a:pathLst>
              <a:path w="1114425" h="78104">
                <a:moveTo>
                  <a:pt x="78486" y="0"/>
                </a:moveTo>
                <a:lnTo>
                  <a:pt x="0" y="37337"/>
                </a:lnTo>
                <a:lnTo>
                  <a:pt x="76962" y="77724"/>
                </a:lnTo>
                <a:lnTo>
                  <a:pt x="77469" y="51822"/>
                </a:lnTo>
                <a:lnTo>
                  <a:pt x="64515" y="51562"/>
                </a:lnTo>
                <a:lnTo>
                  <a:pt x="65024" y="25654"/>
                </a:lnTo>
                <a:lnTo>
                  <a:pt x="77982" y="25654"/>
                </a:lnTo>
                <a:lnTo>
                  <a:pt x="78486" y="0"/>
                </a:lnTo>
                <a:close/>
              </a:path>
              <a:path w="1114425" h="78104">
                <a:moveTo>
                  <a:pt x="77977" y="25914"/>
                </a:moveTo>
                <a:lnTo>
                  <a:pt x="77469" y="51822"/>
                </a:lnTo>
                <a:lnTo>
                  <a:pt x="1113663" y="72643"/>
                </a:lnTo>
                <a:lnTo>
                  <a:pt x="1114171" y="46736"/>
                </a:lnTo>
                <a:lnTo>
                  <a:pt x="77977" y="25914"/>
                </a:lnTo>
                <a:close/>
              </a:path>
              <a:path w="1114425" h="78104">
                <a:moveTo>
                  <a:pt x="65024" y="25654"/>
                </a:moveTo>
                <a:lnTo>
                  <a:pt x="64515" y="51562"/>
                </a:lnTo>
                <a:lnTo>
                  <a:pt x="77469" y="51822"/>
                </a:lnTo>
                <a:lnTo>
                  <a:pt x="77977" y="25914"/>
                </a:lnTo>
                <a:lnTo>
                  <a:pt x="65024" y="25654"/>
                </a:lnTo>
                <a:close/>
              </a:path>
              <a:path w="1114425" h="78104">
                <a:moveTo>
                  <a:pt x="77982" y="25654"/>
                </a:moveTo>
                <a:lnTo>
                  <a:pt x="65024" y="25654"/>
                </a:lnTo>
                <a:lnTo>
                  <a:pt x="77977" y="25914"/>
                </a:lnTo>
                <a:lnTo>
                  <a:pt x="77982" y="2565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85516" y="4396778"/>
            <a:ext cx="1104887" cy="237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06673" y="4459223"/>
            <a:ext cx="945515" cy="78105"/>
          </a:xfrm>
          <a:custGeom>
            <a:avLst/>
            <a:gdLst/>
            <a:ahLst/>
            <a:cxnLst/>
            <a:rect l="l" t="t" r="r" b="b"/>
            <a:pathLst>
              <a:path w="945514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945514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945514" h="78104">
                <a:moveTo>
                  <a:pt x="945134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945134" y="51815"/>
                </a:lnTo>
                <a:lnTo>
                  <a:pt x="945134" y="2590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985516" y="2897162"/>
            <a:ext cx="999756" cy="237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06673" y="2959607"/>
            <a:ext cx="840105" cy="78105"/>
          </a:xfrm>
          <a:custGeom>
            <a:avLst/>
            <a:gdLst/>
            <a:ahLst/>
            <a:cxnLst/>
            <a:rect l="l" t="t" r="r" b="b"/>
            <a:pathLst>
              <a:path w="840104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840104" h="78105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840104" h="78105">
                <a:moveTo>
                  <a:pt x="840104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840104" y="51815"/>
                </a:lnTo>
                <a:lnTo>
                  <a:pt x="840104" y="2590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593594" y="2880105"/>
            <a:ext cx="4775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</a:t>
            </a:r>
            <a:r>
              <a:rPr dirty="0" sz="1600" spc="-5">
                <a:latin typeface="Arial"/>
                <a:cs typeface="Arial"/>
              </a:rPr>
              <a:t>hel</a:t>
            </a:r>
            <a:r>
              <a:rPr dirty="0" sz="1600" spc="-5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35148" y="3927475"/>
            <a:ext cx="724535" cy="717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845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Egg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dirty="0" sz="1600" spc="-5">
                <a:latin typeface="Arial"/>
                <a:cs typeface="Arial"/>
              </a:rPr>
              <a:t>Sponge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68672" y="5265606"/>
            <a:ext cx="1031184" cy="8881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04815" y="5160264"/>
            <a:ext cx="1207008" cy="11155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442459" y="5059705"/>
            <a:ext cx="403898" cy="3443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85766" y="5161026"/>
            <a:ext cx="244856" cy="1854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87696" y="5201411"/>
            <a:ext cx="237832" cy="5806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279390" y="5302758"/>
            <a:ext cx="92710" cy="421640"/>
          </a:xfrm>
          <a:custGeom>
            <a:avLst/>
            <a:gdLst/>
            <a:ahLst/>
            <a:cxnLst/>
            <a:rect l="l" t="t" r="r" b="b"/>
            <a:pathLst>
              <a:path w="92710" h="421639">
                <a:moveTo>
                  <a:pt x="51451" y="75695"/>
                </a:moveTo>
                <a:lnTo>
                  <a:pt x="25796" y="78733"/>
                </a:lnTo>
                <a:lnTo>
                  <a:pt x="66548" y="421424"/>
                </a:lnTo>
                <a:lnTo>
                  <a:pt x="92201" y="418363"/>
                </a:lnTo>
                <a:lnTo>
                  <a:pt x="51451" y="75695"/>
                </a:lnTo>
                <a:close/>
              </a:path>
              <a:path w="92710" h="421639">
                <a:moveTo>
                  <a:pt x="29463" y="0"/>
                </a:moveTo>
                <a:lnTo>
                  <a:pt x="0" y="81787"/>
                </a:lnTo>
                <a:lnTo>
                  <a:pt x="25796" y="78733"/>
                </a:lnTo>
                <a:lnTo>
                  <a:pt x="24257" y="65785"/>
                </a:lnTo>
                <a:lnTo>
                  <a:pt x="49911" y="62737"/>
                </a:lnTo>
                <a:lnTo>
                  <a:pt x="70704" y="62737"/>
                </a:lnTo>
                <a:lnTo>
                  <a:pt x="29463" y="0"/>
                </a:lnTo>
                <a:close/>
              </a:path>
              <a:path w="92710" h="421639">
                <a:moveTo>
                  <a:pt x="49911" y="62737"/>
                </a:moveTo>
                <a:lnTo>
                  <a:pt x="24257" y="65785"/>
                </a:lnTo>
                <a:lnTo>
                  <a:pt x="25796" y="78733"/>
                </a:lnTo>
                <a:lnTo>
                  <a:pt x="51451" y="75695"/>
                </a:lnTo>
                <a:lnTo>
                  <a:pt x="49911" y="62737"/>
                </a:lnTo>
                <a:close/>
              </a:path>
              <a:path w="92710" h="421639">
                <a:moveTo>
                  <a:pt x="70704" y="62737"/>
                </a:moveTo>
                <a:lnTo>
                  <a:pt x="49911" y="62737"/>
                </a:lnTo>
                <a:lnTo>
                  <a:pt x="51451" y="75695"/>
                </a:lnTo>
                <a:lnTo>
                  <a:pt x="77215" y="72643"/>
                </a:lnTo>
                <a:lnTo>
                  <a:pt x="70704" y="6273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773929" y="4746701"/>
            <a:ext cx="106426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Screw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mechanism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2890" y="4863846"/>
            <a:ext cx="3610610" cy="1077595"/>
          </a:xfrm>
          <a:prstGeom prst="rect">
            <a:avLst/>
          </a:prstGeom>
          <a:ln w="25907">
            <a:solidFill>
              <a:srgbClr val="333399"/>
            </a:solidFill>
          </a:ln>
        </p:spPr>
        <p:txBody>
          <a:bodyPr wrap="square" lIns="0" tIns="4000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dirty="0" u="heavy" sz="1600" spc="-5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CHOSEN</a:t>
            </a:r>
            <a:r>
              <a:rPr dirty="0" u="heavy" sz="1600" spc="-10" b="1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 CONFIGURATION</a:t>
            </a:r>
            <a:endParaRPr sz="1600">
              <a:latin typeface="Arial"/>
              <a:cs typeface="Arial"/>
            </a:endParaRPr>
          </a:p>
          <a:p>
            <a:pPr marL="90805" marR="287655" indent="28448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latin typeface="Arial"/>
                <a:cs typeface="Arial"/>
              </a:rPr>
              <a:t>More easier and shorter opening  and closing. Also more simple  solution. More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durable.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01729" y="5196959"/>
            <a:ext cx="289735" cy="6883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42336" y="3097263"/>
            <a:ext cx="363246" cy="5370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58691" y="3064916"/>
            <a:ext cx="410641" cy="5420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40657" y="5197044"/>
            <a:ext cx="536017" cy="6620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57544" y="3579825"/>
            <a:ext cx="422186" cy="4572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06184" y="3605148"/>
            <a:ext cx="329564" cy="3642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06184" y="3605148"/>
            <a:ext cx="329565" cy="364490"/>
          </a:xfrm>
          <a:custGeom>
            <a:avLst/>
            <a:gdLst/>
            <a:ahLst/>
            <a:cxnLst/>
            <a:rect l="l" t="t" r="r" b="b"/>
            <a:pathLst>
              <a:path w="329565" h="364489">
                <a:moveTo>
                  <a:pt x="0" y="308101"/>
                </a:moveTo>
                <a:lnTo>
                  <a:pt x="231139" y="37592"/>
                </a:lnTo>
                <a:lnTo>
                  <a:pt x="198373" y="9651"/>
                </a:lnTo>
                <a:lnTo>
                  <a:pt x="320039" y="0"/>
                </a:lnTo>
                <a:lnTo>
                  <a:pt x="329564" y="121665"/>
                </a:lnTo>
                <a:lnTo>
                  <a:pt x="296798" y="93725"/>
                </a:lnTo>
                <a:lnTo>
                  <a:pt x="65659" y="364236"/>
                </a:lnTo>
                <a:lnTo>
                  <a:pt x="0" y="3081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51220" y="4000500"/>
            <a:ext cx="537972" cy="7635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092952" y="3941064"/>
            <a:ext cx="216407" cy="16687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789164" y="2878963"/>
            <a:ext cx="195071" cy="1918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449452" y="3977796"/>
            <a:ext cx="317571" cy="85304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778240" y="4143755"/>
            <a:ext cx="71627" cy="1859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943088" y="5480303"/>
            <a:ext cx="128015" cy="716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39356" y="5283708"/>
            <a:ext cx="71627" cy="185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56704" y="3272078"/>
            <a:ext cx="533412" cy="2743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203947" y="3302508"/>
            <a:ext cx="441959" cy="1722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203947" y="3302508"/>
            <a:ext cx="441959" cy="172720"/>
          </a:xfrm>
          <a:custGeom>
            <a:avLst/>
            <a:gdLst/>
            <a:ahLst/>
            <a:cxnLst/>
            <a:rect l="l" t="t" r="r" b="b"/>
            <a:pathLst>
              <a:path w="441959" h="172720">
                <a:moveTo>
                  <a:pt x="0" y="43052"/>
                </a:moveTo>
                <a:lnTo>
                  <a:pt x="355853" y="43052"/>
                </a:lnTo>
                <a:lnTo>
                  <a:pt x="355853" y="0"/>
                </a:lnTo>
                <a:lnTo>
                  <a:pt x="441959" y="86105"/>
                </a:lnTo>
                <a:lnTo>
                  <a:pt x="355853" y="172212"/>
                </a:lnTo>
                <a:lnTo>
                  <a:pt x="355853" y="129158"/>
                </a:lnTo>
                <a:lnTo>
                  <a:pt x="0" y="129158"/>
                </a:lnTo>
                <a:lnTo>
                  <a:pt x="0" y="4305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139683" y="3457981"/>
            <a:ext cx="429818" cy="4465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189214" y="3484626"/>
            <a:ext cx="336803" cy="35344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8189214" y="3484626"/>
            <a:ext cx="337185" cy="353695"/>
          </a:xfrm>
          <a:custGeom>
            <a:avLst/>
            <a:gdLst/>
            <a:ahLst/>
            <a:cxnLst/>
            <a:rect l="l" t="t" r="r" b="b"/>
            <a:pathLst>
              <a:path w="337184" h="353695">
                <a:moveTo>
                  <a:pt x="63245" y="0"/>
                </a:moveTo>
                <a:lnTo>
                  <a:pt x="305180" y="260857"/>
                </a:lnTo>
                <a:lnTo>
                  <a:pt x="336803" y="231521"/>
                </a:lnTo>
                <a:lnTo>
                  <a:pt x="332231" y="353441"/>
                </a:lnTo>
                <a:lnTo>
                  <a:pt x="210311" y="348869"/>
                </a:lnTo>
                <a:lnTo>
                  <a:pt x="241934" y="319531"/>
                </a:lnTo>
                <a:lnTo>
                  <a:pt x="0" y="58674"/>
                </a:lnTo>
                <a:lnTo>
                  <a:pt x="63245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220456" y="4876825"/>
            <a:ext cx="411530" cy="44650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8269605" y="4903851"/>
            <a:ext cx="317500" cy="3530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269605" y="4903851"/>
            <a:ext cx="317500" cy="353060"/>
          </a:xfrm>
          <a:custGeom>
            <a:avLst/>
            <a:gdLst/>
            <a:ahLst/>
            <a:cxnLst/>
            <a:rect l="l" t="t" r="r" b="b"/>
            <a:pathLst>
              <a:path w="317500" h="353060">
                <a:moveTo>
                  <a:pt x="317500" y="55880"/>
                </a:moveTo>
                <a:lnTo>
                  <a:pt x="99695" y="314579"/>
                </a:lnTo>
                <a:lnTo>
                  <a:pt x="132969" y="342519"/>
                </a:lnTo>
                <a:lnTo>
                  <a:pt x="10541" y="353060"/>
                </a:lnTo>
                <a:lnTo>
                  <a:pt x="0" y="230631"/>
                </a:lnTo>
                <a:lnTo>
                  <a:pt x="33274" y="258572"/>
                </a:lnTo>
                <a:lnTo>
                  <a:pt x="250951" y="0"/>
                </a:lnTo>
                <a:lnTo>
                  <a:pt x="317500" y="5588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2319" y="5375147"/>
            <a:ext cx="516635" cy="27589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81088" y="5405628"/>
            <a:ext cx="425195" cy="1737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81088" y="5405628"/>
            <a:ext cx="425450" cy="173990"/>
          </a:xfrm>
          <a:custGeom>
            <a:avLst/>
            <a:gdLst/>
            <a:ahLst/>
            <a:cxnLst/>
            <a:rect l="l" t="t" r="r" b="b"/>
            <a:pathLst>
              <a:path w="425450" h="173989">
                <a:moveTo>
                  <a:pt x="425195" y="130302"/>
                </a:moveTo>
                <a:lnTo>
                  <a:pt x="86867" y="130302"/>
                </a:lnTo>
                <a:lnTo>
                  <a:pt x="86867" y="173736"/>
                </a:lnTo>
                <a:lnTo>
                  <a:pt x="0" y="86868"/>
                </a:lnTo>
                <a:lnTo>
                  <a:pt x="86867" y="0"/>
                </a:lnTo>
                <a:lnTo>
                  <a:pt x="86867" y="43434"/>
                </a:lnTo>
                <a:lnTo>
                  <a:pt x="425195" y="43434"/>
                </a:lnTo>
                <a:lnTo>
                  <a:pt x="425195" y="1303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251447" y="4788433"/>
            <a:ext cx="394754" cy="46479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300851" y="4813300"/>
            <a:ext cx="301117" cy="37261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300851" y="4813300"/>
            <a:ext cx="301625" cy="372745"/>
          </a:xfrm>
          <a:custGeom>
            <a:avLst/>
            <a:gdLst/>
            <a:ahLst/>
            <a:cxnLst/>
            <a:rect l="l" t="t" r="r" b="b"/>
            <a:pathLst>
              <a:path w="301625" h="372745">
                <a:moveTo>
                  <a:pt x="229997" y="372618"/>
                </a:moveTo>
                <a:lnTo>
                  <a:pt x="35560" y="96012"/>
                </a:lnTo>
                <a:lnTo>
                  <a:pt x="0" y="121031"/>
                </a:lnTo>
                <a:lnTo>
                  <a:pt x="21082" y="0"/>
                </a:lnTo>
                <a:lnTo>
                  <a:pt x="142112" y="21081"/>
                </a:lnTo>
                <a:lnTo>
                  <a:pt x="106552" y="46100"/>
                </a:lnTo>
                <a:lnTo>
                  <a:pt x="301117" y="322580"/>
                </a:lnTo>
                <a:lnTo>
                  <a:pt x="229997" y="37261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55</a:t>
            </a:fld>
            <a:endParaRPr sz="1000"/>
          </a:p>
        </p:txBody>
      </p:sp>
      <p:sp>
        <p:nvSpPr>
          <p:cNvPr id="63" name="object 63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84576" y="726948"/>
            <a:ext cx="2878836" cy="30830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8684" y="1143000"/>
            <a:ext cx="3631691" cy="2186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799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Electronics Structural</a:t>
            </a:r>
            <a:r>
              <a:rPr dirty="0" spc="-10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Integrity</a:t>
            </a:r>
          </a:p>
        </p:txBody>
      </p:sp>
      <p:sp>
        <p:nvSpPr>
          <p:cNvPr id="14" name="object 14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40552" y="885444"/>
            <a:ext cx="3090672" cy="3121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5927" y="4033265"/>
            <a:ext cx="8138795" cy="2160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Screws are used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>
                <a:latin typeface="Arial"/>
                <a:cs typeface="Arial"/>
              </a:rPr>
              <a:t>fasten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electronics.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Arial"/>
                <a:cs typeface="Arial"/>
              </a:rPr>
              <a:t>In </a:t>
            </a:r>
            <a:r>
              <a:rPr dirty="0" sz="2000">
                <a:latin typeface="Arial"/>
                <a:cs typeface="Arial"/>
              </a:rPr>
              <a:t>case of vibrations, thread-lock will be</a:t>
            </a:r>
            <a:r>
              <a:rPr dirty="0" sz="2000" spc="-1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  <a:p>
            <a:pPr marL="355600" marR="635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During launch, </a:t>
            </a:r>
            <a:r>
              <a:rPr dirty="0" sz="2000" spc="-5">
                <a:latin typeface="Arial"/>
                <a:cs typeface="Arial"/>
              </a:rPr>
              <a:t>to protect </a:t>
            </a:r>
            <a:r>
              <a:rPr dirty="0" sz="2000">
                <a:latin typeface="Arial"/>
                <a:cs typeface="Arial"/>
              </a:rPr>
              <a:t>electronics, </a:t>
            </a:r>
            <a:r>
              <a:rPr dirty="0" sz="2000" spc="-5">
                <a:latin typeface="Arial"/>
                <a:cs typeface="Arial"/>
              </a:rPr>
              <a:t>electronic protection surface is  </a:t>
            </a:r>
            <a:r>
              <a:rPr dirty="0" sz="2000">
                <a:latin typeface="Arial"/>
                <a:cs typeface="Arial"/>
              </a:rPr>
              <a:t>prepared.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Servos used for descent </a:t>
            </a:r>
            <a:r>
              <a:rPr dirty="0" sz="2000" spc="-5">
                <a:latin typeface="Arial"/>
                <a:cs typeface="Arial"/>
              </a:rPr>
              <a:t>control </a:t>
            </a:r>
            <a:r>
              <a:rPr dirty="0" sz="2000">
                <a:latin typeface="Arial"/>
                <a:cs typeface="Arial"/>
              </a:rPr>
              <a:t>mechanism. </a:t>
            </a:r>
            <a:r>
              <a:rPr dirty="0" sz="2000" spc="-5">
                <a:latin typeface="Arial"/>
                <a:cs typeface="Arial"/>
              </a:rPr>
              <a:t>Servos </a:t>
            </a:r>
            <a:r>
              <a:rPr dirty="0" sz="2000">
                <a:latin typeface="Arial"/>
                <a:cs typeface="Arial"/>
              </a:rPr>
              <a:t>are </a:t>
            </a:r>
            <a:r>
              <a:rPr dirty="0" sz="2000" spc="-5">
                <a:latin typeface="Arial"/>
                <a:cs typeface="Arial"/>
              </a:rPr>
              <a:t>fastened </a:t>
            </a:r>
            <a:r>
              <a:rPr dirty="0" sz="2000">
                <a:latin typeface="Arial"/>
                <a:cs typeface="Arial"/>
              </a:rPr>
              <a:t>by  using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epoxy.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 spc="-5">
                <a:latin typeface="Arial"/>
                <a:cs typeface="Arial"/>
              </a:rPr>
              <a:t>Battery </a:t>
            </a:r>
            <a:r>
              <a:rPr dirty="0" sz="2000">
                <a:latin typeface="Arial"/>
                <a:cs typeface="Arial"/>
              </a:rPr>
              <a:t>will fasten with velcro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band.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07920" y="2170176"/>
            <a:ext cx="214884" cy="134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8532" y="1979676"/>
            <a:ext cx="213360" cy="1341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03120" y="3005327"/>
            <a:ext cx="213360" cy="1341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88920" y="3061728"/>
            <a:ext cx="1588008" cy="5547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10077" y="3084957"/>
            <a:ext cx="1428750" cy="412750"/>
          </a:xfrm>
          <a:custGeom>
            <a:avLst/>
            <a:gdLst/>
            <a:ahLst/>
            <a:cxnLst/>
            <a:rect l="l" t="t" r="r" b="b"/>
            <a:pathLst>
              <a:path w="1428750" h="412750">
                <a:moveTo>
                  <a:pt x="65024" y="337184"/>
                </a:moveTo>
                <a:lnTo>
                  <a:pt x="0" y="394842"/>
                </a:lnTo>
                <a:lnTo>
                  <a:pt x="85090" y="412241"/>
                </a:lnTo>
                <a:lnTo>
                  <a:pt x="79318" y="390651"/>
                </a:lnTo>
                <a:lnTo>
                  <a:pt x="65913" y="390651"/>
                </a:lnTo>
                <a:lnTo>
                  <a:pt x="59182" y="365632"/>
                </a:lnTo>
                <a:lnTo>
                  <a:pt x="71729" y="362266"/>
                </a:lnTo>
                <a:lnTo>
                  <a:pt x="65024" y="337184"/>
                </a:lnTo>
                <a:close/>
              </a:path>
              <a:path w="1428750" h="412750">
                <a:moveTo>
                  <a:pt x="71729" y="362266"/>
                </a:moveTo>
                <a:lnTo>
                  <a:pt x="59182" y="365632"/>
                </a:lnTo>
                <a:lnTo>
                  <a:pt x="65913" y="390651"/>
                </a:lnTo>
                <a:lnTo>
                  <a:pt x="78421" y="387297"/>
                </a:lnTo>
                <a:lnTo>
                  <a:pt x="71729" y="362266"/>
                </a:lnTo>
                <a:close/>
              </a:path>
              <a:path w="1428750" h="412750">
                <a:moveTo>
                  <a:pt x="78421" y="387297"/>
                </a:moveTo>
                <a:lnTo>
                  <a:pt x="65913" y="390651"/>
                </a:lnTo>
                <a:lnTo>
                  <a:pt x="79318" y="390651"/>
                </a:lnTo>
                <a:lnTo>
                  <a:pt x="78421" y="387297"/>
                </a:lnTo>
                <a:close/>
              </a:path>
              <a:path w="1428750" h="412750">
                <a:moveTo>
                  <a:pt x="1422019" y="0"/>
                </a:moveTo>
                <a:lnTo>
                  <a:pt x="71729" y="362266"/>
                </a:lnTo>
                <a:lnTo>
                  <a:pt x="78421" y="387297"/>
                </a:lnTo>
                <a:lnTo>
                  <a:pt x="1428750" y="25145"/>
                </a:lnTo>
                <a:lnTo>
                  <a:pt x="142201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335529" y="3462909"/>
            <a:ext cx="89789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Elec</a:t>
            </a:r>
            <a:r>
              <a:rPr dirty="0" sz="1400">
                <a:latin typeface="Arial"/>
                <a:cs typeface="Arial"/>
              </a:rPr>
              <a:t>t</a:t>
            </a:r>
            <a:r>
              <a:rPr dirty="0" sz="1400">
                <a:latin typeface="Arial"/>
                <a:cs typeface="Arial"/>
              </a:rPr>
              <a:t>roni</a:t>
            </a:r>
            <a:r>
              <a:rPr dirty="0" sz="1400" spc="-10">
                <a:latin typeface="Arial"/>
                <a:cs typeface="Arial"/>
              </a:rPr>
              <a:t>c</a:t>
            </a:r>
            <a:r>
              <a:rPr dirty="0" sz="1400">
                <a:latin typeface="Arial"/>
                <a:cs typeface="Arial"/>
              </a:rPr>
              <a:t>s  </a:t>
            </a:r>
            <a:r>
              <a:rPr dirty="0" sz="1400">
                <a:latin typeface="Arial"/>
                <a:cs typeface="Arial"/>
              </a:rPr>
              <a:t>protection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77740" y="3436594"/>
            <a:ext cx="370332" cy="4587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898897" y="3459098"/>
            <a:ext cx="210820" cy="300990"/>
          </a:xfrm>
          <a:custGeom>
            <a:avLst/>
            <a:gdLst/>
            <a:ahLst/>
            <a:cxnLst/>
            <a:rect l="l" t="t" r="r" b="b"/>
            <a:pathLst>
              <a:path w="210820" h="300989">
                <a:moveTo>
                  <a:pt x="11684" y="214375"/>
                </a:moveTo>
                <a:lnTo>
                  <a:pt x="0" y="300481"/>
                </a:lnTo>
                <a:lnTo>
                  <a:pt x="75946" y="258190"/>
                </a:lnTo>
                <a:lnTo>
                  <a:pt x="70171" y="254253"/>
                </a:lnTo>
                <a:lnTo>
                  <a:pt x="47243" y="254253"/>
                </a:lnTo>
                <a:lnTo>
                  <a:pt x="25780" y="239649"/>
                </a:lnTo>
                <a:lnTo>
                  <a:pt x="33075" y="228961"/>
                </a:lnTo>
                <a:lnTo>
                  <a:pt x="11684" y="214375"/>
                </a:lnTo>
                <a:close/>
              </a:path>
              <a:path w="210820" h="300989">
                <a:moveTo>
                  <a:pt x="33075" y="228961"/>
                </a:moveTo>
                <a:lnTo>
                  <a:pt x="25780" y="239649"/>
                </a:lnTo>
                <a:lnTo>
                  <a:pt x="47243" y="254253"/>
                </a:lnTo>
                <a:lnTo>
                  <a:pt x="54519" y="243581"/>
                </a:lnTo>
                <a:lnTo>
                  <a:pt x="33075" y="228961"/>
                </a:lnTo>
                <a:close/>
              </a:path>
              <a:path w="210820" h="300989">
                <a:moveTo>
                  <a:pt x="54519" y="243581"/>
                </a:moveTo>
                <a:lnTo>
                  <a:pt x="47243" y="254253"/>
                </a:lnTo>
                <a:lnTo>
                  <a:pt x="70171" y="254253"/>
                </a:lnTo>
                <a:lnTo>
                  <a:pt x="54519" y="243581"/>
                </a:lnTo>
                <a:close/>
              </a:path>
              <a:path w="210820" h="300989">
                <a:moveTo>
                  <a:pt x="189356" y="0"/>
                </a:moveTo>
                <a:lnTo>
                  <a:pt x="33075" y="228961"/>
                </a:lnTo>
                <a:lnTo>
                  <a:pt x="54519" y="243581"/>
                </a:lnTo>
                <a:lnTo>
                  <a:pt x="210692" y="14477"/>
                </a:lnTo>
                <a:lnTo>
                  <a:pt x="18935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367910" y="3731133"/>
            <a:ext cx="6584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D</a:t>
            </a:r>
            <a:r>
              <a:rPr dirty="0" sz="1400">
                <a:latin typeface="Arial"/>
                <a:cs typeface="Arial"/>
              </a:rPr>
              <a:t>a</a:t>
            </a:r>
            <a:r>
              <a:rPr dirty="0" sz="1400" spc="-10">
                <a:latin typeface="Arial"/>
                <a:cs typeface="Arial"/>
              </a:rPr>
              <a:t>m</a:t>
            </a:r>
            <a:r>
              <a:rPr dirty="0" sz="1400">
                <a:latin typeface="Arial"/>
                <a:cs typeface="Arial"/>
              </a:rPr>
              <a:t>per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82567" y="3392385"/>
            <a:ext cx="669061" cy="5121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24859" y="3414521"/>
            <a:ext cx="511175" cy="353695"/>
          </a:xfrm>
          <a:custGeom>
            <a:avLst/>
            <a:gdLst/>
            <a:ahLst/>
            <a:cxnLst/>
            <a:rect l="l" t="t" r="r" b="b"/>
            <a:pathLst>
              <a:path w="511175" h="353695">
                <a:moveTo>
                  <a:pt x="439361" y="320359"/>
                </a:moveTo>
                <a:lnTo>
                  <a:pt x="424814" y="341756"/>
                </a:lnTo>
                <a:lnTo>
                  <a:pt x="510920" y="353313"/>
                </a:lnTo>
                <a:lnTo>
                  <a:pt x="496568" y="327659"/>
                </a:lnTo>
                <a:lnTo>
                  <a:pt x="450088" y="327659"/>
                </a:lnTo>
                <a:lnTo>
                  <a:pt x="439361" y="320359"/>
                </a:lnTo>
                <a:close/>
              </a:path>
              <a:path w="511175" h="353695">
                <a:moveTo>
                  <a:pt x="453955" y="298893"/>
                </a:moveTo>
                <a:lnTo>
                  <a:pt x="439361" y="320359"/>
                </a:lnTo>
                <a:lnTo>
                  <a:pt x="450088" y="327659"/>
                </a:lnTo>
                <a:lnTo>
                  <a:pt x="464692" y="306196"/>
                </a:lnTo>
                <a:lnTo>
                  <a:pt x="453955" y="298893"/>
                </a:lnTo>
                <a:close/>
              </a:path>
              <a:path w="511175" h="353695">
                <a:moveTo>
                  <a:pt x="468502" y="277494"/>
                </a:moveTo>
                <a:lnTo>
                  <a:pt x="453955" y="298893"/>
                </a:lnTo>
                <a:lnTo>
                  <a:pt x="464692" y="306196"/>
                </a:lnTo>
                <a:lnTo>
                  <a:pt x="450088" y="327659"/>
                </a:lnTo>
                <a:lnTo>
                  <a:pt x="496568" y="327659"/>
                </a:lnTo>
                <a:lnTo>
                  <a:pt x="468502" y="277494"/>
                </a:lnTo>
                <a:close/>
              </a:path>
              <a:path w="511175" h="353695">
                <a:moveTo>
                  <a:pt x="14477" y="0"/>
                </a:moveTo>
                <a:lnTo>
                  <a:pt x="0" y="21336"/>
                </a:lnTo>
                <a:lnTo>
                  <a:pt x="439361" y="320359"/>
                </a:lnTo>
                <a:lnTo>
                  <a:pt x="453955" y="298893"/>
                </a:lnTo>
                <a:lnTo>
                  <a:pt x="1447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55</a:t>
            </a:fld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Mass</a:t>
            </a:r>
            <a:r>
              <a:rPr dirty="0" spc="-8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Budget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72883" y="1060450"/>
          <a:ext cx="7455534" cy="473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3475"/>
                <a:gridCol w="203200"/>
                <a:gridCol w="1959610"/>
                <a:gridCol w="1464310"/>
                <a:gridCol w="1403984"/>
              </a:tblGrid>
              <a:tr h="274320"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Source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Mass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(g)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Tolerance</a:t>
                      </a:r>
                      <a:r>
                        <a:rPr dirty="0" sz="12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(g)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115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+/- 5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Plastic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coat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+/- 2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Parachute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Deployment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CAD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Estimate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11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Parachute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34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+/- 1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Electronics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46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+/- 2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Electronic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Protection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Surface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24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+/- 1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Egg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Protection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Shell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38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+/- 2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Battery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4320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Camera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Datasheet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9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Servo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x2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24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3685">
                <a:tc grid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Egg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Estimate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52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+/- 5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4320">
                <a:tc gridSpan="3"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413</a:t>
                      </a:r>
                      <a:r>
                        <a:rPr dirty="0" sz="12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66103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85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+/- 5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3685">
                <a:tc gridSpan="3"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Heat Shield</a:t>
                      </a:r>
                      <a:r>
                        <a:rPr dirty="0" sz="12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85</a:t>
                      </a:r>
                      <a:r>
                        <a:rPr dirty="0" sz="1200" spc="-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04800">
                <a:tc gridSpan="3"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PAYLOAD</a:t>
                      </a:r>
                      <a:r>
                        <a:rPr dirty="0" sz="1400" spc="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TOTAL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498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+/- 20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04800">
                <a:tc gridSpan="3"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MARGIN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55</a:t>
            </a:fld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7024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Ahmet </a:t>
            </a:r>
            <a:r>
              <a:rPr dirty="0" sz="1000" spc="-10">
                <a:latin typeface="Arial"/>
                <a:cs typeface="Arial"/>
              </a:rPr>
              <a:t>Vehbi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Genç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58088" y="5866282"/>
            <a:ext cx="66890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4355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Total </a:t>
            </a:r>
            <a:r>
              <a:rPr dirty="0" sz="1400">
                <a:latin typeface="Arial"/>
                <a:cs typeface="Arial"/>
              </a:rPr>
              <a:t>mass </a:t>
            </a:r>
            <a:r>
              <a:rPr dirty="0" sz="1400" spc="-5">
                <a:latin typeface="Arial"/>
                <a:cs typeface="Arial"/>
              </a:rPr>
              <a:t>will </a:t>
            </a:r>
            <a:r>
              <a:rPr dirty="0" sz="1400">
                <a:latin typeface="Arial"/>
                <a:cs typeface="Arial"/>
              </a:rPr>
              <a:t>be measured before competition. In case of low or</a:t>
            </a:r>
            <a:r>
              <a:rPr dirty="0" sz="1400" spc="-21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over-weight  </a:t>
            </a:r>
            <a:r>
              <a:rPr dirty="0" sz="1400">
                <a:latin typeface="Arial"/>
                <a:cs typeface="Arial"/>
              </a:rPr>
              <a:t>situations, desired </a:t>
            </a:r>
            <a:r>
              <a:rPr dirty="0" sz="1400" spc="-5">
                <a:latin typeface="Arial"/>
                <a:cs typeface="Arial"/>
              </a:rPr>
              <a:t>weight </a:t>
            </a:r>
            <a:r>
              <a:rPr dirty="0" sz="1400">
                <a:latin typeface="Arial"/>
                <a:cs typeface="Arial"/>
              </a:rPr>
              <a:t>for egg </a:t>
            </a:r>
            <a:r>
              <a:rPr dirty="0" sz="1400" spc="-5">
                <a:latin typeface="Arial"/>
                <a:cs typeface="Arial"/>
              </a:rPr>
              <a:t>will </a:t>
            </a:r>
            <a:r>
              <a:rPr dirty="0" sz="1400">
                <a:latin typeface="Arial"/>
                <a:cs typeface="Arial"/>
              </a:rPr>
              <a:t>be</a:t>
            </a:r>
            <a:r>
              <a:rPr dirty="0" sz="1400" spc="-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selected.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6327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Mission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Summary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97700" y="1043050"/>
          <a:ext cx="8755380" cy="5162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34965"/>
                <a:gridCol w="3301365"/>
              </a:tblGrid>
              <a:tr h="308610">
                <a:tc gridSpan="2"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Mission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Objectives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43827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Our main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purpose is designing a model satellite</a:t>
                      </a:r>
                      <a:r>
                        <a:rPr dirty="0" sz="1400" spc="-2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system.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Design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two systems,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probe and heat</a:t>
                      </a:r>
                      <a:r>
                        <a:rPr dirty="0" sz="14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shield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 rocket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release the CanSat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between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670 meters and 725</a:t>
                      </a:r>
                      <a:r>
                        <a:rPr dirty="0" sz="1400" spc="-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reaches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meters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altitude,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shield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leave.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Then,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parachute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</a:t>
                      </a:r>
                      <a:r>
                        <a:rPr dirty="0" sz="14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deploy.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During descent, CanSat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will communicate with</a:t>
                      </a:r>
                      <a:r>
                        <a:rPr dirty="0" sz="14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GCS.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8610">
                <a:tc gridSpan="2"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Objectives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755650">
                <a:tc gridSpan="2">
                  <a:txBody>
                    <a:bodyPr/>
                    <a:lstStyle/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41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Learning antenna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analysis,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 selection criteria; configuring XBEE</a:t>
                      </a:r>
                      <a:r>
                        <a:rPr dirty="0" sz="1400" spc="-2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module.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Learning SolidWorks simulations,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aerodynamic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design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 structural</a:t>
                      </a:r>
                      <a:r>
                        <a:rPr dirty="0" sz="1400" spc="-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analysis.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Utilizing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HU-UAV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Society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R&amp;D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PCB Laboratories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efficiently.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7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38784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Bonus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Objectives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79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marL="384175" marR="243840" indent="-286385">
                        <a:lnSpc>
                          <a:spcPct val="100000"/>
                        </a:lnSpc>
                        <a:spcBef>
                          <a:spcPts val="34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Adding a color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video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camera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the resolution of</a:t>
                      </a:r>
                      <a:r>
                        <a:rPr dirty="0" sz="14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640x480p,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saving video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 SD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card.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38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4810" indent="-286385">
                        <a:lnSpc>
                          <a:spcPct val="100000"/>
                        </a:lnSpc>
                        <a:spcBef>
                          <a:spcPts val="1185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Recording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video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flight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049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29259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Bonus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Objectives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035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84175" marR="27368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 radio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transmitter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shall be added to transmit the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wind</a:t>
                      </a:r>
                      <a:r>
                        <a:rPr dirty="0" sz="1400" spc="-2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speed  by changing its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frequency.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557530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Using existing communication  system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Learning how to use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transmitter</a:t>
                      </a:r>
                      <a:r>
                        <a:rPr dirty="0" sz="14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receiver.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936625" marR="5080" indent="-923925">
              <a:lnSpc>
                <a:spcPct val="100000"/>
              </a:lnSpc>
              <a:spcBef>
                <a:spcPts val="105"/>
              </a:spcBef>
            </a:pPr>
            <a:r>
              <a:rPr dirty="0"/>
              <a:t>Communication and Data</a:t>
            </a:r>
            <a:r>
              <a:rPr dirty="0" spc="-170"/>
              <a:t> </a:t>
            </a:r>
            <a:r>
              <a:rPr dirty="0"/>
              <a:t>Handling  (CDH) </a:t>
            </a:r>
            <a:r>
              <a:rPr dirty="0" spc="-5"/>
              <a:t>Subsystem</a:t>
            </a:r>
            <a:r>
              <a:rPr dirty="0" spc="-65"/>
              <a:t> </a:t>
            </a:r>
            <a:r>
              <a:rPr dirty="0"/>
              <a:t>Design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713226" y="4369689"/>
            <a:ext cx="17183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Alp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Demirel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2915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CDH</a:t>
            </a:r>
            <a:r>
              <a:rPr dirty="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7340" y="1029969"/>
            <a:ext cx="8362315" cy="516318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b="1">
                <a:latin typeface="Arial"/>
                <a:cs typeface="Arial"/>
              </a:rPr>
              <a:t>RF Module: </a:t>
            </a:r>
            <a:r>
              <a:rPr dirty="0" sz="2400" spc="-5" b="1">
                <a:latin typeface="Arial"/>
                <a:cs typeface="Arial"/>
              </a:rPr>
              <a:t>XBEE </a:t>
            </a:r>
            <a:r>
              <a:rPr dirty="0" sz="2400" b="1">
                <a:latin typeface="Arial"/>
                <a:cs typeface="Arial"/>
              </a:rPr>
              <a:t>Pro </a:t>
            </a:r>
            <a:r>
              <a:rPr dirty="0" sz="2400" spc="-5" b="1">
                <a:latin typeface="Arial"/>
                <a:cs typeface="Arial"/>
              </a:rPr>
              <a:t>S2C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2.4GHz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ts val="2820"/>
              </a:lnSpc>
              <a:spcBef>
                <a:spcPts val="49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Sending </a:t>
            </a:r>
            <a:r>
              <a:rPr dirty="0" sz="2400">
                <a:latin typeface="Arial"/>
                <a:cs typeface="Arial"/>
              </a:rPr>
              <a:t>telemetry </a:t>
            </a:r>
            <a:r>
              <a:rPr dirty="0" sz="2400" spc="-5">
                <a:latin typeface="Arial"/>
                <a:cs typeface="Arial"/>
              </a:rPr>
              <a:t>data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GCS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2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Arial"/>
                <a:cs typeface="Arial"/>
              </a:rPr>
              <a:t>MCU: Arduino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Nano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90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Reading and processing sensor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50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Sending data packages </a:t>
            </a:r>
            <a:r>
              <a:rPr dirty="0" sz="2400">
                <a:latin typeface="Arial"/>
                <a:cs typeface="Arial"/>
              </a:rPr>
              <a:t>to GCS </a:t>
            </a:r>
            <a:r>
              <a:rPr dirty="0" sz="2400" spc="-5">
                <a:latin typeface="Arial"/>
                <a:cs typeface="Arial"/>
              </a:rPr>
              <a:t>via</a:t>
            </a:r>
            <a:r>
              <a:rPr dirty="0" sz="2400" spc="4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XBEE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ts val="2610"/>
              </a:lnSpc>
              <a:spcBef>
                <a:spcPts val="50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Writing data on SD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card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61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-5" b="1">
                <a:latin typeface="Arial"/>
                <a:cs typeface="Arial"/>
              </a:rPr>
              <a:t>Storage: SD card and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EEPROM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ct val="100000"/>
              </a:lnSpc>
              <a:spcBef>
                <a:spcPts val="490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SD card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video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recording</a:t>
            </a:r>
            <a:endParaRPr sz="2400">
              <a:latin typeface="Arial"/>
              <a:cs typeface="Arial"/>
            </a:endParaRPr>
          </a:p>
          <a:p>
            <a:pPr lvl="1" marL="756285" indent="-286385">
              <a:lnSpc>
                <a:spcPts val="2730"/>
              </a:lnSpc>
              <a:spcBef>
                <a:spcPts val="50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EEPROM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data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storing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730"/>
              </a:lnSpc>
              <a:buFont typeface="Arial"/>
              <a:buChar char="•"/>
              <a:tabLst>
                <a:tab pos="354965" algn="l"/>
                <a:tab pos="355600" algn="l"/>
                <a:tab pos="1828164" algn="l"/>
              </a:tabLst>
            </a:pPr>
            <a:r>
              <a:rPr dirty="0" sz="2400" spc="-5" b="1">
                <a:latin typeface="Arial"/>
                <a:cs typeface="Arial"/>
              </a:rPr>
              <a:t>Sensors:	Barometer, Temperature, </a:t>
            </a:r>
            <a:r>
              <a:rPr dirty="0" sz="2400" b="1">
                <a:latin typeface="Arial"/>
                <a:cs typeface="Arial"/>
              </a:rPr>
              <a:t>Tilt </a:t>
            </a:r>
            <a:r>
              <a:rPr dirty="0" sz="2400" spc="-5" b="1">
                <a:latin typeface="Arial"/>
                <a:cs typeface="Arial"/>
              </a:rPr>
              <a:t>Sensor,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GPS,</a:t>
            </a:r>
            <a:endParaRPr sz="24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Voltage </a:t>
            </a:r>
            <a:r>
              <a:rPr dirty="0" sz="2400" spc="-5" b="1">
                <a:latin typeface="Arial"/>
                <a:cs typeface="Arial"/>
              </a:rPr>
              <a:t>Sensor, </a:t>
            </a:r>
            <a:r>
              <a:rPr dirty="0" sz="2400" b="1">
                <a:latin typeface="Arial"/>
                <a:cs typeface="Arial"/>
              </a:rPr>
              <a:t>Wind </a:t>
            </a:r>
            <a:r>
              <a:rPr dirty="0" sz="2400" spc="-5" b="1">
                <a:latin typeface="Arial"/>
                <a:cs typeface="Arial"/>
              </a:rPr>
              <a:t>Speed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Sensor</a:t>
            </a:r>
            <a:endParaRPr sz="2400">
              <a:latin typeface="Arial"/>
              <a:cs typeface="Arial"/>
            </a:endParaRPr>
          </a:p>
          <a:p>
            <a:pPr lvl="1" marL="756285" marR="5080" indent="-286385">
              <a:lnSpc>
                <a:spcPct val="100000"/>
              </a:lnSpc>
              <a:spcBef>
                <a:spcPts val="495"/>
              </a:spcBef>
              <a:buChar char="–"/>
              <a:tabLst>
                <a:tab pos="756920" algn="l"/>
              </a:tabLst>
            </a:pPr>
            <a:r>
              <a:rPr dirty="0" sz="2400" spc="-5">
                <a:latin typeface="Arial"/>
                <a:cs typeface="Arial"/>
              </a:rPr>
              <a:t>Gathering information </a:t>
            </a:r>
            <a:r>
              <a:rPr dirty="0" sz="2400">
                <a:latin typeface="Arial"/>
                <a:cs typeface="Arial"/>
              </a:rPr>
              <a:t>from </a:t>
            </a:r>
            <a:r>
              <a:rPr dirty="0" sz="2400" spc="-5">
                <a:latin typeface="Arial"/>
                <a:cs typeface="Arial"/>
              </a:rPr>
              <a:t>peripheral environment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be  processed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0479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CDH</a:t>
            </a:r>
            <a:r>
              <a:rPr dirty="0" spc="-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2250" y="1046352"/>
          <a:ext cx="8755380" cy="537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/>
                <a:gridCol w="4464685"/>
                <a:gridCol w="1584324"/>
                <a:gridCol w="838834"/>
                <a:gridCol w="276225"/>
                <a:gridCol w="276225"/>
                <a:gridCol w="276225"/>
                <a:gridCol w="276225"/>
              </a:tblGrid>
              <a:tr h="3384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40830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0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845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555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descent,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collect air pressure, outside air  temperature,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GPS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 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battery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voltage once per  second 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tag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data with mission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9855" marR="882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20">
                          <a:latin typeface="Arial"/>
                          <a:cs typeface="Arial"/>
                        </a:rPr>
                        <a:t>We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able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know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atmospheric data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probe’s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status.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673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6661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descent,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transmit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all telemetry.  Telemetry can 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transmitted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continuously or in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bursts.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0995" marR="320040" indent="50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673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695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Telemetry shall include mission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one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second 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better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resolution. Mission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maintained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event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 processor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launch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 marR="320040" indent="501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2349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673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327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XBEE radios shall be 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telemetry. 2.4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GHz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Series 1 and  2 radios are allowed. 900 MHz XBEE Pro radios are also  allowed.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86385" marR="264160" indent="-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Provides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mm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ic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tio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between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long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distance.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34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908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XBEE radios shall have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their NETID/PANID set to their</a:t>
                      </a:r>
                      <a:r>
                        <a:rPr dirty="0" sz="12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team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number.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 marR="320040" indent="501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349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XBEE radios shall not use broadcast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mode.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985" marR="114300" indent="25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Assuring  communication  between only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 and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GCS.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234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830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541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CDH-7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6102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flight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software shall maintain a count of packets  transmitted,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which shall increment 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each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packet  transmission throughout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value shall be  maintained through processor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resets.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3355" marR="153035" indent="1765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Keeping data  packages in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order.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67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1937" y="3746012"/>
            <a:ext cx="3272625" cy="2587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0239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Processor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Memory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1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6127" y="4162018"/>
            <a:ext cx="3047365" cy="149987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Chosen: Arduino</a:t>
            </a:r>
            <a:r>
              <a:rPr dirty="0" u="heavy" sz="20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Nano</a:t>
            </a:r>
            <a:endParaRPr sz="2000">
              <a:latin typeface="Arial"/>
              <a:cs typeface="Arial"/>
            </a:endParaRPr>
          </a:p>
          <a:p>
            <a:pPr marL="603885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603885" algn="l"/>
                <a:tab pos="604520" algn="l"/>
              </a:tabLst>
            </a:pPr>
            <a:r>
              <a:rPr dirty="0" sz="2000">
                <a:latin typeface="Arial"/>
                <a:cs typeface="Arial"/>
              </a:rPr>
              <a:t>Ease of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programming</a:t>
            </a:r>
            <a:endParaRPr sz="2000">
              <a:latin typeface="Arial"/>
              <a:cs typeface="Arial"/>
            </a:endParaRPr>
          </a:p>
          <a:p>
            <a:pPr marL="603885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603885" algn="l"/>
                <a:tab pos="604520" algn="l"/>
              </a:tabLst>
            </a:pPr>
            <a:r>
              <a:rPr dirty="0" sz="2000">
                <a:latin typeface="Arial"/>
                <a:cs typeface="Arial"/>
              </a:rPr>
              <a:t>Small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603885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603885" algn="l"/>
                <a:tab pos="604520" algn="l"/>
              </a:tabLst>
            </a:pP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weight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2250" y="1060577"/>
          <a:ext cx="8705850" cy="293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085"/>
                <a:gridCol w="862330"/>
                <a:gridCol w="1487805"/>
                <a:gridCol w="768350"/>
                <a:gridCol w="1036320"/>
                <a:gridCol w="780415"/>
                <a:gridCol w="1036320"/>
                <a:gridCol w="892809"/>
              </a:tblGrid>
              <a:tr h="518159">
                <a:tc>
                  <a:txBody>
                    <a:bodyPr/>
                    <a:lstStyle/>
                    <a:p>
                      <a:pPr marL="48196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Processor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Voltage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95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Memory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555" marR="102870" indent="241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Clock 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Interfaces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PWM</a:t>
                      </a:r>
                      <a:r>
                        <a:rPr dirty="0" sz="1400" spc="-4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pins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Power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325120" marR="304165" indent="9906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Arduino Uno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ega328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4320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Flash: 32Kb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SRAM: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2Kb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EEP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1Kb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16MHz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1xUART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1xSPI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25g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40mA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@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373380" marR="352425" indent="12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Arduino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Nano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ega328)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425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Flash: 32Kb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SRAM: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2Kb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EE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1Kb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16MHz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1xUART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1xSPI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7g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19mA@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algn="ctr" marL="219710" marR="200660" indent="-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Arduino Zero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21G1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47955" marR="12573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(32-Bit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ARM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Cortex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M0+)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346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Flash: 256Kb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SRAM: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32Kb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EEP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48MHz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2xUART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1xSPI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2xI2C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12g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7960" marR="169545" indent="6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All pins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except</a:t>
                      </a:r>
                      <a:r>
                        <a:rPr dirty="0" sz="14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20mA@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9194" y="108915"/>
            <a:ext cx="40239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Probe Processor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z="240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Memory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z="240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540" y="3392805"/>
            <a:ext cx="3898265" cy="217043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 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Internal</a:t>
            </a:r>
            <a:r>
              <a:rPr dirty="0" u="heavy" sz="2400" spc="-9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EEPROM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90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Ease </a:t>
            </a:r>
            <a:r>
              <a:rPr dirty="0" sz="2400">
                <a:latin typeface="Arial"/>
                <a:cs typeface="Arial"/>
              </a:rPr>
              <a:t>of</a:t>
            </a:r>
            <a:r>
              <a:rPr dirty="0" sz="2400" spc="-5">
                <a:latin typeface="Arial"/>
                <a:cs typeface="Arial"/>
              </a:rPr>
              <a:t> use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Enough data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 sz="2400" spc="-5">
                <a:latin typeface="Arial"/>
                <a:cs typeface="Arial"/>
              </a:rPr>
              <a:t>Enough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speed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495"/>
              </a:spcBef>
              <a:buChar char="•"/>
              <a:tabLst>
                <a:tab pos="469900" algn="l"/>
                <a:tab pos="470534" algn="l"/>
              </a:tabLst>
            </a:pPr>
            <a:r>
              <a:rPr dirty="0" sz="2400">
                <a:latin typeface="Arial"/>
                <a:cs typeface="Arial"/>
              </a:rPr>
              <a:t>We </a:t>
            </a:r>
            <a:r>
              <a:rPr dirty="0" sz="2400" spc="-5">
                <a:latin typeface="Arial"/>
                <a:cs typeface="Arial"/>
              </a:rPr>
              <a:t>already have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2250" y="1060577"/>
          <a:ext cx="8705850" cy="2150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935"/>
                <a:gridCol w="1122045"/>
                <a:gridCol w="1158874"/>
                <a:gridCol w="768985"/>
                <a:gridCol w="1059814"/>
                <a:gridCol w="904875"/>
                <a:gridCol w="1024890"/>
                <a:gridCol w="759459"/>
              </a:tblGrid>
              <a:tr h="659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Voltage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Storage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8890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Interfaces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040" marR="81280" indent="-9779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er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ati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508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18465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MicroChip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24FC256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1.7 - 5.5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32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EEPROM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36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$0,84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971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47955" marR="127000" indent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STMicroelectronics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95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DR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1.8 -</a:t>
                      </a:r>
                      <a:r>
                        <a:rPr dirty="0" sz="14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5.5V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SPI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EEPROM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44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$2.92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40385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Internal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EEPROM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300Hz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63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EEPROM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587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481937" y="3646952"/>
            <a:ext cx="3272625" cy="2587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0239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Processor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Memory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Selection(Cont.)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64540" y="3658997"/>
            <a:ext cx="6424930" cy="1742439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</a:t>
            </a:r>
            <a:r>
              <a:rPr dirty="0" u="heavy" sz="24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SANDISK</a:t>
            </a:r>
            <a:r>
              <a:rPr dirty="0" u="heavy" sz="2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SDSQUAR-016G-GN6MA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 sz="2400" spc="-5">
                <a:latin typeface="Arial"/>
                <a:cs typeface="Arial"/>
              </a:rPr>
              <a:t>Big memory space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video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recording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 sz="2400" spc="-5">
                <a:latin typeface="Arial"/>
                <a:cs typeface="Arial"/>
              </a:rPr>
              <a:t>High speed </a:t>
            </a:r>
            <a:r>
              <a:rPr dirty="0" sz="2400">
                <a:latin typeface="Arial"/>
                <a:cs typeface="Arial"/>
              </a:rPr>
              <a:t>for </a:t>
            </a:r>
            <a:r>
              <a:rPr dirty="0" sz="2400" spc="-5">
                <a:latin typeface="Arial"/>
                <a:cs typeface="Arial"/>
              </a:rPr>
              <a:t>video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recording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355600" algn="l"/>
                <a:tab pos="356235" algn="l"/>
              </a:tabLst>
            </a:pPr>
            <a:r>
              <a:rPr dirty="0" sz="2400" spc="-5">
                <a:latin typeface="Arial"/>
                <a:cs typeface="Arial"/>
              </a:rPr>
              <a:t>Easy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find and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buy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22250" y="1060577"/>
          <a:ext cx="8705850" cy="1922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3085"/>
                <a:gridCol w="1080135"/>
                <a:gridCol w="1080135"/>
                <a:gridCol w="957580"/>
                <a:gridCol w="963295"/>
                <a:gridCol w="1000125"/>
                <a:gridCol w="1024254"/>
                <a:gridCol w="758825"/>
              </a:tblGrid>
              <a:tr h="659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9464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4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Voltage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Storage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19685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0" marR="94615" indent="-32194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terface 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215" marR="77470" indent="-9779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er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ati</a:t>
                      </a:r>
                      <a:r>
                        <a:rPr dirty="0" sz="1400" spc="-2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111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373380" marR="353060" indent="21145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SanDisk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1024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 – 5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15938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25</a:t>
                      </a:r>
                      <a:r>
                        <a:rPr dirty="0" sz="14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SPI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Flash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$6.95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ctr" marL="200025" marR="180340" indent="-6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SANDISK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SQ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016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G-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GN6MA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3 – 5</a:t>
                      </a:r>
                      <a:r>
                        <a:rPr dirty="0" sz="14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16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r" marR="15938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98</a:t>
                      </a:r>
                      <a:r>
                        <a:rPr dirty="0" sz="14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4417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SPI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Flash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100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$8.49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307340" y="3119754"/>
            <a:ext cx="61829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*We need a micro SD Card to insert video camera for bonus</a:t>
            </a:r>
            <a:r>
              <a:rPr dirty="0" sz="1600" spc="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mission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37147" y="4543044"/>
            <a:ext cx="2286000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34454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Real-Time</a:t>
            </a:r>
            <a:r>
              <a:rPr dirty="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Clock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060577"/>
          <a:ext cx="8705850" cy="1743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230"/>
                <a:gridCol w="1376680"/>
                <a:gridCol w="1603375"/>
                <a:gridCol w="1311910"/>
                <a:gridCol w="1245234"/>
                <a:gridCol w="1056004"/>
              </a:tblGrid>
              <a:tr h="518159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RTC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Voltage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360" marR="220345" indent="-990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er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ati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Interfaces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Maxim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DS3231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2.3 - 5.5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ppm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200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µA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2.3g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46710"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Internal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Timer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ppm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6159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677545" marR="232410" indent="-4267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NXP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Semiconductor  PCF8523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5 - 6.5</a:t>
                      </a:r>
                      <a:r>
                        <a:rPr dirty="0" sz="14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4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ppm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50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2.3g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85291" y="3875644"/>
            <a:ext cx="3693160" cy="216979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Chosen: Maxim</a:t>
            </a:r>
            <a:r>
              <a:rPr dirty="0" u="heavy" sz="2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DS3231</a:t>
            </a:r>
            <a:endParaRPr sz="2400">
              <a:latin typeface="Arial"/>
              <a:cs typeface="Arial"/>
            </a:endParaRPr>
          </a:p>
          <a:p>
            <a:pPr marL="392430" indent="-343535">
              <a:lnSpc>
                <a:spcPct val="100000"/>
              </a:lnSpc>
              <a:spcBef>
                <a:spcPts val="490"/>
              </a:spcBef>
              <a:buChar char="•"/>
              <a:tabLst>
                <a:tab pos="391795" algn="l"/>
                <a:tab pos="393065" algn="l"/>
              </a:tabLst>
            </a:pPr>
            <a:r>
              <a:rPr dirty="0" sz="2400" spc="-5">
                <a:latin typeface="Arial"/>
                <a:cs typeface="Arial"/>
              </a:rPr>
              <a:t>High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accuracy</a:t>
            </a:r>
            <a:endParaRPr sz="2400">
              <a:latin typeface="Arial"/>
              <a:cs typeface="Arial"/>
            </a:endParaRPr>
          </a:p>
          <a:p>
            <a:pPr marL="392430" indent="-343535">
              <a:lnSpc>
                <a:spcPct val="100000"/>
              </a:lnSpc>
              <a:spcBef>
                <a:spcPts val="505"/>
              </a:spcBef>
              <a:buChar char="•"/>
              <a:tabLst>
                <a:tab pos="391795" algn="l"/>
                <a:tab pos="393065" algn="l"/>
              </a:tabLst>
            </a:pPr>
            <a:r>
              <a:rPr dirty="0" sz="2400" spc="-5">
                <a:latin typeface="Arial"/>
                <a:cs typeface="Arial"/>
              </a:rPr>
              <a:t>Internal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oscillator</a:t>
            </a:r>
            <a:endParaRPr sz="2400">
              <a:latin typeface="Arial"/>
              <a:cs typeface="Arial"/>
            </a:endParaRPr>
          </a:p>
          <a:p>
            <a:pPr marL="392430" indent="-343535">
              <a:lnSpc>
                <a:spcPct val="100000"/>
              </a:lnSpc>
              <a:spcBef>
                <a:spcPts val="505"/>
              </a:spcBef>
              <a:buChar char="•"/>
              <a:tabLst>
                <a:tab pos="391795" algn="l"/>
                <a:tab pos="393065" algn="l"/>
              </a:tabLst>
            </a:pPr>
            <a:r>
              <a:rPr dirty="0" sz="2400" spc="-5">
                <a:latin typeface="Arial"/>
                <a:cs typeface="Arial"/>
              </a:rPr>
              <a:t>Low power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consumption</a:t>
            </a:r>
            <a:endParaRPr sz="2400">
              <a:latin typeface="Arial"/>
              <a:cs typeface="Arial"/>
            </a:endParaRPr>
          </a:p>
          <a:p>
            <a:pPr marL="392430" indent="-343535">
              <a:lnSpc>
                <a:spcPct val="100000"/>
              </a:lnSpc>
              <a:spcBef>
                <a:spcPts val="490"/>
              </a:spcBef>
              <a:buChar char="•"/>
              <a:tabLst>
                <a:tab pos="391795" algn="l"/>
                <a:tab pos="393065" algn="l"/>
              </a:tabLst>
            </a:pPr>
            <a:r>
              <a:rPr dirty="0" sz="2400" spc="-5">
                <a:latin typeface="Arial"/>
                <a:cs typeface="Arial"/>
              </a:rPr>
              <a:t>Used</a:t>
            </a:r>
            <a:r>
              <a:rPr dirty="0" sz="240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before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3089274"/>
            <a:ext cx="7934959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*In case of the processor resets for an unpredictable duration, mission time is not</a:t>
            </a:r>
            <a:r>
              <a:rPr dirty="0" sz="1600" spc="2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stored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properly. Therefore, </a:t>
            </a:r>
            <a:r>
              <a:rPr dirty="0" sz="1600" spc="-10">
                <a:solidFill>
                  <a:srgbClr val="FF0000"/>
                </a:solidFill>
                <a:latin typeface="Arial"/>
                <a:cs typeface="Arial"/>
              </a:rPr>
              <a:t>we 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decided to employ an external</a:t>
            </a:r>
            <a:r>
              <a:rPr dirty="0" sz="1600" spc="114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0000"/>
                </a:solidFill>
                <a:latin typeface="Arial"/>
                <a:cs typeface="Arial"/>
              </a:rPr>
              <a:t>RTC.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76544" y="3820667"/>
            <a:ext cx="2724911" cy="2093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2048" y="4123944"/>
            <a:ext cx="2191243" cy="1939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05755" y="5394958"/>
            <a:ext cx="1405127" cy="1403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494276" y="3491484"/>
            <a:ext cx="2453639" cy="1969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76288" y="4123944"/>
            <a:ext cx="2266188" cy="1969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514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Antenna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7340" y="4150867"/>
            <a:ext cx="2693035" cy="205295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: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Taoglas</a:t>
            </a:r>
            <a:r>
              <a:rPr dirty="0" u="heavy" sz="18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FXP70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High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gain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Low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weight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Small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dimension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9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Easy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5">
                <a:latin typeface="Arial"/>
                <a:cs typeface="Arial"/>
              </a:rPr>
              <a:t> mount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800" spc="-5">
                <a:latin typeface="Arial"/>
                <a:cs typeface="Arial"/>
              </a:rPr>
              <a:t>Low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price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22250" y="1070610"/>
          <a:ext cx="8705850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3395"/>
                <a:gridCol w="767080"/>
                <a:gridCol w="618489"/>
                <a:gridCol w="778510"/>
                <a:gridCol w="1501139"/>
                <a:gridCol w="1085214"/>
                <a:gridCol w="1085215"/>
                <a:gridCol w="1085215"/>
              </a:tblGrid>
              <a:tr h="518159">
                <a:tc>
                  <a:txBody>
                    <a:bodyPr/>
                    <a:lstStyle/>
                    <a:p>
                      <a:pPr marL="25019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Antenna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 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0" marR="231140" indent="-2870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me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si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 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(mm)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0840" marR="126364" indent="-22097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1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oun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algn="ctr" marL="186055" marR="1682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Laird - Wireless</a:t>
                      </a:r>
                      <a:r>
                        <a:rPr dirty="0" sz="14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&amp;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Thermal Systems  0600-00039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9875" marR="165735" indent="-857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1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hip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Tilt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1559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177.80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2260" marR="279400" indent="19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Panel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u.Fl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$10.65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Taoglas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FXP70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Flex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5dBi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1.2g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27 x 25 x</a:t>
                      </a:r>
                      <a:r>
                        <a:rPr dirty="0" sz="14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0.08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Adhesive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u.Fl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$3.52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Nearson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Inc.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S171AH-2450S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Whip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Tilt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7dBi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235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Connector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RP-SMA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$19.20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258267" y="3528821"/>
            <a:ext cx="345376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omni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directional antenna to</a:t>
            </a:r>
            <a:r>
              <a:rPr dirty="0" sz="14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avoid 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connection losses caused by</a:t>
            </a:r>
            <a:r>
              <a:rPr dirty="0" sz="14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movement.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07963" y="3528821"/>
            <a:ext cx="244030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have effective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range 3</a:t>
            </a:r>
            <a:r>
              <a:rPr dirty="0" sz="1400" spc="-1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km 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19.4 dBm safe</a:t>
            </a:r>
            <a:r>
              <a:rPr dirty="0" sz="14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margin.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2200" y="4614671"/>
            <a:ext cx="1933801" cy="1680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21123" y="4614671"/>
            <a:ext cx="3922776" cy="16528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8514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Antenna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4" name="object 14"/>
          <p:cNvSpPr/>
          <p:nvPr/>
        </p:nvSpPr>
        <p:spPr>
          <a:xfrm>
            <a:off x="7821168" y="3942588"/>
            <a:ext cx="1211579" cy="807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2250" y="1478407"/>
          <a:ext cx="8823325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935"/>
                <a:gridCol w="848994"/>
                <a:gridCol w="701040"/>
                <a:gridCol w="810260"/>
                <a:gridCol w="1412875"/>
                <a:gridCol w="1087119"/>
                <a:gridCol w="1248409"/>
                <a:gridCol w="926465"/>
              </a:tblGrid>
              <a:tr h="517525"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Antenna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 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934" marR="186690" indent="-2870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me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si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 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(mm)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110" marR="125095" indent="-219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1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oun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Taoglas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TI.10.0111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102870" indent="1035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Whip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raight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4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8.5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46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6055" marR="113664" indent="-444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onnec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or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Mounting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SMA</a:t>
                      </a:r>
                      <a:r>
                        <a:rPr dirty="0" sz="14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$8.51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Taoglas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PC240.09.0300K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Flat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Patch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-0.97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651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96 x 40 x 3</a:t>
                      </a:r>
                      <a:r>
                        <a:rPr dirty="0" sz="14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Chassis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MMCX(M)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23520" marR="146685" indent="-4889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Right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Angle  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$15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205740" marR="152400" indent="-336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Linx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Technologies  ANT-433-PW-RA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1785" marR="205740" indent="-857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1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hip 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Tilt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-0.7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101.0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5435" marR="278765" indent="196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Panel  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Screw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$4.13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78688" y="1111122"/>
            <a:ext cx="6235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Bonus </a:t>
            </a:r>
            <a:r>
              <a:rPr dirty="0" sz="1800" spc="-5" b="1">
                <a:latin typeface="Arial"/>
                <a:cs typeface="Arial"/>
              </a:rPr>
              <a:t>mission </a:t>
            </a:r>
            <a:r>
              <a:rPr dirty="0" sz="1800" b="1">
                <a:latin typeface="Arial"/>
                <a:cs typeface="Arial"/>
              </a:rPr>
              <a:t>antenna </a:t>
            </a:r>
            <a:r>
              <a:rPr dirty="0" sz="1800" spc="-5" b="1">
                <a:latin typeface="Arial"/>
                <a:cs typeface="Arial"/>
              </a:rPr>
              <a:t>selection </a:t>
            </a:r>
            <a:r>
              <a:rPr dirty="0" sz="1800" b="1">
                <a:latin typeface="Arial"/>
                <a:cs typeface="Arial"/>
              </a:rPr>
              <a:t>for custom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u="heavy" sz="1800" spc="-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transmitter</a:t>
            </a:r>
            <a:r>
              <a:rPr dirty="0" sz="1800" spc="-5" b="1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8267" y="3816858"/>
            <a:ext cx="6696075" cy="2259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omni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directional antenna to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avoid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connection losses caused</a:t>
            </a:r>
            <a:r>
              <a:rPr dirty="0" sz="1400" spc="-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movement.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25"/>
              </a:lnSpc>
              <a:spcBef>
                <a:spcPts val="25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have maximum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range 14</a:t>
            </a:r>
            <a:r>
              <a:rPr dirty="0" sz="1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km.</a:t>
            </a:r>
            <a:endParaRPr sz="1400">
              <a:latin typeface="Arial"/>
              <a:cs typeface="Arial"/>
            </a:endParaRPr>
          </a:p>
          <a:p>
            <a:pPr marL="91440">
              <a:lnSpc>
                <a:spcPts val="2245"/>
              </a:lnSpc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: Taoglas</a:t>
            </a:r>
            <a:r>
              <a:rPr dirty="0" u="heavy" sz="2000" spc="-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PC240.09.0300K</a:t>
            </a:r>
            <a:endParaRPr sz="20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spcBef>
                <a:spcPts val="509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 spc="-5">
                <a:latin typeface="Arial"/>
                <a:cs typeface="Arial"/>
              </a:rPr>
              <a:t>Stable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gain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 spc="-5">
                <a:latin typeface="Arial"/>
                <a:cs typeface="Arial"/>
              </a:rPr>
              <a:t>Low</a:t>
            </a:r>
            <a:r>
              <a:rPr dirty="0" sz="1600" spc="-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weight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 spc="-5">
                <a:latin typeface="Arial"/>
                <a:cs typeface="Arial"/>
              </a:rPr>
              <a:t>Small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dimension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spcBef>
                <a:spcPts val="49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 spc="-5">
                <a:latin typeface="Arial"/>
                <a:cs typeface="Arial"/>
              </a:rPr>
              <a:t>Easy to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mount</a:t>
            </a:r>
            <a:endParaRPr sz="1600">
              <a:latin typeface="Arial"/>
              <a:cs typeface="Arial"/>
            </a:endParaRPr>
          </a:p>
          <a:p>
            <a:pPr marL="37782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377825" algn="l"/>
                <a:tab pos="378460" algn="l"/>
              </a:tabLst>
            </a:pPr>
            <a:r>
              <a:rPr dirty="0" sz="1600" spc="-5">
                <a:latin typeface="Arial"/>
                <a:cs typeface="Arial"/>
              </a:rPr>
              <a:t>Detailed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datasheet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24555" y="4724400"/>
            <a:ext cx="1785162" cy="1566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26508" y="4724400"/>
            <a:ext cx="3622548" cy="1540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15071" y="4040123"/>
            <a:ext cx="1211579" cy="807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8514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Antenna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2250" y="1532255"/>
          <a:ext cx="8823325" cy="2298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935"/>
                <a:gridCol w="848994"/>
                <a:gridCol w="647699"/>
                <a:gridCol w="791845"/>
                <a:gridCol w="1485264"/>
                <a:gridCol w="1087119"/>
                <a:gridCol w="1248409"/>
                <a:gridCol w="926465"/>
              </a:tblGrid>
              <a:tr h="518159"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Antenna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 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20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130" marR="222250" indent="-2870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1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me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si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s  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(mm)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110" marR="125730" indent="-2197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1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oun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400" spc="-10" b="1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400" b="1">
                          <a:latin typeface="Arial"/>
                          <a:cs typeface="Arial"/>
                        </a:rPr>
                        <a:t>g  </a:t>
                      </a:r>
                      <a:r>
                        <a:rPr dirty="0" sz="1400" spc="-15" b="1"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Price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66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77165" marR="155575" indent="394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Taoglas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B.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433.B0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6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102870" indent="1035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Whip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St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raight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6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1.3</a:t>
                      </a:r>
                      <a:r>
                        <a:rPr dirty="0" sz="14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1094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224790" indent="-565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Bra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ket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4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Female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$135.12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212090" marR="190500" indent="3594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Taoglas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</a:t>
                      </a:r>
                      <a:r>
                        <a:rPr dirty="0" sz="1400" spc="-1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240.09</a:t>
                      </a:r>
                      <a:r>
                        <a:rPr dirty="0" sz="1400" spc="5">
                          <a:latin typeface="Arial"/>
                          <a:cs typeface="Arial"/>
                        </a:rPr>
                        <a:t>.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3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400" spc="-15">
                          <a:latin typeface="Arial"/>
                          <a:cs typeface="Arial"/>
                        </a:rPr>
                        <a:t>0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1930" marR="181610" indent="787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Flat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Patc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-0.97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96 x 40 x 3</a:t>
                      </a:r>
                      <a:r>
                        <a:rPr dirty="0" sz="14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 marR="210185" indent="-7048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10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is 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MMCX(M)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22885" marR="147320" indent="-4889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Right</a:t>
                      </a:r>
                      <a:r>
                        <a:rPr dirty="0" sz="14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Angle  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$15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Linx</a:t>
                      </a:r>
                      <a:r>
                        <a:rPr dirty="0" sz="14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Technologies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ANT-433-PW-RA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 spc="5">
                          <a:latin typeface="Arial"/>
                          <a:cs typeface="Arial"/>
                        </a:rPr>
                        <a:t>Whip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Tilt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-0.7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01930">
                        <a:lnSpc>
                          <a:spcPct val="100000"/>
                        </a:lnSpc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101.0</a:t>
                      </a:r>
                      <a:r>
                        <a:rPr dirty="0" sz="14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244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Panel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4800">
                        <a:lnSpc>
                          <a:spcPct val="100000"/>
                        </a:lnSpc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Screw</a:t>
                      </a:r>
                      <a:r>
                        <a:rPr dirty="0" sz="14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Mount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$4.13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278688" y="1111122"/>
            <a:ext cx="5982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Bonus </a:t>
            </a:r>
            <a:r>
              <a:rPr dirty="0" sz="1800" spc="-5" b="1">
                <a:latin typeface="Arial"/>
                <a:cs typeface="Arial"/>
              </a:rPr>
              <a:t>mission </a:t>
            </a:r>
            <a:r>
              <a:rPr dirty="0" sz="1800" b="1">
                <a:latin typeface="Arial"/>
                <a:cs typeface="Arial"/>
              </a:rPr>
              <a:t>antenna </a:t>
            </a:r>
            <a:r>
              <a:rPr dirty="0" sz="1800" spc="-5" b="1">
                <a:latin typeface="Arial"/>
                <a:cs typeface="Arial"/>
              </a:rPr>
              <a:t>selection </a:t>
            </a:r>
            <a:r>
              <a:rPr dirty="0" sz="1800" b="1">
                <a:latin typeface="Arial"/>
                <a:cs typeface="Arial"/>
              </a:rPr>
              <a:t>for custom </a:t>
            </a:r>
            <a:r>
              <a:rPr dirty="0" u="heavy" sz="18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receiver</a:t>
            </a:r>
            <a:r>
              <a:rPr dirty="0" sz="1800" spc="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1140" y="3834231"/>
            <a:ext cx="6696075" cy="2072639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need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omni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directional antenna to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avoid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connection losses caused</a:t>
            </a:r>
            <a:r>
              <a:rPr dirty="0" sz="1400" spc="-2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movement.</a:t>
            </a:r>
            <a:endParaRPr sz="14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434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have maximum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range 14</a:t>
            </a:r>
            <a:r>
              <a:rPr dirty="0" sz="1400" spc="-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km.</a:t>
            </a:r>
            <a:endParaRPr sz="140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790"/>
              </a:spcBef>
            </a:pP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: Taoglas</a:t>
            </a:r>
            <a:r>
              <a:rPr dirty="0" u="heavy" sz="2000" spc="-6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0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PC240.09.0300K</a:t>
            </a:r>
            <a:endParaRPr sz="2000">
              <a:latin typeface="Arial"/>
              <a:cs typeface="Arial"/>
            </a:endParaRPr>
          </a:p>
          <a:p>
            <a:pPr marL="448945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448945" algn="l"/>
                <a:tab pos="449580" algn="l"/>
              </a:tabLst>
            </a:pPr>
            <a:r>
              <a:rPr dirty="0" sz="2000" spc="-5">
                <a:latin typeface="Arial"/>
                <a:cs typeface="Arial"/>
              </a:rPr>
              <a:t>Stable </a:t>
            </a:r>
            <a:r>
              <a:rPr dirty="0" sz="2000">
                <a:latin typeface="Arial"/>
                <a:cs typeface="Arial"/>
              </a:rPr>
              <a:t>gain</a:t>
            </a:r>
            <a:endParaRPr sz="2000">
              <a:latin typeface="Arial"/>
              <a:cs typeface="Arial"/>
            </a:endParaRPr>
          </a:p>
          <a:p>
            <a:pPr marL="448945" indent="-342900">
              <a:lnSpc>
                <a:spcPct val="100000"/>
              </a:lnSpc>
              <a:spcBef>
                <a:spcPts val="490"/>
              </a:spcBef>
              <a:buChar char="•"/>
              <a:tabLst>
                <a:tab pos="448945" algn="l"/>
                <a:tab pos="449580" algn="l"/>
              </a:tabLst>
            </a:pPr>
            <a:r>
              <a:rPr dirty="0" sz="2000">
                <a:latin typeface="Arial"/>
                <a:cs typeface="Arial"/>
              </a:rPr>
              <a:t>Low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price</a:t>
            </a:r>
            <a:endParaRPr sz="2000">
              <a:latin typeface="Arial"/>
              <a:cs typeface="Arial"/>
            </a:endParaRPr>
          </a:p>
          <a:p>
            <a:pPr marL="448945" indent="-342900">
              <a:lnSpc>
                <a:spcPct val="100000"/>
              </a:lnSpc>
              <a:spcBef>
                <a:spcPts val="505"/>
              </a:spcBef>
              <a:buChar char="•"/>
              <a:tabLst>
                <a:tab pos="448945" algn="l"/>
                <a:tab pos="449580" algn="l"/>
              </a:tabLst>
            </a:pPr>
            <a:r>
              <a:rPr dirty="0" sz="2000">
                <a:latin typeface="Arial"/>
                <a:cs typeface="Arial"/>
              </a:rPr>
              <a:t>Detailed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datasheet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4607" y="291795"/>
            <a:ext cx="453263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Requirement</a:t>
            </a:r>
            <a:r>
              <a:rPr dirty="0" spc="2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Summary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794" y="972311"/>
          <a:ext cx="8736965" cy="544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4639310"/>
                <a:gridCol w="1365885"/>
                <a:gridCol w="868679"/>
                <a:gridCol w="298450"/>
                <a:gridCol w="335279"/>
                <a:gridCol w="301625"/>
                <a:gridCol w="298450"/>
              </a:tblGrid>
              <a:tr h="3028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4607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Children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65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09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381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96520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52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518159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Total mass of the CanSat (probe)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500 grams 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+/-</a:t>
                      </a:r>
                      <a:r>
                        <a:rPr dirty="0" sz="1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10  grams.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842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147955" marR="88265" indent="-381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Taking into</a:t>
                      </a:r>
                      <a:r>
                        <a:rPr dirty="0" sz="10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account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weight of each  selected</a:t>
                      </a:r>
                      <a:r>
                        <a:rPr dirty="0" sz="105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product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MS-1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1104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7462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heat shield shall be 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protect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 while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rocket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only and when deployed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rocket. It  shall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envelope/shield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whole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sides of the 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when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 the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stowed configuration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rocket.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rear end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can  be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914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ctr" marL="210185" marR="18796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Ensuring that</a:t>
                      </a:r>
                      <a:r>
                        <a:rPr dirty="0" sz="10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all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system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are not  damaged and,  ensuring proper  landing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4955" marR="252729" indent="25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DC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 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952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heat shield shall be a florescent color; pink or  orange.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020" marR="201930" indent="-3155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Making</a:t>
                      </a:r>
                      <a:r>
                        <a:rPr dirty="0" sz="105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visibility  good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MS-8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9334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CanSat,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heat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shield attached shall deploy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2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 rocket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payload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section.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283210" indent="2540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36854" marR="213360" indent="406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DC-4 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00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10985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1272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aero-braking heat shield shall be released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from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0" marR="283210" indent="2540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 marR="199390" indent="-5651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DC-5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r" marR="11811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deploy a parachute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81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283210" indent="2540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01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78130" marR="199390" indent="-565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DC-6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702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24066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descent, the probe shall collect air pressure, outside air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temperature,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GPS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 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battery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voltage once per second  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tag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data with mission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7366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04800" marR="283210" indent="2540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6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7965" marR="199390" indent="-6350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 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CDH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0985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90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 marR="1181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222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descent,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transmit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all telemetry.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Telemetry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can 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transmitted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continuously or in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bursts.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47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04800" marR="283210" indent="2540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7965" marR="199390" indent="-63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4 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CDH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806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r" marR="10985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381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020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Radio</a:t>
            </a:r>
            <a:r>
              <a:rPr dirty="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6719316" y="4559808"/>
            <a:ext cx="1648968" cy="1688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7340" y="3117976"/>
            <a:ext cx="6920865" cy="262636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 :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XBEE Pro S2C</a:t>
            </a:r>
            <a:r>
              <a:rPr dirty="0" u="heavy" sz="1800" spc="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2.4GHz</a:t>
            </a:r>
            <a:endParaRPr sz="18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800" spc="-5">
                <a:latin typeface="Arial"/>
                <a:cs typeface="Arial"/>
              </a:rPr>
              <a:t>Enough range </a:t>
            </a:r>
            <a:r>
              <a:rPr dirty="0" sz="1800" spc="-15">
                <a:latin typeface="Arial"/>
                <a:cs typeface="Arial"/>
              </a:rPr>
              <a:t>with </a:t>
            </a:r>
            <a:r>
              <a:rPr dirty="0" sz="1800" spc="-5">
                <a:latin typeface="Arial"/>
                <a:cs typeface="Arial"/>
              </a:rPr>
              <a:t>high gain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antenna</a:t>
            </a:r>
            <a:endParaRPr sz="1800">
              <a:latin typeface="Arial"/>
              <a:cs typeface="Arial"/>
            </a:endParaRPr>
          </a:p>
          <a:p>
            <a:pPr marL="756285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756285" algn="l"/>
                <a:tab pos="756920" algn="l"/>
              </a:tabLst>
            </a:pPr>
            <a:r>
              <a:rPr dirty="0" sz="1800" spc="-15">
                <a:latin typeface="Arial"/>
                <a:cs typeface="Arial"/>
              </a:rPr>
              <a:t>Lower power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consumption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b="1">
                <a:latin typeface="Arial"/>
                <a:cs typeface="Arial"/>
              </a:rPr>
              <a:t>NETID </a:t>
            </a:r>
            <a:r>
              <a:rPr dirty="0" sz="1800" spc="-5" b="1">
                <a:latin typeface="Arial"/>
                <a:cs typeface="Arial"/>
              </a:rPr>
              <a:t>set team </a:t>
            </a:r>
            <a:r>
              <a:rPr dirty="0" sz="1800" b="1">
                <a:latin typeface="Arial"/>
                <a:cs typeface="Arial"/>
              </a:rPr>
              <a:t>number </a:t>
            </a:r>
            <a:r>
              <a:rPr dirty="0" sz="1800" spc="-5" b="1">
                <a:latin typeface="Arial"/>
                <a:cs typeface="Arial"/>
              </a:rPr>
              <a:t>(#4128) </a:t>
            </a:r>
            <a:r>
              <a:rPr dirty="0" sz="1800" b="1">
                <a:latin typeface="Arial"/>
                <a:cs typeface="Arial"/>
              </a:rPr>
              <a:t>on XBEE by XCTU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interface.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Arial"/>
                <a:cs typeface="Arial"/>
              </a:rPr>
              <a:t>Transmission </a:t>
            </a:r>
            <a:r>
              <a:rPr dirty="0" sz="1800" b="1">
                <a:latin typeface="Arial"/>
                <a:cs typeface="Arial"/>
              </a:rPr>
              <a:t>is </a:t>
            </a:r>
            <a:r>
              <a:rPr dirty="0" sz="1800" spc="-5" b="1">
                <a:latin typeface="Arial"/>
                <a:cs typeface="Arial"/>
              </a:rPr>
              <a:t>provided </a:t>
            </a:r>
            <a:r>
              <a:rPr dirty="0" sz="1800" b="1">
                <a:latin typeface="Arial"/>
                <a:cs typeface="Arial"/>
              </a:rPr>
              <a:t>by using </a:t>
            </a:r>
            <a:r>
              <a:rPr dirty="0" sz="1800" spc="-5" b="1">
                <a:latin typeface="Arial"/>
                <a:cs typeface="Arial"/>
              </a:rPr>
              <a:t>serial</a:t>
            </a:r>
            <a:r>
              <a:rPr dirty="0" sz="1800" spc="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409"/>
              </a:spcBef>
            </a:pPr>
            <a:r>
              <a:rPr dirty="0" sz="1800" b="1">
                <a:latin typeface="Arial"/>
                <a:cs typeface="Arial"/>
              </a:rPr>
              <a:t>of </a:t>
            </a:r>
            <a:r>
              <a:rPr dirty="0" sz="1800" spc="-10" b="1">
                <a:latin typeface="Arial"/>
                <a:cs typeface="Arial"/>
              </a:rPr>
              <a:t>Arduino</a:t>
            </a:r>
            <a:r>
              <a:rPr dirty="0" sz="1800" spc="2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Nano.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Arial"/>
                <a:cs typeface="Arial"/>
              </a:rPr>
              <a:t>Communication </a:t>
            </a:r>
            <a:r>
              <a:rPr dirty="0" sz="1800" b="1">
                <a:latin typeface="Arial"/>
                <a:cs typeface="Arial"/>
              </a:rPr>
              <a:t>is in </a:t>
            </a:r>
            <a:r>
              <a:rPr dirty="0" sz="1800" spc="-5" b="1">
                <a:latin typeface="Arial"/>
                <a:cs typeface="Arial"/>
              </a:rPr>
              <a:t>Transparent </a:t>
            </a:r>
            <a:r>
              <a:rPr dirty="0" sz="1800" b="1">
                <a:latin typeface="Arial"/>
                <a:cs typeface="Arial"/>
              </a:rPr>
              <a:t>Mode.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10" b="1">
                <a:latin typeface="Arial"/>
                <a:cs typeface="Arial"/>
              </a:rPr>
              <a:t>Adresses </a:t>
            </a:r>
            <a:r>
              <a:rPr dirty="0" sz="1800" spc="-5" b="1">
                <a:latin typeface="Arial"/>
                <a:cs typeface="Arial"/>
              </a:rPr>
              <a:t>are set, </a:t>
            </a:r>
            <a:r>
              <a:rPr dirty="0" sz="1800" b="1">
                <a:latin typeface="Arial"/>
                <a:cs typeface="Arial"/>
              </a:rPr>
              <a:t>so </a:t>
            </a:r>
            <a:r>
              <a:rPr dirty="0" sz="1800" spc="-5" b="1">
                <a:latin typeface="Arial"/>
                <a:cs typeface="Arial"/>
              </a:rPr>
              <a:t>broadcasting </a:t>
            </a:r>
            <a:r>
              <a:rPr dirty="0" sz="1800" b="1">
                <a:latin typeface="Arial"/>
                <a:cs typeface="Arial"/>
              </a:rPr>
              <a:t>is not</a:t>
            </a:r>
            <a:r>
              <a:rPr dirty="0" sz="1800" spc="7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used.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22250" y="1390650"/>
          <a:ext cx="8705850" cy="1567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0790"/>
                <a:gridCol w="1240790"/>
                <a:gridCol w="1240790"/>
                <a:gridCol w="1240789"/>
                <a:gridCol w="1240789"/>
                <a:gridCol w="1240790"/>
                <a:gridCol w="1240790"/>
              </a:tblGrid>
              <a:tr h="518159"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Voltage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Transmit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Power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b="1">
                          <a:latin typeface="Arial"/>
                          <a:cs typeface="Arial"/>
                        </a:rPr>
                        <a:t>Transmit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60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algn="ctr" marL="203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Sensitivity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750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Range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4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 b="1">
                          <a:latin typeface="Arial"/>
                          <a:cs typeface="Arial"/>
                        </a:rPr>
                        <a:t>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27000" marR="106680" indent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XBEE Pro  S2C</a:t>
                      </a:r>
                      <a:r>
                        <a:rPr dirty="0" sz="14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2.4GHz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2.7-3.6V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+18dBm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120mA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-101dBm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5560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3200m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250kbps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340360" marR="205104" indent="-1162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XBEE</a:t>
                      </a:r>
                      <a:r>
                        <a:rPr dirty="0" sz="14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>
                          <a:latin typeface="Arial"/>
                          <a:cs typeface="Arial"/>
                        </a:rPr>
                        <a:t>Pro  900</a:t>
                      </a:r>
                      <a:r>
                        <a:rPr dirty="0" sz="14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latin typeface="Arial"/>
                          <a:cs typeface="Arial"/>
                        </a:rPr>
                        <a:t>Hp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2.1-3.6V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+24dBm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215mA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 spc="-5">
                          <a:latin typeface="Arial"/>
                          <a:cs typeface="Arial"/>
                        </a:rPr>
                        <a:t>-110dBm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15.5km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1400">
                          <a:latin typeface="Arial"/>
                          <a:cs typeface="Arial"/>
                        </a:rPr>
                        <a:t>10kbps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8378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Radio</a:t>
            </a:r>
            <a:r>
              <a:rPr dirty="0" spc="-6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Configuration(Cont.)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14159" y="1492630"/>
          <a:ext cx="8688070" cy="3904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21454"/>
                <a:gridCol w="4647564"/>
              </a:tblGrid>
              <a:tr h="78232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b="1">
                          <a:latin typeface="Arial"/>
                          <a:cs typeface="Arial"/>
                        </a:rPr>
                        <a:t>Mission</a:t>
                      </a:r>
                      <a:r>
                        <a:rPr dirty="0" sz="24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 b="1">
                          <a:latin typeface="Arial"/>
                          <a:cs typeface="Arial"/>
                        </a:rPr>
                        <a:t>Phase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400" b="1">
                          <a:latin typeface="Arial"/>
                          <a:cs typeface="Arial"/>
                        </a:rPr>
                        <a:t>Transmission</a:t>
                      </a:r>
                      <a:r>
                        <a:rPr dirty="0" sz="2400" spc="-2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5" b="1">
                          <a:latin typeface="Arial"/>
                          <a:cs typeface="Arial"/>
                        </a:rPr>
                        <a:t>Control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3810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Pre-Launch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There will be no</a:t>
                      </a:r>
                      <a:r>
                        <a:rPr dirty="0" sz="20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communication.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2368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Launch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3685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CanSat Descent(with heat</a:t>
                      </a:r>
                      <a:r>
                        <a:rPr dirty="0" sz="20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shield)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8425" marR="11557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Upon deploy from the rocket,  transmission will start at the rate of</a:t>
                      </a:r>
                      <a:r>
                        <a:rPr dirty="0" sz="20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1Hz  and it will continue during all phases of  descent.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Heatshield</a:t>
                      </a:r>
                      <a:r>
                        <a:rPr dirty="0" sz="20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Release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93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749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Probe Descent(with</a:t>
                      </a:r>
                      <a:r>
                        <a:rPr dirty="0" sz="20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parachute)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936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1005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Probe</a:t>
                      </a:r>
                      <a:r>
                        <a:rPr dirty="0" sz="20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Landing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15760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2000">
                          <a:latin typeface="Arial"/>
                          <a:cs typeface="Arial"/>
                        </a:rPr>
                        <a:t>When the probe is</a:t>
                      </a:r>
                      <a:r>
                        <a:rPr dirty="0" sz="2000" spc="-1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landed,  communication will</a:t>
                      </a:r>
                      <a:r>
                        <a:rPr dirty="0" sz="20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000">
                          <a:latin typeface="Arial"/>
                          <a:cs typeface="Arial"/>
                        </a:rPr>
                        <a:t>stop.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5318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Telemetry</a:t>
            </a:r>
            <a:r>
              <a:rPr dirty="0" spc="-5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Format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33413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</a:t>
            </a:r>
            <a:r>
              <a:rPr dirty="0" sz="1000" spc="-10">
                <a:latin typeface="Arial"/>
                <a:cs typeface="Arial"/>
              </a:rPr>
              <a:t>Alp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Demirel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dirty="0" sz="1000" spc="-5"/>
              <a:t>64</a:t>
            </a:fld>
            <a:endParaRPr sz="100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5025" y="1024255"/>
          <a:ext cx="8364855" cy="2512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0305"/>
                <a:gridCol w="2779395"/>
                <a:gridCol w="1182370"/>
                <a:gridCol w="3212464"/>
              </a:tblGrid>
              <a:tr h="4267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Team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252573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0413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A number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wich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assigned to our</a:t>
                      </a:r>
                      <a:r>
                        <a:rPr dirty="0" sz="11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team(also 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indicates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frame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began)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2525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252573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Time information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obtained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module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252573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Misson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252573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since powered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(seconds)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252573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Latitude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252573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Latitude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curent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 obtained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252573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Packet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Count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Number of packages that</a:t>
                      </a:r>
                      <a:r>
                        <a:rPr dirty="0" sz="11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transmitted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Longitude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Longitude of curent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 obtained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1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Altitude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Altitude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measured by pressure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Altitude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Altitude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curent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 obtained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Pressure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Atmospheric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pressure by pressure</a:t>
                      </a:r>
                      <a:r>
                        <a:rPr dirty="0" sz="11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Number of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satelites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 GPS</a:t>
                      </a:r>
                      <a:r>
                        <a:rPr dirty="0" sz="11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connected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Temperature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temperature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Tilt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Degree of X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axis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respect to offset</a:t>
                      </a:r>
                      <a:r>
                        <a:rPr dirty="0" sz="11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Voltage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Instantaneous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voltage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Tilt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Degree of Y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axis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respect to offset</a:t>
                      </a:r>
                      <a:r>
                        <a:rPr dirty="0" sz="11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1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Current state of the</a:t>
                      </a:r>
                      <a:r>
                        <a:rPr dirty="0" sz="11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Tilt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Z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Degree of Z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axis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respect to offset</a:t>
                      </a:r>
                      <a:r>
                        <a:rPr dirty="0" sz="11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position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CRC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error detection of telemetry</a:t>
                      </a:r>
                      <a:r>
                        <a:rPr dirty="0" sz="1100" spc="-1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Frame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Indicates frame</a:t>
                      </a:r>
                      <a:r>
                        <a:rPr dirty="0" sz="11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completed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07340" y="3529431"/>
            <a:ext cx="8475980" cy="2808605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45"/>
              </a:spcBef>
            </a:pPr>
            <a:r>
              <a:rPr dirty="0" sz="1400" spc="5">
                <a:solidFill>
                  <a:srgbClr val="FF0000"/>
                </a:solidFill>
                <a:latin typeface="Arial"/>
                <a:cs typeface="Arial"/>
              </a:rPr>
              <a:t>*We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use ASCII for data</a:t>
            </a:r>
            <a:r>
              <a:rPr dirty="0" sz="1400" spc="-1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format.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950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1400" spc="-5">
                <a:latin typeface="Arial"/>
                <a:cs typeface="Arial"/>
              </a:rPr>
              <a:t>Data will </a:t>
            </a:r>
            <a:r>
              <a:rPr dirty="0" sz="1400">
                <a:latin typeface="Arial"/>
                <a:cs typeface="Arial"/>
              </a:rPr>
              <a:t>send at the rate of 1 </a:t>
            </a:r>
            <a:r>
              <a:rPr dirty="0" sz="1400" spc="-5">
                <a:latin typeface="Arial"/>
                <a:cs typeface="Arial"/>
              </a:rPr>
              <a:t>Hz </a:t>
            </a:r>
            <a:r>
              <a:rPr dirty="0" sz="1400">
                <a:latin typeface="Arial"/>
                <a:cs typeface="Arial"/>
              </a:rPr>
              <a:t>and frames are sending in burst</a:t>
            </a:r>
            <a:r>
              <a:rPr dirty="0" sz="1400" spc="-2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mode.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&lt;TEAM ID&gt;,&lt;MISSION </a:t>
            </a:r>
            <a:r>
              <a:rPr dirty="0" sz="1400" spc="-5">
                <a:latin typeface="Arial"/>
                <a:cs typeface="Arial"/>
              </a:rPr>
              <a:t>TIME&gt;,&lt;PACKET COUNT&gt;, &lt;ALTITUDE&gt;, &lt;PRESSURE&gt;,&lt;TEMP&gt;,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&lt;VOLTAGE&gt;,</a:t>
            </a:r>
            <a:endParaRPr sz="1400">
              <a:latin typeface="Arial"/>
              <a:cs typeface="Arial"/>
            </a:endParaRPr>
          </a:p>
          <a:p>
            <a:pPr marL="12700" marR="50165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&lt;GPS </a:t>
            </a:r>
            <a:r>
              <a:rPr dirty="0" sz="1400" spc="-5">
                <a:latin typeface="Arial"/>
                <a:cs typeface="Arial"/>
              </a:rPr>
              <a:t>TIME&gt;,&lt;GPS LATITUDE&gt;,&lt;GPS LONGITUDE&gt;, </a:t>
            </a:r>
            <a:r>
              <a:rPr dirty="0" sz="1400">
                <a:latin typeface="Arial"/>
                <a:cs typeface="Arial"/>
              </a:rPr>
              <a:t>&lt;GPS </a:t>
            </a:r>
            <a:r>
              <a:rPr dirty="0" sz="1400" spc="-5">
                <a:latin typeface="Arial"/>
                <a:cs typeface="Arial"/>
              </a:rPr>
              <a:t>ALTITUDE&gt;, </a:t>
            </a:r>
            <a:r>
              <a:rPr dirty="0" sz="1400">
                <a:latin typeface="Arial"/>
                <a:cs typeface="Arial"/>
              </a:rPr>
              <a:t>&lt;GPS SATS&gt;,&lt;TILT X&gt;,&lt;TILT  </a:t>
            </a:r>
            <a:r>
              <a:rPr dirty="0" sz="1400" spc="-5">
                <a:latin typeface="Arial"/>
                <a:cs typeface="Arial"/>
              </a:rPr>
              <a:t>Y&gt;, </a:t>
            </a:r>
            <a:r>
              <a:rPr dirty="0" sz="1400">
                <a:latin typeface="Arial"/>
                <a:cs typeface="Arial"/>
              </a:rPr>
              <a:t>&lt;TILT </a:t>
            </a:r>
            <a:r>
              <a:rPr dirty="0" sz="1400" spc="-5">
                <a:latin typeface="Arial"/>
                <a:cs typeface="Arial"/>
              </a:rPr>
              <a:t>Z&gt;,&lt;SOFTWARE STATE&gt;,&lt;CRC&gt;,&lt;FRAME</a:t>
            </a:r>
            <a:r>
              <a:rPr dirty="0" sz="1400" spc="-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STOP&gt;</a:t>
            </a:r>
            <a:endParaRPr sz="1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1035"/>
              </a:spcBef>
            </a:pPr>
            <a:r>
              <a:rPr dirty="0" sz="1400" spc="-5" b="1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&lt;4128&gt;,&lt;022&gt;,&lt;022&gt;,&lt;1120.47&gt;,&lt;500&gt;,&lt;40&gt;,&lt;7.978&gt;,&lt;124719&gt;,&lt;01122.001&gt;,&lt;4807.025&gt;,</a:t>
            </a:r>
            <a:endParaRPr sz="1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&lt;1200&gt;,&lt;6&gt;,&lt;2.28&gt;,&lt;1.49&gt;,&lt;5.24&gt;,&lt;DESCENT&gt;,&lt;210&gt;,&lt;301&gt;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400" spc="-5" b="1">
                <a:latin typeface="Arial"/>
                <a:cs typeface="Arial"/>
              </a:rPr>
              <a:t>BONUS</a:t>
            </a:r>
            <a:r>
              <a:rPr dirty="0" sz="1400" b="1">
                <a:latin typeface="Arial"/>
                <a:cs typeface="Arial"/>
              </a:rPr>
              <a:t> MISSION: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There </a:t>
            </a:r>
            <a:r>
              <a:rPr dirty="0" sz="1400" spc="-5">
                <a:latin typeface="Arial"/>
                <a:cs typeface="Arial"/>
              </a:rPr>
              <a:t>will </a:t>
            </a:r>
            <a:r>
              <a:rPr dirty="0" sz="1400">
                <a:latin typeface="Arial"/>
                <a:cs typeface="Arial"/>
              </a:rPr>
              <a:t>not be any telemetry data for bonus</a:t>
            </a:r>
            <a:r>
              <a:rPr dirty="0" sz="1400" spc="-1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mission.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Our </a:t>
            </a:r>
            <a:r>
              <a:rPr dirty="0" sz="1400" spc="-5">
                <a:latin typeface="Arial"/>
                <a:cs typeface="Arial"/>
              </a:rPr>
              <a:t>transmitter </a:t>
            </a:r>
            <a:r>
              <a:rPr dirty="0" sz="1400" spc="-10">
                <a:latin typeface="Arial"/>
                <a:cs typeface="Arial"/>
              </a:rPr>
              <a:t>will </a:t>
            </a:r>
            <a:r>
              <a:rPr dirty="0" sz="1400" spc="-5">
                <a:latin typeface="Arial"/>
                <a:cs typeface="Arial"/>
              </a:rPr>
              <a:t>change it’s </a:t>
            </a:r>
            <a:r>
              <a:rPr dirty="0" sz="1400">
                <a:latin typeface="Arial"/>
                <a:cs typeface="Arial"/>
              </a:rPr>
              <a:t>frequency </a:t>
            </a:r>
            <a:r>
              <a:rPr dirty="0" sz="1400" spc="-5">
                <a:latin typeface="Arial"/>
                <a:cs typeface="Arial"/>
              </a:rPr>
              <a:t>by </a:t>
            </a:r>
            <a:r>
              <a:rPr dirty="0" sz="1400">
                <a:latin typeface="Arial"/>
                <a:cs typeface="Arial"/>
              </a:rPr>
              <a:t>1 </a:t>
            </a:r>
            <a:r>
              <a:rPr dirty="0" sz="1400" spc="-5">
                <a:latin typeface="Arial"/>
                <a:cs typeface="Arial"/>
              </a:rPr>
              <a:t>Hz for each change of 0.1m/s</a:t>
            </a:r>
            <a:r>
              <a:rPr dirty="0" sz="1400" spc="-229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airspeed.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73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707640" marR="5080" indent="-2629535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Electrical </a:t>
            </a:r>
            <a:r>
              <a:rPr dirty="0"/>
              <a:t>Power </a:t>
            </a:r>
            <a:r>
              <a:rPr dirty="0" spc="-5"/>
              <a:t>Subsystem</a:t>
            </a:r>
            <a:r>
              <a:rPr dirty="0" spc="-55"/>
              <a:t> </a:t>
            </a:r>
            <a:r>
              <a:rPr dirty="0"/>
              <a:t>(EPS)  Design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477005" y="4369689"/>
            <a:ext cx="21913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Burhan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Kaplan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7518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EPS</a:t>
            </a:r>
            <a:r>
              <a:rPr dirty="0" spc="-8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54579" y="4480534"/>
            <a:ext cx="3640836" cy="2499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96489" y="4543044"/>
            <a:ext cx="3482975" cy="130175"/>
          </a:xfrm>
          <a:custGeom>
            <a:avLst/>
            <a:gdLst/>
            <a:ahLst/>
            <a:cxnLst/>
            <a:rect l="l" t="t" r="r" b="b"/>
            <a:pathLst>
              <a:path w="3482975" h="130175">
                <a:moveTo>
                  <a:pt x="1270" y="104012"/>
                </a:moveTo>
                <a:lnTo>
                  <a:pt x="0" y="104012"/>
                </a:lnTo>
                <a:lnTo>
                  <a:pt x="0" y="129920"/>
                </a:lnTo>
                <a:lnTo>
                  <a:pt x="21336" y="129920"/>
                </a:lnTo>
                <a:lnTo>
                  <a:pt x="27178" y="124078"/>
                </a:lnTo>
                <a:lnTo>
                  <a:pt x="27178" y="116966"/>
                </a:lnTo>
                <a:lnTo>
                  <a:pt x="1270" y="116966"/>
                </a:lnTo>
                <a:lnTo>
                  <a:pt x="1270" y="104012"/>
                </a:lnTo>
                <a:close/>
              </a:path>
              <a:path w="3482975" h="130175">
                <a:moveTo>
                  <a:pt x="3405124" y="25907"/>
                </a:moveTo>
                <a:lnTo>
                  <a:pt x="7112" y="25907"/>
                </a:lnTo>
                <a:lnTo>
                  <a:pt x="1270" y="31749"/>
                </a:lnTo>
                <a:lnTo>
                  <a:pt x="1270" y="116966"/>
                </a:lnTo>
                <a:lnTo>
                  <a:pt x="14224" y="104012"/>
                </a:lnTo>
                <a:lnTo>
                  <a:pt x="27178" y="104012"/>
                </a:lnTo>
                <a:lnTo>
                  <a:pt x="27178" y="51815"/>
                </a:lnTo>
                <a:lnTo>
                  <a:pt x="14224" y="51815"/>
                </a:lnTo>
                <a:lnTo>
                  <a:pt x="27178" y="38861"/>
                </a:lnTo>
                <a:lnTo>
                  <a:pt x="3405124" y="38861"/>
                </a:lnTo>
                <a:lnTo>
                  <a:pt x="3405124" y="25907"/>
                </a:lnTo>
                <a:close/>
              </a:path>
              <a:path w="3482975" h="130175">
                <a:moveTo>
                  <a:pt x="27178" y="104012"/>
                </a:moveTo>
                <a:lnTo>
                  <a:pt x="14224" y="104012"/>
                </a:lnTo>
                <a:lnTo>
                  <a:pt x="1270" y="116966"/>
                </a:lnTo>
                <a:lnTo>
                  <a:pt x="27178" y="116966"/>
                </a:lnTo>
                <a:lnTo>
                  <a:pt x="27178" y="104012"/>
                </a:lnTo>
                <a:close/>
              </a:path>
              <a:path w="3482975" h="130175">
                <a:moveTo>
                  <a:pt x="3405124" y="0"/>
                </a:moveTo>
                <a:lnTo>
                  <a:pt x="3405124" y="77723"/>
                </a:lnTo>
                <a:lnTo>
                  <a:pt x="3456940" y="51815"/>
                </a:lnTo>
                <a:lnTo>
                  <a:pt x="3418078" y="51815"/>
                </a:lnTo>
                <a:lnTo>
                  <a:pt x="3418078" y="25907"/>
                </a:lnTo>
                <a:lnTo>
                  <a:pt x="3456940" y="25907"/>
                </a:lnTo>
                <a:lnTo>
                  <a:pt x="3405124" y="0"/>
                </a:lnTo>
                <a:close/>
              </a:path>
              <a:path w="3482975" h="130175">
                <a:moveTo>
                  <a:pt x="27178" y="38861"/>
                </a:moveTo>
                <a:lnTo>
                  <a:pt x="14224" y="51815"/>
                </a:lnTo>
                <a:lnTo>
                  <a:pt x="27178" y="51815"/>
                </a:lnTo>
                <a:lnTo>
                  <a:pt x="27178" y="38861"/>
                </a:lnTo>
                <a:close/>
              </a:path>
              <a:path w="3482975" h="130175">
                <a:moveTo>
                  <a:pt x="3405124" y="38861"/>
                </a:moveTo>
                <a:lnTo>
                  <a:pt x="27178" y="38861"/>
                </a:lnTo>
                <a:lnTo>
                  <a:pt x="27178" y="51815"/>
                </a:lnTo>
                <a:lnTo>
                  <a:pt x="3405124" y="51815"/>
                </a:lnTo>
                <a:lnTo>
                  <a:pt x="3405124" y="38861"/>
                </a:lnTo>
                <a:close/>
              </a:path>
              <a:path w="3482975" h="130175">
                <a:moveTo>
                  <a:pt x="3456940" y="25907"/>
                </a:moveTo>
                <a:lnTo>
                  <a:pt x="3418078" y="25907"/>
                </a:lnTo>
                <a:lnTo>
                  <a:pt x="3418078" y="51815"/>
                </a:lnTo>
                <a:lnTo>
                  <a:pt x="3456940" y="51815"/>
                </a:lnTo>
                <a:lnTo>
                  <a:pt x="3482848" y="38861"/>
                </a:lnTo>
                <a:lnTo>
                  <a:pt x="3456940" y="2590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2400" y="4728971"/>
            <a:ext cx="8839200" cy="992505"/>
          </a:xfrm>
          <a:custGeom>
            <a:avLst/>
            <a:gdLst/>
            <a:ahLst/>
            <a:cxnLst/>
            <a:rect l="l" t="t" r="r" b="b"/>
            <a:pathLst>
              <a:path w="8839200" h="992504">
                <a:moveTo>
                  <a:pt x="8784590" y="0"/>
                </a:moveTo>
                <a:lnTo>
                  <a:pt x="54635" y="0"/>
                </a:lnTo>
                <a:lnTo>
                  <a:pt x="33368" y="7800"/>
                </a:lnTo>
                <a:lnTo>
                  <a:pt x="16001" y="29067"/>
                </a:lnTo>
                <a:lnTo>
                  <a:pt x="4293" y="60596"/>
                </a:lnTo>
                <a:lnTo>
                  <a:pt x="0" y="99186"/>
                </a:lnTo>
                <a:lnTo>
                  <a:pt x="0" y="892911"/>
                </a:lnTo>
                <a:lnTo>
                  <a:pt x="4293" y="931527"/>
                </a:lnTo>
                <a:lnTo>
                  <a:pt x="16001" y="963063"/>
                </a:lnTo>
                <a:lnTo>
                  <a:pt x="33368" y="984326"/>
                </a:lnTo>
                <a:lnTo>
                  <a:pt x="54635" y="992123"/>
                </a:lnTo>
                <a:lnTo>
                  <a:pt x="8784590" y="992123"/>
                </a:lnTo>
                <a:lnTo>
                  <a:pt x="8805820" y="984326"/>
                </a:lnTo>
                <a:lnTo>
                  <a:pt x="8823182" y="963063"/>
                </a:lnTo>
                <a:lnTo>
                  <a:pt x="8834899" y="931527"/>
                </a:lnTo>
                <a:lnTo>
                  <a:pt x="8839200" y="892911"/>
                </a:lnTo>
                <a:lnTo>
                  <a:pt x="8839200" y="99186"/>
                </a:lnTo>
                <a:lnTo>
                  <a:pt x="8834899" y="60596"/>
                </a:lnTo>
                <a:lnTo>
                  <a:pt x="8823182" y="29067"/>
                </a:lnTo>
                <a:lnTo>
                  <a:pt x="8805820" y="7800"/>
                </a:lnTo>
                <a:lnTo>
                  <a:pt x="8784590" y="0"/>
                </a:lnTo>
                <a:close/>
              </a:path>
            </a:pathLst>
          </a:custGeom>
          <a:solidFill>
            <a:srgbClr val="CDCD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2400" y="3572255"/>
            <a:ext cx="8839200" cy="992505"/>
          </a:xfrm>
          <a:custGeom>
            <a:avLst/>
            <a:gdLst/>
            <a:ahLst/>
            <a:cxnLst/>
            <a:rect l="l" t="t" r="r" b="b"/>
            <a:pathLst>
              <a:path w="8839200" h="992504">
                <a:moveTo>
                  <a:pt x="8784590" y="0"/>
                </a:moveTo>
                <a:lnTo>
                  <a:pt x="54635" y="0"/>
                </a:lnTo>
                <a:lnTo>
                  <a:pt x="33368" y="7800"/>
                </a:lnTo>
                <a:lnTo>
                  <a:pt x="16001" y="29067"/>
                </a:lnTo>
                <a:lnTo>
                  <a:pt x="4293" y="60596"/>
                </a:lnTo>
                <a:lnTo>
                  <a:pt x="0" y="99187"/>
                </a:lnTo>
                <a:lnTo>
                  <a:pt x="0" y="892937"/>
                </a:lnTo>
                <a:lnTo>
                  <a:pt x="4293" y="931527"/>
                </a:lnTo>
                <a:lnTo>
                  <a:pt x="16001" y="963056"/>
                </a:lnTo>
                <a:lnTo>
                  <a:pt x="33368" y="984323"/>
                </a:lnTo>
                <a:lnTo>
                  <a:pt x="54635" y="992124"/>
                </a:lnTo>
                <a:lnTo>
                  <a:pt x="8784590" y="992124"/>
                </a:lnTo>
                <a:lnTo>
                  <a:pt x="8805820" y="984323"/>
                </a:lnTo>
                <a:lnTo>
                  <a:pt x="8823182" y="963056"/>
                </a:lnTo>
                <a:lnTo>
                  <a:pt x="8834899" y="931527"/>
                </a:lnTo>
                <a:lnTo>
                  <a:pt x="8839200" y="892937"/>
                </a:lnTo>
                <a:lnTo>
                  <a:pt x="8839200" y="99187"/>
                </a:lnTo>
                <a:lnTo>
                  <a:pt x="8834899" y="60596"/>
                </a:lnTo>
                <a:lnTo>
                  <a:pt x="8823182" y="29067"/>
                </a:lnTo>
                <a:lnTo>
                  <a:pt x="8805820" y="7800"/>
                </a:lnTo>
                <a:lnTo>
                  <a:pt x="8784590" y="0"/>
                </a:lnTo>
                <a:close/>
              </a:path>
            </a:pathLst>
          </a:custGeom>
          <a:solidFill>
            <a:srgbClr val="CDCD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2400" y="2414016"/>
            <a:ext cx="8839200" cy="992505"/>
          </a:xfrm>
          <a:custGeom>
            <a:avLst/>
            <a:gdLst/>
            <a:ahLst/>
            <a:cxnLst/>
            <a:rect l="l" t="t" r="r" b="b"/>
            <a:pathLst>
              <a:path w="8839200" h="992504">
                <a:moveTo>
                  <a:pt x="8784590" y="0"/>
                </a:moveTo>
                <a:lnTo>
                  <a:pt x="54635" y="0"/>
                </a:lnTo>
                <a:lnTo>
                  <a:pt x="33368" y="7800"/>
                </a:lnTo>
                <a:lnTo>
                  <a:pt x="16001" y="29067"/>
                </a:lnTo>
                <a:lnTo>
                  <a:pt x="4293" y="60596"/>
                </a:lnTo>
                <a:lnTo>
                  <a:pt x="0" y="99187"/>
                </a:lnTo>
                <a:lnTo>
                  <a:pt x="0" y="892937"/>
                </a:lnTo>
                <a:lnTo>
                  <a:pt x="4293" y="931527"/>
                </a:lnTo>
                <a:lnTo>
                  <a:pt x="16001" y="963056"/>
                </a:lnTo>
                <a:lnTo>
                  <a:pt x="33368" y="984323"/>
                </a:lnTo>
                <a:lnTo>
                  <a:pt x="54635" y="992124"/>
                </a:lnTo>
                <a:lnTo>
                  <a:pt x="8784590" y="992124"/>
                </a:lnTo>
                <a:lnTo>
                  <a:pt x="8805820" y="984323"/>
                </a:lnTo>
                <a:lnTo>
                  <a:pt x="8823182" y="963056"/>
                </a:lnTo>
                <a:lnTo>
                  <a:pt x="8834899" y="931527"/>
                </a:lnTo>
                <a:lnTo>
                  <a:pt x="8839200" y="892937"/>
                </a:lnTo>
                <a:lnTo>
                  <a:pt x="8839200" y="99187"/>
                </a:lnTo>
                <a:lnTo>
                  <a:pt x="8834899" y="60596"/>
                </a:lnTo>
                <a:lnTo>
                  <a:pt x="8823182" y="29067"/>
                </a:lnTo>
                <a:lnTo>
                  <a:pt x="8805820" y="7800"/>
                </a:lnTo>
                <a:lnTo>
                  <a:pt x="8784590" y="0"/>
                </a:lnTo>
                <a:close/>
              </a:path>
            </a:pathLst>
          </a:custGeom>
          <a:solidFill>
            <a:srgbClr val="CDCD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2400" y="1257300"/>
            <a:ext cx="8839200" cy="992505"/>
          </a:xfrm>
          <a:custGeom>
            <a:avLst/>
            <a:gdLst/>
            <a:ahLst/>
            <a:cxnLst/>
            <a:rect l="l" t="t" r="r" b="b"/>
            <a:pathLst>
              <a:path w="8839200" h="992505">
                <a:moveTo>
                  <a:pt x="8784590" y="0"/>
                </a:moveTo>
                <a:lnTo>
                  <a:pt x="54635" y="0"/>
                </a:lnTo>
                <a:lnTo>
                  <a:pt x="33368" y="7800"/>
                </a:lnTo>
                <a:lnTo>
                  <a:pt x="16001" y="29067"/>
                </a:lnTo>
                <a:lnTo>
                  <a:pt x="4293" y="60596"/>
                </a:lnTo>
                <a:lnTo>
                  <a:pt x="0" y="99187"/>
                </a:lnTo>
                <a:lnTo>
                  <a:pt x="0" y="892937"/>
                </a:lnTo>
                <a:lnTo>
                  <a:pt x="4293" y="931527"/>
                </a:lnTo>
                <a:lnTo>
                  <a:pt x="16001" y="963056"/>
                </a:lnTo>
                <a:lnTo>
                  <a:pt x="33368" y="984323"/>
                </a:lnTo>
                <a:lnTo>
                  <a:pt x="54635" y="992124"/>
                </a:lnTo>
                <a:lnTo>
                  <a:pt x="8784590" y="992124"/>
                </a:lnTo>
                <a:lnTo>
                  <a:pt x="8805820" y="984323"/>
                </a:lnTo>
                <a:lnTo>
                  <a:pt x="8823182" y="963056"/>
                </a:lnTo>
                <a:lnTo>
                  <a:pt x="8834899" y="931527"/>
                </a:lnTo>
                <a:lnTo>
                  <a:pt x="8839200" y="892937"/>
                </a:lnTo>
                <a:lnTo>
                  <a:pt x="8839200" y="99187"/>
                </a:lnTo>
                <a:lnTo>
                  <a:pt x="8834899" y="60596"/>
                </a:lnTo>
                <a:lnTo>
                  <a:pt x="8823182" y="29067"/>
                </a:lnTo>
                <a:lnTo>
                  <a:pt x="8805820" y="7800"/>
                </a:lnTo>
                <a:lnTo>
                  <a:pt x="8784590" y="0"/>
                </a:lnTo>
                <a:close/>
              </a:path>
            </a:pathLst>
          </a:custGeom>
          <a:solidFill>
            <a:srgbClr val="CDCDD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50635" y="1298447"/>
            <a:ext cx="801611" cy="946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2358" y="1340358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59" h="828039">
                <a:moveTo>
                  <a:pt x="637286" y="0"/>
                </a:moveTo>
                <a:lnTo>
                  <a:pt x="45465" y="0"/>
                </a:lnTo>
                <a:lnTo>
                  <a:pt x="27753" y="6508"/>
                </a:lnTo>
                <a:lnTo>
                  <a:pt x="13303" y="24256"/>
                </a:lnTo>
                <a:lnTo>
                  <a:pt x="3567" y="50577"/>
                </a:lnTo>
                <a:lnTo>
                  <a:pt x="0" y="82803"/>
                </a:lnTo>
                <a:lnTo>
                  <a:pt x="0" y="744727"/>
                </a:lnTo>
                <a:lnTo>
                  <a:pt x="3567" y="776954"/>
                </a:lnTo>
                <a:lnTo>
                  <a:pt x="13303" y="803275"/>
                </a:lnTo>
                <a:lnTo>
                  <a:pt x="27753" y="821023"/>
                </a:lnTo>
                <a:lnTo>
                  <a:pt x="45465" y="827531"/>
                </a:lnTo>
                <a:lnTo>
                  <a:pt x="637286" y="827531"/>
                </a:lnTo>
                <a:lnTo>
                  <a:pt x="654998" y="821023"/>
                </a:lnTo>
                <a:lnTo>
                  <a:pt x="669448" y="803275"/>
                </a:lnTo>
                <a:lnTo>
                  <a:pt x="679184" y="776954"/>
                </a:lnTo>
                <a:lnTo>
                  <a:pt x="682751" y="744727"/>
                </a:lnTo>
                <a:lnTo>
                  <a:pt x="682751" y="82803"/>
                </a:lnTo>
                <a:lnTo>
                  <a:pt x="679184" y="50577"/>
                </a:lnTo>
                <a:lnTo>
                  <a:pt x="669448" y="24256"/>
                </a:lnTo>
                <a:lnTo>
                  <a:pt x="654998" y="6508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12358" y="1340358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59" h="828039">
                <a:moveTo>
                  <a:pt x="0" y="82803"/>
                </a:moveTo>
                <a:lnTo>
                  <a:pt x="3567" y="50577"/>
                </a:lnTo>
                <a:lnTo>
                  <a:pt x="13303" y="24256"/>
                </a:lnTo>
                <a:lnTo>
                  <a:pt x="27753" y="6508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508"/>
                </a:lnTo>
                <a:lnTo>
                  <a:pt x="669448" y="24256"/>
                </a:lnTo>
                <a:lnTo>
                  <a:pt x="679184" y="50577"/>
                </a:lnTo>
                <a:lnTo>
                  <a:pt x="682751" y="82803"/>
                </a:lnTo>
                <a:lnTo>
                  <a:pt x="682751" y="133713"/>
                </a:lnTo>
                <a:lnTo>
                  <a:pt x="682751" y="184627"/>
                </a:lnTo>
                <a:lnTo>
                  <a:pt x="682751" y="744727"/>
                </a:lnTo>
                <a:lnTo>
                  <a:pt x="679184" y="776954"/>
                </a:lnTo>
                <a:lnTo>
                  <a:pt x="669448" y="803274"/>
                </a:lnTo>
                <a:lnTo>
                  <a:pt x="654998" y="821023"/>
                </a:lnTo>
                <a:lnTo>
                  <a:pt x="637286" y="827531"/>
                </a:lnTo>
                <a:lnTo>
                  <a:pt x="45465" y="827531"/>
                </a:lnTo>
                <a:lnTo>
                  <a:pt x="27753" y="821023"/>
                </a:lnTo>
                <a:lnTo>
                  <a:pt x="13303" y="803275"/>
                </a:lnTo>
                <a:lnTo>
                  <a:pt x="3567" y="776954"/>
                </a:lnTo>
                <a:lnTo>
                  <a:pt x="0" y="744727"/>
                </a:lnTo>
                <a:lnTo>
                  <a:pt x="0" y="82803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043421" y="1653920"/>
            <a:ext cx="4254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55258" y="2167889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6817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50635" y="2456675"/>
            <a:ext cx="801611" cy="944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59779" y="2765996"/>
            <a:ext cx="780300" cy="347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2358" y="2498598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637286" y="0"/>
                </a:moveTo>
                <a:lnTo>
                  <a:pt x="45465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7"/>
                </a:lnTo>
                <a:lnTo>
                  <a:pt x="3567" y="775590"/>
                </a:lnTo>
                <a:lnTo>
                  <a:pt x="13303" y="801830"/>
                </a:lnTo>
                <a:lnTo>
                  <a:pt x="27753" y="819521"/>
                </a:lnTo>
                <a:lnTo>
                  <a:pt x="45465" y="826007"/>
                </a:lnTo>
                <a:lnTo>
                  <a:pt x="637286" y="826007"/>
                </a:lnTo>
                <a:lnTo>
                  <a:pt x="654998" y="819521"/>
                </a:lnTo>
                <a:lnTo>
                  <a:pt x="669448" y="801830"/>
                </a:lnTo>
                <a:lnTo>
                  <a:pt x="679184" y="775590"/>
                </a:lnTo>
                <a:lnTo>
                  <a:pt x="682751" y="743457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12358" y="2498598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7"/>
                </a:lnTo>
                <a:lnTo>
                  <a:pt x="679184" y="775590"/>
                </a:lnTo>
                <a:lnTo>
                  <a:pt x="669448" y="801830"/>
                </a:lnTo>
                <a:lnTo>
                  <a:pt x="654998" y="819521"/>
                </a:lnTo>
                <a:lnTo>
                  <a:pt x="637286" y="826007"/>
                </a:lnTo>
                <a:lnTo>
                  <a:pt x="45465" y="826007"/>
                </a:lnTo>
                <a:lnTo>
                  <a:pt x="27753" y="819521"/>
                </a:lnTo>
                <a:lnTo>
                  <a:pt x="13303" y="801830"/>
                </a:lnTo>
                <a:lnTo>
                  <a:pt x="3567" y="775590"/>
                </a:lnTo>
                <a:lnTo>
                  <a:pt x="0" y="743457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967221" y="2811221"/>
            <a:ext cx="5721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egu</a:t>
            </a: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10250" y="3324605"/>
            <a:ext cx="455930" cy="187325"/>
          </a:xfrm>
          <a:custGeom>
            <a:avLst/>
            <a:gdLst/>
            <a:ahLst/>
            <a:cxnLst/>
            <a:rect l="l" t="t" r="r" b="b"/>
            <a:pathLst>
              <a:path w="455929" h="187325">
                <a:moveTo>
                  <a:pt x="455422" y="0"/>
                </a:moveTo>
                <a:lnTo>
                  <a:pt x="455422" y="93472"/>
                </a:lnTo>
                <a:lnTo>
                  <a:pt x="0" y="93472"/>
                </a:lnTo>
                <a:lnTo>
                  <a:pt x="0" y="186817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407152" y="3613403"/>
            <a:ext cx="801611" cy="9464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68873" y="3655314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60" h="828039">
                <a:moveTo>
                  <a:pt x="637286" y="0"/>
                </a:moveTo>
                <a:lnTo>
                  <a:pt x="45465" y="0"/>
                </a:lnTo>
                <a:lnTo>
                  <a:pt x="27753" y="6508"/>
                </a:lnTo>
                <a:lnTo>
                  <a:pt x="13303" y="24257"/>
                </a:lnTo>
                <a:lnTo>
                  <a:pt x="3567" y="50577"/>
                </a:lnTo>
                <a:lnTo>
                  <a:pt x="0" y="82804"/>
                </a:lnTo>
                <a:lnTo>
                  <a:pt x="0" y="744728"/>
                </a:lnTo>
                <a:lnTo>
                  <a:pt x="3567" y="776954"/>
                </a:lnTo>
                <a:lnTo>
                  <a:pt x="13303" y="803275"/>
                </a:lnTo>
                <a:lnTo>
                  <a:pt x="27753" y="821023"/>
                </a:lnTo>
                <a:lnTo>
                  <a:pt x="45465" y="827532"/>
                </a:lnTo>
                <a:lnTo>
                  <a:pt x="637286" y="827532"/>
                </a:lnTo>
                <a:lnTo>
                  <a:pt x="654998" y="821023"/>
                </a:lnTo>
                <a:lnTo>
                  <a:pt x="669448" y="803275"/>
                </a:lnTo>
                <a:lnTo>
                  <a:pt x="679184" y="776954"/>
                </a:lnTo>
                <a:lnTo>
                  <a:pt x="682751" y="744728"/>
                </a:lnTo>
                <a:lnTo>
                  <a:pt x="682751" y="82804"/>
                </a:lnTo>
                <a:lnTo>
                  <a:pt x="679184" y="50577"/>
                </a:lnTo>
                <a:lnTo>
                  <a:pt x="669448" y="24257"/>
                </a:lnTo>
                <a:lnTo>
                  <a:pt x="654998" y="6508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68873" y="3655314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60" h="828039">
                <a:moveTo>
                  <a:pt x="0" y="82804"/>
                </a:moveTo>
                <a:lnTo>
                  <a:pt x="3567" y="50577"/>
                </a:lnTo>
                <a:lnTo>
                  <a:pt x="13303" y="24257"/>
                </a:lnTo>
                <a:lnTo>
                  <a:pt x="27753" y="6508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508"/>
                </a:lnTo>
                <a:lnTo>
                  <a:pt x="669448" y="24256"/>
                </a:lnTo>
                <a:lnTo>
                  <a:pt x="679184" y="50577"/>
                </a:lnTo>
                <a:lnTo>
                  <a:pt x="682751" y="82804"/>
                </a:lnTo>
                <a:lnTo>
                  <a:pt x="682751" y="133713"/>
                </a:lnTo>
                <a:lnTo>
                  <a:pt x="682751" y="184627"/>
                </a:lnTo>
                <a:lnTo>
                  <a:pt x="682751" y="744728"/>
                </a:lnTo>
                <a:lnTo>
                  <a:pt x="679184" y="776954"/>
                </a:lnTo>
                <a:lnTo>
                  <a:pt x="669448" y="803275"/>
                </a:lnTo>
                <a:lnTo>
                  <a:pt x="654998" y="821023"/>
                </a:lnTo>
                <a:lnTo>
                  <a:pt x="637286" y="827532"/>
                </a:lnTo>
                <a:lnTo>
                  <a:pt x="45465" y="827532"/>
                </a:lnTo>
                <a:lnTo>
                  <a:pt x="27753" y="821023"/>
                </a:lnTo>
                <a:lnTo>
                  <a:pt x="13303" y="803275"/>
                </a:lnTo>
                <a:lnTo>
                  <a:pt x="3567" y="776954"/>
                </a:lnTo>
                <a:lnTo>
                  <a:pt x="0" y="744728"/>
                </a:lnTo>
                <a:lnTo>
                  <a:pt x="0" y="8280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579745" y="3900932"/>
            <a:ext cx="46037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79375" marR="5080" indent="-67310">
              <a:lnSpc>
                <a:spcPts val="1080"/>
              </a:lnSpc>
              <a:spcBef>
                <a:spcPts val="229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no 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Nano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46298" y="4482846"/>
            <a:ext cx="2733040" cy="187325"/>
          </a:xfrm>
          <a:custGeom>
            <a:avLst/>
            <a:gdLst/>
            <a:ahLst/>
            <a:cxnLst/>
            <a:rect l="l" t="t" r="r" b="b"/>
            <a:pathLst>
              <a:path w="2733040" h="187325">
                <a:moveTo>
                  <a:pt x="2732659" y="0"/>
                </a:moveTo>
                <a:lnTo>
                  <a:pt x="2732659" y="93471"/>
                </a:lnTo>
                <a:lnTo>
                  <a:pt x="0" y="93471"/>
                </a:lnTo>
                <a:lnTo>
                  <a:pt x="0" y="186816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743200" y="4771644"/>
            <a:ext cx="801611" cy="9448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04922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637286" y="0"/>
                </a:moveTo>
                <a:lnTo>
                  <a:pt x="45465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5" y="826008"/>
                </a:lnTo>
                <a:lnTo>
                  <a:pt x="637286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804922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6" y="826008"/>
                </a:lnTo>
                <a:lnTo>
                  <a:pt x="45465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002407" y="5127116"/>
            <a:ext cx="2876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34790" y="4482846"/>
            <a:ext cx="1821814" cy="187325"/>
          </a:xfrm>
          <a:custGeom>
            <a:avLst/>
            <a:gdLst/>
            <a:ahLst/>
            <a:cxnLst/>
            <a:rect l="l" t="t" r="r" b="b"/>
            <a:pathLst>
              <a:path w="1821814" h="187325">
                <a:moveTo>
                  <a:pt x="1821688" y="0"/>
                </a:moveTo>
                <a:lnTo>
                  <a:pt x="1821688" y="93471"/>
                </a:lnTo>
                <a:lnTo>
                  <a:pt x="0" y="93471"/>
                </a:lnTo>
                <a:lnTo>
                  <a:pt x="0" y="186816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31691" y="4771644"/>
            <a:ext cx="801611" cy="9448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93414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637286" y="0"/>
                </a:moveTo>
                <a:lnTo>
                  <a:pt x="45465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5" y="826008"/>
                </a:lnTo>
                <a:lnTo>
                  <a:pt x="637286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93414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6" y="826008"/>
                </a:lnTo>
                <a:lnTo>
                  <a:pt x="45465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814064" y="5058536"/>
            <a:ext cx="438784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ts val="114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XBEE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40"/>
              </a:lnSpc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21758" y="4482846"/>
            <a:ext cx="911225" cy="187325"/>
          </a:xfrm>
          <a:custGeom>
            <a:avLst/>
            <a:gdLst/>
            <a:ahLst/>
            <a:cxnLst/>
            <a:rect l="l" t="t" r="r" b="b"/>
            <a:pathLst>
              <a:path w="911225" h="187325">
                <a:moveTo>
                  <a:pt x="910843" y="0"/>
                </a:moveTo>
                <a:lnTo>
                  <a:pt x="910843" y="93471"/>
                </a:lnTo>
                <a:lnTo>
                  <a:pt x="0" y="93471"/>
                </a:lnTo>
                <a:lnTo>
                  <a:pt x="0" y="186816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18659" y="4771644"/>
            <a:ext cx="801611" cy="9448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80382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637285" y="0"/>
                </a:moveTo>
                <a:lnTo>
                  <a:pt x="45465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5" y="826008"/>
                </a:lnTo>
                <a:lnTo>
                  <a:pt x="637285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580382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5" y="0"/>
                </a:lnTo>
                <a:lnTo>
                  <a:pt x="637285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5" y="826008"/>
                </a:lnTo>
                <a:lnTo>
                  <a:pt x="45465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719065" y="5058536"/>
            <a:ext cx="40576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104775">
              <a:lnSpc>
                <a:spcPts val="1080"/>
              </a:lnSpc>
              <a:spcBef>
                <a:spcPts val="229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Tilt 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11773" y="4482846"/>
            <a:ext cx="0" cy="187325"/>
          </a:xfrm>
          <a:custGeom>
            <a:avLst/>
            <a:gdLst/>
            <a:ahLst/>
            <a:cxnLst/>
            <a:rect l="l" t="t" r="r" b="b"/>
            <a:pathLst>
              <a:path w="0" h="187325">
                <a:moveTo>
                  <a:pt x="0" y="0"/>
                </a:moveTo>
                <a:lnTo>
                  <a:pt x="0" y="186816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407152" y="4771644"/>
            <a:ext cx="801611" cy="9448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63540" y="5080952"/>
            <a:ext cx="685825" cy="3475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68873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637286" y="0"/>
                </a:moveTo>
                <a:lnTo>
                  <a:pt x="45465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5" y="826008"/>
                </a:lnTo>
                <a:lnTo>
                  <a:pt x="637286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68873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60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5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6" y="826008"/>
                </a:lnTo>
                <a:lnTo>
                  <a:pt x="45465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570601" y="5127116"/>
            <a:ext cx="4781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dirty="0" sz="1000" spc="1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era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10250" y="4482846"/>
            <a:ext cx="911225" cy="187325"/>
          </a:xfrm>
          <a:custGeom>
            <a:avLst/>
            <a:gdLst/>
            <a:ahLst/>
            <a:cxnLst/>
            <a:rect l="l" t="t" r="r" b="b"/>
            <a:pathLst>
              <a:path w="911225" h="187325">
                <a:moveTo>
                  <a:pt x="0" y="0"/>
                </a:moveTo>
                <a:lnTo>
                  <a:pt x="0" y="93471"/>
                </a:lnTo>
                <a:lnTo>
                  <a:pt x="910844" y="93471"/>
                </a:lnTo>
                <a:lnTo>
                  <a:pt x="910844" y="186816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95644" y="4771644"/>
            <a:ext cx="801611" cy="9448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357365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637286" y="0"/>
                </a:moveTo>
                <a:lnTo>
                  <a:pt x="45466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6" y="826008"/>
                </a:lnTo>
                <a:lnTo>
                  <a:pt x="637286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2" y="743458"/>
                </a:lnTo>
                <a:lnTo>
                  <a:pt x="682752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357365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6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2" y="82550"/>
                </a:lnTo>
                <a:lnTo>
                  <a:pt x="682752" y="133396"/>
                </a:lnTo>
                <a:lnTo>
                  <a:pt x="682752" y="184239"/>
                </a:lnTo>
                <a:lnTo>
                  <a:pt x="682752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6" y="826008"/>
                </a:lnTo>
                <a:lnTo>
                  <a:pt x="45466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490461" y="5127116"/>
            <a:ext cx="414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10250" y="4482846"/>
            <a:ext cx="1821814" cy="187325"/>
          </a:xfrm>
          <a:custGeom>
            <a:avLst/>
            <a:gdLst/>
            <a:ahLst/>
            <a:cxnLst/>
            <a:rect l="l" t="t" r="r" b="b"/>
            <a:pathLst>
              <a:path w="1821815" h="187325">
                <a:moveTo>
                  <a:pt x="0" y="0"/>
                </a:moveTo>
                <a:lnTo>
                  <a:pt x="0" y="93471"/>
                </a:lnTo>
                <a:lnTo>
                  <a:pt x="1821688" y="93471"/>
                </a:lnTo>
                <a:lnTo>
                  <a:pt x="1821688" y="186816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182611" y="4771644"/>
            <a:ext cx="801611" cy="944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244333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637286" y="0"/>
                </a:moveTo>
                <a:lnTo>
                  <a:pt x="45466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6" y="826008"/>
                </a:lnTo>
                <a:lnTo>
                  <a:pt x="637286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44333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6" y="0"/>
                </a:lnTo>
                <a:lnTo>
                  <a:pt x="637286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6" y="826008"/>
                </a:lnTo>
                <a:lnTo>
                  <a:pt x="45466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393940" y="5127116"/>
            <a:ext cx="3835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LM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810250" y="4482846"/>
            <a:ext cx="2733040" cy="187325"/>
          </a:xfrm>
          <a:custGeom>
            <a:avLst/>
            <a:gdLst/>
            <a:ahLst/>
            <a:cxnLst/>
            <a:rect l="l" t="t" r="r" b="b"/>
            <a:pathLst>
              <a:path w="2733040" h="187325">
                <a:moveTo>
                  <a:pt x="0" y="0"/>
                </a:moveTo>
                <a:lnTo>
                  <a:pt x="0" y="93471"/>
                </a:lnTo>
                <a:lnTo>
                  <a:pt x="2732658" y="93471"/>
                </a:lnTo>
                <a:lnTo>
                  <a:pt x="2732658" y="186816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071104" y="4771644"/>
            <a:ext cx="801611" cy="9448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132826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637285" y="0"/>
                </a:moveTo>
                <a:lnTo>
                  <a:pt x="45466" y="0"/>
                </a:lnTo>
                <a:lnTo>
                  <a:pt x="27753" y="6486"/>
                </a:lnTo>
                <a:lnTo>
                  <a:pt x="13303" y="24177"/>
                </a:lnTo>
                <a:lnTo>
                  <a:pt x="356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67" y="775580"/>
                </a:lnTo>
                <a:lnTo>
                  <a:pt x="13303" y="801820"/>
                </a:lnTo>
                <a:lnTo>
                  <a:pt x="27753" y="819517"/>
                </a:lnTo>
                <a:lnTo>
                  <a:pt x="45466" y="826008"/>
                </a:lnTo>
                <a:lnTo>
                  <a:pt x="637285" y="826008"/>
                </a:lnTo>
                <a:lnTo>
                  <a:pt x="654998" y="819517"/>
                </a:lnTo>
                <a:lnTo>
                  <a:pt x="669448" y="801820"/>
                </a:lnTo>
                <a:lnTo>
                  <a:pt x="679184" y="775580"/>
                </a:lnTo>
                <a:lnTo>
                  <a:pt x="682751" y="743458"/>
                </a:lnTo>
                <a:lnTo>
                  <a:pt x="682751" y="82550"/>
                </a:lnTo>
                <a:lnTo>
                  <a:pt x="679184" y="50417"/>
                </a:lnTo>
                <a:lnTo>
                  <a:pt x="669448" y="24177"/>
                </a:lnTo>
                <a:lnTo>
                  <a:pt x="654998" y="6486"/>
                </a:lnTo>
                <a:lnTo>
                  <a:pt x="63728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132826" y="4813553"/>
            <a:ext cx="683260" cy="826135"/>
          </a:xfrm>
          <a:custGeom>
            <a:avLst/>
            <a:gdLst/>
            <a:ahLst/>
            <a:cxnLst/>
            <a:rect l="l" t="t" r="r" b="b"/>
            <a:pathLst>
              <a:path w="683259" h="826135">
                <a:moveTo>
                  <a:pt x="0" y="82550"/>
                </a:moveTo>
                <a:lnTo>
                  <a:pt x="3567" y="50417"/>
                </a:lnTo>
                <a:lnTo>
                  <a:pt x="13303" y="24177"/>
                </a:lnTo>
                <a:lnTo>
                  <a:pt x="27753" y="6486"/>
                </a:lnTo>
                <a:lnTo>
                  <a:pt x="45466" y="0"/>
                </a:lnTo>
                <a:lnTo>
                  <a:pt x="637285" y="0"/>
                </a:lnTo>
                <a:lnTo>
                  <a:pt x="654998" y="6486"/>
                </a:lnTo>
                <a:lnTo>
                  <a:pt x="669448" y="24177"/>
                </a:lnTo>
                <a:lnTo>
                  <a:pt x="679184" y="50417"/>
                </a:lnTo>
                <a:lnTo>
                  <a:pt x="682751" y="82550"/>
                </a:lnTo>
                <a:lnTo>
                  <a:pt x="682751" y="133396"/>
                </a:lnTo>
                <a:lnTo>
                  <a:pt x="682751" y="184239"/>
                </a:lnTo>
                <a:lnTo>
                  <a:pt x="682751" y="743458"/>
                </a:lnTo>
                <a:lnTo>
                  <a:pt x="679184" y="775580"/>
                </a:lnTo>
                <a:lnTo>
                  <a:pt x="669448" y="801820"/>
                </a:lnTo>
                <a:lnTo>
                  <a:pt x="654998" y="819517"/>
                </a:lnTo>
                <a:lnTo>
                  <a:pt x="637285" y="826008"/>
                </a:lnTo>
                <a:lnTo>
                  <a:pt x="45466" y="826008"/>
                </a:lnTo>
                <a:lnTo>
                  <a:pt x="27753" y="819517"/>
                </a:lnTo>
                <a:lnTo>
                  <a:pt x="13303" y="801820"/>
                </a:lnTo>
                <a:lnTo>
                  <a:pt x="356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8327517" y="5127116"/>
            <a:ext cx="292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253734" y="3324605"/>
            <a:ext cx="455930" cy="187325"/>
          </a:xfrm>
          <a:custGeom>
            <a:avLst/>
            <a:gdLst/>
            <a:ahLst/>
            <a:cxnLst/>
            <a:rect l="l" t="t" r="r" b="b"/>
            <a:pathLst>
              <a:path w="455929" h="187325">
                <a:moveTo>
                  <a:pt x="0" y="0"/>
                </a:moveTo>
                <a:lnTo>
                  <a:pt x="0" y="93472"/>
                </a:lnTo>
                <a:lnTo>
                  <a:pt x="455421" y="93472"/>
                </a:lnTo>
                <a:lnTo>
                  <a:pt x="455421" y="186817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295644" y="3613403"/>
            <a:ext cx="801611" cy="9464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357365" y="3655314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59" h="828039">
                <a:moveTo>
                  <a:pt x="637286" y="0"/>
                </a:moveTo>
                <a:lnTo>
                  <a:pt x="45466" y="0"/>
                </a:lnTo>
                <a:lnTo>
                  <a:pt x="27753" y="6508"/>
                </a:lnTo>
                <a:lnTo>
                  <a:pt x="13303" y="24257"/>
                </a:lnTo>
                <a:lnTo>
                  <a:pt x="3567" y="50577"/>
                </a:lnTo>
                <a:lnTo>
                  <a:pt x="0" y="82804"/>
                </a:lnTo>
                <a:lnTo>
                  <a:pt x="0" y="744728"/>
                </a:lnTo>
                <a:lnTo>
                  <a:pt x="3567" y="776954"/>
                </a:lnTo>
                <a:lnTo>
                  <a:pt x="13303" y="803275"/>
                </a:lnTo>
                <a:lnTo>
                  <a:pt x="27753" y="821023"/>
                </a:lnTo>
                <a:lnTo>
                  <a:pt x="45466" y="827532"/>
                </a:lnTo>
                <a:lnTo>
                  <a:pt x="637286" y="827532"/>
                </a:lnTo>
                <a:lnTo>
                  <a:pt x="654998" y="821023"/>
                </a:lnTo>
                <a:lnTo>
                  <a:pt x="669448" y="803275"/>
                </a:lnTo>
                <a:lnTo>
                  <a:pt x="679184" y="776954"/>
                </a:lnTo>
                <a:lnTo>
                  <a:pt x="682752" y="744728"/>
                </a:lnTo>
                <a:lnTo>
                  <a:pt x="682752" y="82804"/>
                </a:lnTo>
                <a:lnTo>
                  <a:pt x="679184" y="50577"/>
                </a:lnTo>
                <a:lnTo>
                  <a:pt x="669448" y="24257"/>
                </a:lnTo>
                <a:lnTo>
                  <a:pt x="654998" y="6508"/>
                </a:lnTo>
                <a:lnTo>
                  <a:pt x="637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357365" y="3655314"/>
            <a:ext cx="683260" cy="828040"/>
          </a:xfrm>
          <a:custGeom>
            <a:avLst/>
            <a:gdLst/>
            <a:ahLst/>
            <a:cxnLst/>
            <a:rect l="l" t="t" r="r" b="b"/>
            <a:pathLst>
              <a:path w="683259" h="828039">
                <a:moveTo>
                  <a:pt x="0" y="82804"/>
                </a:moveTo>
                <a:lnTo>
                  <a:pt x="3567" y="50577"/>
                </a:lnTo>
                <a:lnTo>
                  <a:pt x="13303" y="24257"/>
                </a:lnTo>
                <a:lnTo>
                  <a:pt x="27753" y="6508"/>
                </a:lnTo>
                <a:lnTo>
                  <a:pt x="45466" y="0"/>
                </a:lnTo>
                <a:lnTo>
                  <a:pt x="637286" y="0"/>
                </a:lnTo>
                <a:lnTo>
                  <a:pt x="654998" y="6508"/>
                </a:lnTo>
                <a:lnTo>
                  <a:pt x="669448" y="24256"/>
                </a:lnTo>
                <a:lnTo>
                  <a:pt x="679184" y="50577"/>
                </a:lnTo>
                <a:lnTo>
                  <a:pt x="682752" y="82804"/>
                </a:lnTo>
                <a:lnTo>
                  <a:pt x="682752" y="133713"/>
                </a:lnTo>
                <a:lnTo>
                  <a:pt x="682752" y="184627"/>
                </a:lnTo>
                <a:lnTo>
                  <a:pt x="682752" y="744728"/>
                </a:lnTo>
                <a:lnTo>
                  <a:pt x="679184" y="776954"/>
                </a:lnTo>
                <a:lnTo>
                  <a:pt x="669448" y="803275"/>
                </a:lnTo>
                <a:lnTo>
                  <a:pt x="654998" y="821023"/>
                </a:lnTo>
                <a:lnTo>
                  <a:pt x="637286" y="827532"/>
                </a:lnTo>
                <a:lnTo>
                  <a:pt x="45466" y="827532"/>
                </a:lnTo>
                <a:lnTo>
                  <a:pt x="27753" y="821023"/>
                </a:lnTo>
                <a:lnTo>
                  <a:pt x="13303" y="803275"/>
                </a:lnTo>
                <a:lnTo>
                  <a:pt x="3567" y="776954"/>
                </a:lnTo>
                <a:lnTo>
                  <a:pt x="0" y="744728"/>
                </a:lnTo>
                <a:lnTo>
                  <a:pt x="0" y="82804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520942" y="3835425"/>
            <a:ext cx="35496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 marR="5080" indent="-3175">
              <a:lnSpc>
                <a:spcPct val="125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Motor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6212" y="3726560"/>
            <a:ext cx="452120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Arduino Nano </a:t>
            </a:r>
            <a:r>
              <a:rPr dirty="0" sz="1400">
                <a:latin typeface="Arial"/>
                <a:cs typeface="Arial"/>
              </a:rPr>
              <a:t>has a internal Voltage regulator for 5V </a:t>
            </a:r>
            <a:r>
              <a:rPr dirty="0" sz="1400" spc="-5">
                <a:latin typeface="Arial"/>
                <a:cs typeface="Arial"/>
              </a:rPr>
              <a:t>and  </a:t>
            </a:r>
            <a:r>
              <a:rPr dirty="0" sz="1400">
                <a:latin typeface="Arial"/>
                <a:cs typeface="Arial"/>
              </a:rPr>
              <a:t>3.3V </a:t>
            </a:r>
            <a:r>
              <a:rPr dirty="0" sz="1400" spc="-5">
                <a:latin typeface="Arial"/>
                <a:cs typeface="Arial"/>
              </a:rPr>
              <a:t>supply. To avoid </a:t>
            </a:r>
            <a:r>
              <a:rPr dirty="0" sz="1400">
                <a:latin typeface="Arial"/>
                <a:cs typeface="Arial"/>
              </a:rPr>
              <a:t>internal regulator fail </a:t>
            </a:r>
            <a:r>
              <a:rPr dirty="0" sz="1400" spc="-5">
                <a:latin typeface="Arial"/>
                <a:cs typeface="Arial"/>
              </a:rPr>
              <a:t>Arduino</a:t>
            </a:r>
            <a:r>
              <a:rPr dirty="0" sz="1400" spc="-1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Nano  </a:t>
            </a:r>
            <a:r>
              <a:rPr dirty="0" sz="1400">
                <a:latin typeface="Arial"/>
                <a:cs typeface="Arial"/>
              </a:rPr>
              <a:t>supplied </a:t>
            </a:r>
            <a:r>
              <a:rPr dirty="0" sz="1400" spc="-5">
                <a:latin typeface="Arial"/>
                <a:cs typeface="Arial"/>
              </a:rPr>
              <a:t>by 5V </a:t>
            </a:r>
            <a:r>
              <a:rPr dirty="0" sz="1400">
                <a:latin typeface="Arial"/>
                <a:cs typeface="Arial"/>
              </a:rPr>
              <a:t>regulated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voltage.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12191" y="2532989"/>
            <a:ext cx="339979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5 </a:t>
            </a:r>
            <a:r>
              <a:rPr dirty="0" sz="1400" spc="-20">
                <a:latin typeface="Arial"/>
                <a:cs typeface="Arial"/>
              </a:rPr>
              <a:t>Volt </a:t>
            </a:r>
            <a:r>
              <a:rPr dirty="0" sz="1400">
                <a:latin typeface="Arial"/>
                <a:cs typeface="Arial"/>
              </a:rPr>
              <a:t>3 Amper </a:t>
            </a:r>
            <a:r>
              <a:rPr dirty="0" sz="1400" spc="-10">
                <a:latin typeface="Arial"/>
                <a:cs typeface="Arial"/>
              </a:rPr>
              <a:t>Voltage </a:t>
            </a:r>
            <a:r>
              <a:rPr dirty="0" sz="1400">
                <a:latin typeface="Arial"/>
                <a:cs typeface="Arial"/>
              </a:rPr>
              <a:t>Regulator to</a:t>
            </a:r>
            <a:r>
              <a:rPr dirty="0" sz="1400" spc="-2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supply  </a:t>
            </a:r>
            <a:r>
              <a:rPr dirty="0" sz="1400" spc="-5">
                <a:latin typeface="Arial"/>
                <a:cs typeface="Arial"/>
              </a:rPr>
              <a:t>Servo </a:t>
            </a:r>
            <a:r>
              <a:rPr dirty="0" sz="1400">
                <a:latin typeface="Arial"/>
                <a:cs typeface="Arial"/>
              </a:rPr>
              <a:t>and Arduino</a:t>
            </a:r>
            <a:r>
              <a:rPr dirty="0" sz="1400" spc="-1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Nano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949195" y="4771644"/>
            <a:ext cx="803135" cy="9448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964435" y="5012397"/>
            <a:ext cx="768121" cy="48467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010917" y="4813553"/>
            <a:ext cx="684530" cy="826135"/>
          </a:xfrm>
          <a:custGeom>
            <a:avLst/>
            <a:gdLst/>
            <a:ahLst/>
            <a:cxnLst/>
            <a:rect l="l" t="t" r="r" b="b"/>
            <a:pathLst>
              <a:path w="684530" h="826135">
                <a:moveTo>
                  <a:pt x="638682" y="0"/>
                </a:moveTo>
                <a:lnTo>
                  <a:pt x="45593" y="0"/>
                </a:lnTo>
                <a:lnTo>
                  <a:pt x="27860" y="6486"/>
                </a:lnTo>
                <a:lnTo>
                  <a:pt x="13366" y="24177"/>
                </a:lnTo>
                <a:lnTo>
                  <a:pt x="3587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587" y="775580"/>
                </a:lnTo>
                <a:lnTo>
                  <a:pt x="13366" y="801820"/>
                </a:lnTo>
                <a:lnTo>
                  <a:pt x="27860" y="819517"/>
                </a:lnTo>
                <a:lnTo>
                  <a:pt x="45593" y="826008"/>
                </a:lnTo>
                <a:lnTo>
                  <a:pt x="638682" y="826008"/>
                </a:lnTo>
                <a:lnTo>
                  <a:pt x="656415" y="819517"/>
                </a:lnTo>
                <a:lnTo>
                  <a:pt x="670909" y="801820"/>
                </a:lnTo>
                <a:lnTo>
                  <a:pt x="680688" y="775580"/>
                </a:lnTo>
                <a:lnTo>
                  <a:pt x="684276" y="743458"/>
                </a:lnTo>
                <a:lnTo>
                  <a:pt x="684276" y="82550"/>
                </a:lnTo>
                <a:lnTo>
                  <a:pt x="680688" y="50417"/>
                </a:lnTo>
                <a:lnTo>
                  <a:pt x="670909" y="24177"/>
                </a:lnTo>
                <a:lnTo>
                  <a:pt x="656415" y="6486"/>
                </a:lnTo>
                <a:lnTo>
                  <a:pt x="63868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010917" y="4813553"/>
            <a:ext cx="684530" cy="826135"/>
          </a:xfrm>
          <a:custGeom>
            <a:avLst/>
            <a:gdLst/>
            <a:ahLst/>
            <a:cxnLst/>
            <a:rect l="l" t="t" r="r" b="b"/>
            <a:pathLst>
              <a:path w="684530" h="826135">
                <a:moveTo>
                  <a:pt x="0" y="82550"/>
                </a:moveTo>
                <a:lnTo>
                  <a:pt x="3587" y="50417"/>
                </a:lnTo>
                <a:lnTo>
                  <a:pt x="13366" y="24177"/>
                </a:lnTo>
                <a:lnTo>
                  <a:pt x="27860" y="6486"/>
                </a:lnTo>
                <a:lnTo>
                  <a:pt x="45593" y="0"/>
                </a:lnTo>
                <a:lnTo>
                  <a:pt x="638682" y="0"/>
                </a:lnTo>
                <a:lnTo>
                  <a:pt x="656415" y="6486"/>
                </a:lnTo>
                <a:lnTo>
                  <a:pt x="670909" y="24177"/>
                </a:lnTo>
                <a:lnTo>
                  <a:pt x="680688" y="50417"/>
                </a:lnTo>
                <a:lnTo>
                  <a:pt x="684276" y="82550"/>
                </a:lnTo>
                <a:lnTo>
                  <a:pt x="684276" y="133396"/>
                </a:lnTo>
                <a:lnTo>
                  <a:pt x="684276" y="184239"/>
                </a:lnTo>
                <a:lnTo>
                  <a:pt x="684276" y="743458"/>
                </a:lnTo>
                <a:lnTo>
                  <a:pt x="680688" y="775580"/>
                </a:lnTo>
                <a:lnTo>
                  <a:pt x="670909" y="801820"/>
                </a:lnTo>
                <a:lnTo>
                  <a:pt x="656415" y="819517"/>
                </a:lnTo>
                <a:lnTo>
                  <a:pt x="638682" y="826008"/>
                </a:lnTo>
                <a:lnTo>
                  <a:pt x="45593" y="826008"/>
                </a:lnTo>
                <a:lnTo>
                  <a:pt x="27860" y="819517"/>
                </a:lnTo>
                <a:lnTo>
                  <a:pt x="13366" y="801820"/>
                </a:lnTo>
                <a:lnTo>
                  <a:pt x="3587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071877" y="5058536"/>
            <a:ext cx="560705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90170" marR="5080" indent="-78105">
              <a:lnSpc>
                <a:spcPts val="1080"/>
              </a:lnSpc>
              <a:spcBef>
                <a:spcPts val="229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Air</a:t>
            </a:r>
            <a:r>
              <a:rPr dirty="0" sz="10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speed  sensor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118616" y="4771644"/>
            <a:ext cx="839711" cy="9448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21663" y="5012397"/>
            <a:ext cx="833640" cy="4846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80338" y="4813553"/>
            <a:ext cx="721360" cy="826135"/>
          </a:xfrm>
          <a:custGeom>
            <a:avLst/>
            <a:gdLst/>
            <a:ahLst/>
            <a:cxnLst/>
            <a:rect l="l" t="t" r="r" b="b"/>
            <a:pathLst>
              <a:path w="721360" h="826135">
                <a:moveTo>
                  <a:pt x="672845" y="0"/>
                </a:moveTo>
                <a:lnTo>
                  <a:pt x="48056" y="0"/>
                </a:lnTo>
                <a:lnTo>
                  <a:pt x="29350" y="6486"/>
                </a:lnTo>
                <a:lnTo>
                  <a:pt x="14074" y="24177"/>
                </a:lnTo>
                <a:lnTo>
                  <a:pt x="3776" y="50417"/>
                </a:lnTo>
                <a:lnTo>
                  <a:pt x="0" y="82550"/>
                </a:lnTo>
                <a:lnTo>
                  <a:pt x="0" y="743458"/>
                </a:lnTo>
                <a:lnTo>
                  <a:pt x="3776" y="775580"/>
                </a:lnTo>
                <a:lnTo>
                  <a:pt x="14074" y="801820"/>
                </a:lnTo>
                <a:lnTo>
                  <a:pt x="29350" y="819517"/>
                </a:lnTo>
                <a:lnTo>
                  <a:pt x="48056" y="826008"/>
                </a:lnTo>
                <a:lnTo>
                  <a:pt x="672845" y="826008"/>
                </a:lnTo>
                <a:lnTo>
                  <a:pt x="691544" y="819517"/>
                </a:lnTo>
                <a:lnTo>
                  <a:pt x="706802" y="801820"/>
                </a:lnTo>
                <a:lnTo>
                  <a:pt x="717083" y="775580"/>
                </a:lnTo>
                <a:lnTo>
                  <a:pt x="720851" y="743458"/>
                </a:lnTo>
                <a:lnTo>
                  <a:pt x="720851" y="82550"/>
                </a:lnTo>
                <a:lnTo>
                  <a:pt x="717083" y="50417"/>
                </a:lnTo>
                <a:lnTo>
                  <a:pt x="706802" y="24177"/>
                </a:lnTo>
                <a:lnTo>
                  <a:pt x="691544" y="6486"/>
                </a:lnTo>
                <a:lnTo>
                  <a:pt x="67284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180338" y="4813553"/>
            <a:ext cx="721360" cy="826135"/>
          </a:xfrm>
          <a:custGeom>
            <a:avLst/>
            <a:gdLst/>
            <a:ahLst/>
            <a:cxnLst/>
            <a:rect l="l" t="t" r="r" b="b"/>
            <a:pathLst>
              <a:path w="721360" h="826135">
                <a:moveTo>
                  <a:pt x="0" y="82550"/>
                </a:moveTo>
                <a:lnTo>
                  <a:pt x="3776" y="50417"/>
                </a:lnTo>
                <a:lnTo>
                  <a:pt x="14074" y="24177"/>
                </a:lnTo>
                <a:lnTo>
                  <a:pt x="29350" y="6486"/>
                </a:lnTo>
                <a:lnTo>
                  <a:pt x="48056" y="0"/>
                </a:lnTo>
                <a:lnTo>
                  <a:pt x="672845" y="0"/>
                </a:lnTo>
                <a:lnTo>
                  <a:pt x="691544" y="6486"/>
                </a:lnTo>
                <a:lnTo>
                  <a:pt x="706802" y="24177"/>
                </a:lnTo>
                <a:lnTo>
                  <a:pt x="717083" y="50417"/>
                </a:lnTo>
                <a:lnTo>
                  <a:pt x="720851" y="82550"/>
                </a:lnTo>
                <a:lnTo>
                  <a:pt x="720851" y="133396"/>
                </a:lnTo>
                <a:lnTo>
                  <a:pt x="720851" y="184239"/>
                </a:lnTo>
                <a:lnTo>
                  <a:pt x="720851" y="743458"/>
                </a:lnTo>
                <a:lnTo>
                  <a:pt x="717083" y="775580"/>
                </a:lnTo>
                <a:lnTo>
                  <a:pt x="706802" y="801820"/>
                </a:lnTo>
                <a:lnTo>
                  <a:pt x="691544" y="819517"/>
                </a:lnTo>
                <a:lnTo>
                  <a:pt x="672845" y="826008"/>
                </a:lnTo>
                <a:lnTo>
                  <a:pt x="48056" y="826008"/>
                </a:lnTo>
                <a:lnTo>
                  <a:pt x="29350" y="819517"/>
                </a:lnTo>
                <a:lnTo>
                  <a:pt x="14074" y="801820"/>
                </a:lnTo>
                <a:lnTo>
                  <a:pt x="3776" y="775580"/>
                </a:lnTo>
                <a:lnTo>
                  <a:pt x="0" y="743458"/>
                </a:lnTo>
                <a:lnTo>
                  <a:pt x="0" y="825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1227531" y="5058536"/>
            <a:ext cx="624840" cy="31496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2700" marR="5080" indent="120014">
              <a:lnSpc>
                <a:spcPts val="1080"/>
              </a:lnSpc>
              <a:spcBef>
                <a:spcPts val="229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Bonus 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000" spc="1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tt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583436" y="4463846"/>
            <a:ext cx="4411980" cy="2818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625726" y="4526279"/>
            <a:ext cx="4253865" cy="161290"/>
          </a:xfrm>
          <a:custGeom>
            <a:avLst/>
            <a:gdLst/>
            <a:ahLst/>
            <a:cxnLst/>
            <a:rect l="l" t="t" r="r" b="b"/>
            <a:pathLst>
              <a:path w="4253865" h="161289">
                <a:moveTo>
                  <a:pt x="25908" y="135382"/>
                </a:moveTo>
                <a:lnTo>
                  <a:pt x="12954" y="135382"/>
                </a:lnTo>
                <a:lnTo>
                  <a:pt x="1143" y="147193"/>
                </a:lnTo>
                <a:lnTo>
                  <a:pt x="1143" y="161290"/>
                </a:lnTo>
                <a:lnTo>
                  <a:pt x="20066" y="161290"/>
                </a:lnTo>
                <a:lnTo>
                  <a:pt x="25908" y="155448"/>
                </a:lnTo>
                <a:lnTo>
                  <a:pt x="25908" y="135382"/>
                </a:lnTo>
                <a:close/>
              </a:path>
              <a:path w="4253865" h="161289">
                <a:moveTo>
                  <a:pt x="4176141" y="25908"/>
                </a:moveTo>
                <a:lnTo>
                  <a:pt x="5842" y="25908"/>
                </a:lnTo>
                <a:lnTo>
                  <a:pt x="0" y="31750"/>
                </a:lnTo>
                <a:lnTo>
                  <a:pt x="0" y="148336"/>
                </a:lnTo>
                <a:lnTo>
                  <a:pt x="1143" y="147193"/>
                </a:lnTo>
                <a:lnTo>
                  <a:pt x="1143" y="135382"/>
                </a:lnTo>
                <a:lnTo>
                  <a:pt x="25908" y="135382"/>
                </a:lnTo>
                <a:lnTo>
                  <a:pt x="25908" y="51816"/>
                </a:lnTo>
                <a:lnTo>
                  <a:pt x="12954" y="51816"/>
                </a:lnTo>
                <a:lnTo>
                  <a:pt x="25908" y="38862"/>
                </a:lnTo>
                <a:lnTo>
                  <a:pt x="4176141" y="38862"/>
                </a:lnTo>
                <a:lnTo>
                  <a:pt x="4176141" y="25908"/>
                </a:lnTo>
                <a:close/>
              </a:path>
              <a:path w="4253865" h="161289">
                <a:moveTo>
                  <a:pt x="12954" y="135382"/>
                </a:moveTo>
                <a:lnTo>
                  <a:pt x="1143" y="135382"/>
                </a:lnTo>
                <a:lnTo>
                  <a:pt x="1143" y="147193"/>
                </a:lnTo>
                <a:lnTo>
                  <a:pt x="12954" y="135382"/>
                </a:lnTo>
                <a:close/>
              </a:path>
              <a:path w="4253865" h="161289">
                <a:moveTo>
                  <a:pt x="4176141" y="0"/>
                </a:moveTo>
                <a:lnTo>
                  <a:pt x="4176141" y="77724"/>
                </a:lnTo>
                <a:lnTo>
                  <a:pt x="4227957" y="51816"/>
                </a:lnTo>
                <a:lnTo>
                  <a:pt x="4189095" y="51816"/>
                </a:lnTo>
                <a:lnTo>
                  <a:pt x="4189095" y="25908"/>
                </a:lnTo>
                <a:lnTo>
                  <a:pt x="4227957" y="25908"/>
                </a:lnTo>
                <a:lnTo>
                  <a:pt x="4176141" y="0"/>
                </a:lnTo>
                <a:close/>
              </a:path>
              <a:path w="4253865" h="161289">
                <a:moveTo>
                  <a:pt x="25908" y="38862"/>
                </a:moveTo>
                <a:lnTo>
                  <a:pt x="12954" y="51816"/>
                </a:lnTo>
                <a:lnTo>
                  <a:pt x="25908" y="51816"/>
                </a:lnTo>
                <a:lnTo>
                  <a:pt x="25908" y="38862"/>
                </a:lnTo>
                <a:close/>
              </a:path>
              <a:path w="4253865" h="161289">
                <a:moveTo>
                  <a:pt x="4176141" y="38862"/>
                </a:moveTo>
                <a:lnTo>
                  <a:pt x="25908" y="38862"/>
                </a:lnTo>
                <a:lnTo>
                  <a:pt x="25908" y="51816"/>
                </a:lnTo>
                <a:lnTo>
                  <a:pt x="4176141" y="51816"/>
                </a:lnTo>
                <a:lnTo>
                  <a:pt x="4176141" y="38862"/>
                </a:lnTo>
                <a:close/>
              </a:path>
              <a:path w="4253865" h="161289">
                <a:moveTo>
                  <a:pt x="4227957" y="25908"/>
                </a:moveTo>
                <a:lnTo>
                  <a:pt x="4189095" y="25908"/>
                </a:lnTo>
                <a:lnTo>
                  <a:pt x="4189095" y="51816"/>
                </a:lnTo>
                <a:lnTo>
                  <a:pt x="4227957" y="51816"/>
                </a:lnTo>
                <a:lnTo>
                  <a:pt x="4253865" y="38862"/>
                </a:lnTo>
                <a:lnTo>
                  <a:pt x="4227957" y="2590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490219" y="1636268"/>
            <a:ext cx="251587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latin typeface="Arial"/>
                <a:cs typeface="Arial"/>
              </a:rPr>
              <a:t>PROBE: </a:t>
            </a:r>
            <a:r>
              <a:rPr dirty="0" sz="1400" b="1">
                <a:latin typeface="Arial"/>
                <a:cs typeface="Arial"/>
              </a:rPr>
              <a:t>9V POWER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SOURCE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74</a:t>
            </a:fld>
            <a:endParaRPr sz="1000"/>
          </a:p>
        </p:txBody>
      </p:sp>
      <p:sp>
        <p:nvSpPr>
          <p:cNvPr id="92" name="object 92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5082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EPS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74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441450"/>
          <a:ext cx="8660130" cy="3835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30"/>
                <a:gridCol w="3851275"/>
                <a:gridCol w="1558925"/>
                <a:gridCol w="1204595"/>
                <a:gridCol w="345440"/>
                <a:gridCol w="354965"/>
                <a:gridCol w="320040"/>
                <a:gridCol w="320040"/>
              </a:tblGrid>
              <a:tr h="28511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4544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99720">
                        <a:lnSpc>
                          <a:spcPct val="100000"/>
                        </a:lnSpc>
                      </a:pPr>
                      <a:r>
                        <a:rPr dirty="0" sz="1200" spc="-1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511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698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833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EPS-1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7790" marR="31242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 an easily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accessible</a:t>
                      </a:r>
                      <a:r>
                        <a:rPr dirty="0" sz="1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power  switch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49885" marR="328295" indent="2857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714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778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EPS-2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 marR="1835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 a power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indicator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such as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  LED or sound generating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device.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3520" marR="20447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Understand</a:t>
                      </a:r>
                      <a:r>
                        <a:rPr dirty="0" sz="1200" spc="-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if 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 is  running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EPS-3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36004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Battery source may be alkaline, Ni-Cad,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Ni-MH or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Lithium.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Lithium polymer batteries are not allowed.  Lithium cells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manufactured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metal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package similar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18650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cells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49885" marR="328295" indent="285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65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EPS-4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240029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An audio beacon is required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for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It may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powered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after landing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 operate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continuously.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460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7559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Easy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Recovery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1905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78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Electrical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Block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Diagram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66800" y="1075944"/>
            <a:ext cx="7010400" cy="515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74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66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Power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Trade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&amp;</a:t>
            </a:r>
            <a:r>
              <a:rPr dirty="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85737" y="1174750"/>
          <a:ext cx="8717280" cy="215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7330"/>
                <a:gridCol w="1245234"/>
                <a:gridCol w="1346835"/>
                <a:gridCol w="1854835"/>
                <a:gridCol w="1753235"/>
                <a:gridCol w="1003934"/>
              </a:tblGrid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 marR="25336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nu</a:t>
                      </a:r>
                      <a:r>
                        <a:rPr dirty="0" sz="1200" spc="-10" b="1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ac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u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rer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Model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4180" marR="185420" indent="-219710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Dimensions</a:t>
                      </a:r>
                      <a:r>
                        <a:rPr dirty="0" sz="12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/  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206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2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Storage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Capacity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3782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Cost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r" marR="2908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ENERGIZER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67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45.6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4500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latin typeface="Arial"/>
                          <a:cs typeface="Arial"/>
                        </a:rPr>
                        <a:t>mWh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500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$2.10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912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7498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Duracell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952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MN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1604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45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143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5040</a:t>
                      </a:r>
                      <a:r>
                        <a:rPr dirty="0" sz="1200" spc="-3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1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mWh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82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560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1496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$1.25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5372122" y="4058477"/>
            <a:ext cx="2749237" cy="1473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0473" y="3600703"/>
            <a:ext cx="3731895" cy="1480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0000"/>
                </a:solidFill>
                <a:latin typeface="Arial"/>
                <a:cs typeface="Arial"/>
              </a:rPr>
              <a:t>*Single battery is connected seriesly to</a:t>
            </a:r>
            <a:r>
              <a:rPr dirty="0" sz="1400" spc="-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132080">
              <a:lnSpc>
                <a:spcPct val="100000"/>
              </a:lnSpc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Battery Chosen : Duracell</a:t>
            </a:r>
            <a:r>
              <a:rPr dirty="0" u="heavy" sz="1600" spc="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MN1604</a:t>
            </a:r>
            <a:endParaRPr sz="1600">
              <a:latin typeface="Arial"/>
              <a:cs typeface="Arial"/>
            </a:endParaRPr>
          </a:p>
          <a:p>
            <a:pPr marL="418465" indent="-286385">
              <a:lnSpc>
                <a:spcPct val="100000"/>
              </a:lnSpc>
              <a:spcBef>
                <a:spcPts val="480"/>
              </a:spcBef>
              <a:buChar char="•"/>
              <a:tabLst>
                <a:tab pos="418465" algn="l"/>
                <a:tab pos="419100" algn="l"/>
              </a:tabLst>
            </a:pPr>
            <a:r>
              <a:rPr dirty="0" sz="1600" spc="-5">
                <a:latin typeface="Arial"/>
                <a:cs typeface="Arial"/>
              </a:rPr>
              <a:t>Used before.</a:t>
            </a:r>
            <a:endParaRPr sz="1600">
              <a:latin typeface="Arial"/>
              <a:cs typeface="Arial"/>
            </a:endParaRPr>
          </a:p>
          <a:p>
            <a:pPr marL="418465" marR="570865" indent="-286385">
              <a:lnSpc>
                <a:spcPct val="100000"/>
              </a:lnSpc>
              <a:buChar char="•"/>
              <a:tabLst>
                <a:tab pos="418465" algn="l"/>
                <a:tab pos="419100" algn="l"/>
              </a:tabLst>
            </a:pPr>
            <a:r>
              <a:rPr dirty="0" sz="1600" spc="-5">
                <a:latin typeface="Arial"/>
                <a:cs typeface="Arial"/>
              </a:rPr>
              <a:t>More energy capacity than the  another.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74</a:t>
            </a:fld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2006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Power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Budget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6884" y="1040002"/>
          <a:ext cx="8934450" cy="472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8100"/>
                <a:gridCol w="1461135"/>
                <a:gridCol w="918210"/>
                <a:gridCol w="1384935"/>
                <a:gridCol w="1384935"/>
                <a:gridCol w="961390"/>
                <a:gridCol w="1494154"/>
              </a:tblGrid>
              <a:tr h="384175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 b="1"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Model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 b="1">
                          <a:latin typeface="Arial"/>
                          <a:cs typeface="Arial"/>
                        </a:rPr>
                        <a:t>Duty</a:t>
                      </a:r>
                      <a:r>
                        <a:rPr dirty="0" sz="11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Cycle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Operation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Current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Operation</a:t>
                      </a:r>
                      <a:r>
                        <a:rPr dirty="0" sz="1100" spc="-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Voltage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Max.</a:t>
                      </a:r>
                      <a:r>
                        <a:rPr dirty="0" sz="11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5" b="1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 b="1">
                          <a:latin typeface="Arial"/>
                          <a:cs typeface="Arial"/>
                        </a:rPr>
                        <a:t>Source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Processor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Arduino 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16mA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80mW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303530" indent="133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 &amp; 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surem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GY-NEO6MV2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67mA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221.1mW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Tilt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MPU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6050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3.9mA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19.5mW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Temperature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LM-35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60mA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300mW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57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Air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MPXV7002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10mA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33mW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38417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Real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Clock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DS3231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Has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coin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cell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047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Y2000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150mA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750mW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305435" marR="285115" indent="1568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Bonus  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sm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CC1000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26.7mA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88.11mW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380365" marR="339725" indent="-184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Altitude</a:t>
                      </a:r>
                      <a:r>
                        <a:rPr dirty="0" sz="11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&amp;  Pressure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BMP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280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972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2.7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µA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5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13.5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µW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Voltage</a:t>
                      </a:r>
                      <a:r>
                        <a:rPr dirty="0" sz="11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Own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Production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0-10</a:t>
                      </a:r>
                      <a:r>
                        <a:rPr dirty="0" sz="1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XBEE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S2C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PRO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120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391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3.3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396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Servo Motor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MG-90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200mA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100" spc="-15">
                          <a:latin typeface="Arial"/>
                          <a:cs typeface="Arial"/>
                        </a:rPr>
                        <a:t>1W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8295" marR="303530" indent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Sheet &amp; 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surem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Buzzer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78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8.8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5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44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65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Measurement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74</a:t>
            </a:fld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512570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Burhan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Kaplan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16318" y="5826125"/>
          <a:ext cx="8535670" cy="531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2130"/>
                <a:gridCol w="3885565"/>
                <a:gridCol w="1559559"/>
              </a:tblGrid>
              <a:tr h="259079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 b="1">
                          <a:latin typeface="Arial"/>
                          <a:cs typeface="Arial"/>
                        </a:rPr>
                        <a:t>Total </a:t>
                      </a:r>
                      <a:r>
                        <a:rPr dirty="0" sz="1100" spc="5" b="1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1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latin typeface="Arial"/>
                          <a:cs typeface="Arial"/>
                        </a:rPr>
                        <a:t>Consumed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spc="-5" b="1">
                          <a:latin typeface="Arial"/>
                          <a:cs typeface="Arial"/>
                        </a:rPr>
                        <a:t>Total </a:t>
                      </a:r>
                      <a:r>
                        <a:rPr dirty="0" sz="1100" spc="5" b="1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100" spc="-4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Generated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Margin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5">
                          <a:latin typeface="Arial"/>
                          <a:cs typeface="Arial"/>
                        </a:rPr>
                        <a:t>1270mW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 spc="-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5040</a:t>
                      </a:r>
                      <a:r>
                        <a:rPr dirty="0" sz="1100" spc="-15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10">
                          <a:solidFill>
                            <a:srgbClr val="0C0C0C"/>
                          </a:solidFill>
                          <a:latin typeface="Arial"/>
                          <a:cs typeface="Arial"/>
                        </a:rPr>
                        <a:t>mWh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3.96</a:t>
                      </a:r>
                      <a:r>
                        <a:rPr dirty="0" sz="1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hours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31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16404" y="2597276"/>
            <a:ext cx="571119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Flight Software (FSW)</a:t>
            </a:r>
            <a:r>
              <a:rPr dirty="0" sz="3200" spc="-1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79</a:t>
            </a:fld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085338" y="4369689"/>
            <a:ext cx="2974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Kadir Serhat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Altıntığ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4607" y="291795"/>
            <a:ext cx="54616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System Requirement</a:t>
            </a:r>
            <a:r>
              <a:rPr dirty="0" spc="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Summary(cont.)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08902" y="1167130"/>
          <a:ext cx="8686165" cy="400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955"/>
                <a:gridCol w="4234180"/>
                <a:gridCol w="1698625"/>
                <a:gridCol w="815340"/>
                <a:gridCol w="327025"/>
                <a:gridCol w="335279"/>
                <a:gridCol w="299720"/>
                <a:gridCol w="299720"/>
              </a:tblGrid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Children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32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R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25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r" marR="140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SR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4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2673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Telemetry shall include mission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one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second or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better resolution.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be maintained in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event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processor reset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launch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445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471170" marR="449580" indent="2540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21615" marR="192405" indent="-635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4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000" spc="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5  CDH</a:t>
                      </a:r>
                      <a:r>
                        <a:rPr dirty="0" sz="1000" spc="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971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Each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team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develop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their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own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</a:t>
                      </a:r>
                      <a:r>
                        <a:rPr dirty="0" sz="12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2400" marR="1320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The best</a:t>
                      </a:r>
                      <a:r>
                        <a:rPr dirty="0" sz="105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understanding  of incoming telemetry  data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GCS-1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r" marR="10922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telemetry shall be displayed in real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descent.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Instant data</a:t>
                      </a:r>
                      <a:r>
                        <a:rPr dirty="0" sz="105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following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GCS-2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10922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9715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3797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flight software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maintain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count of packets  transmitted,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which shall increment 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each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packet  transmission throughout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mission.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value shall be  maintained through processor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resets.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71170" marR="449580" indent="25400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1615" marR="192405" indent="-63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F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000" spc="40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000" spc="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6  CDH</a:t>
                      </a:r>
                      <a:r>
                        <a:rPr dirty="0" sz="1000" spc="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r" marR="971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 an easily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accessible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switch.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10489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1170" marR="449580" indent="254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Requ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05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ent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9235" marR="206375" indent="444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EPS</a:t>
                      </a:r>
                      <a:r>
                        <a:rPr dirty="0" sz="1000" spc="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1  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MS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-5">
                          <a:latin typeface="Arial"/>
                          <a:cs typeface="Arial"/>
                        </a:rPr>
                        <a:t>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5080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algn="r" marR="109220">
                        <a:lnSpc>
                          <a:spcPct val="100000"/>
                        </a:lnSpc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9715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S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301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An easily accessible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battery compartment 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included  allowing batteries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 installed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or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removed in less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than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minute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not require 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total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disassembly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the</a:t>
                      </a:r>
                      <a:r>
                        <a:rPr dirty="0" sz="12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CanSat.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45160" marR="144145" indent="-480695">
                        <a:lnSpc>
                          <a:spcPct val="100000"/>
                        </a:lnSpc>
                      </a:pPr>
                      <a:r>
                        <a:rPr dirty="0" sz="1050">
                          <a:latin typeface="Arial"/>
                          <a:cs typeface="Arial"/>
                        </a:rPr>
                        <a:t>To avoid any failures</a:t>
                      </a:r>
                      <a:r>
                        <a:rPr dirty="0" sz="10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50">
                          <a:latin typeface="Arial"/>
                          <a:cs typeface="Arial"/>
                        </a:rPr>
                        <a:t>of  </a:t>
                      </a:r>
                      <a:r>
                        <a:rPr dirty="0" sz="1050" spc="-5">
                          <a:latin typeface="Arial"/>
                          <a:cs typeface="Arial"/>
                        </a:rPr>
                        <a:t>system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4604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MS-26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 marR="10922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dirty="0" sz="100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4312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FSW</a:t>
            </a:r>
            <a:r>
              <a:rPr dirty="0" spc="-8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3565" y="1012273"/>
            <a:ext cx="6991350" cy="469455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25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b="1">
                <a:latin typeface="Arial"/>
                <a:cs typeface="Arial"/>
              </a:rPr>
              <a:t>Basic FSW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architecture,</a:t>
            </a:r>
            <a:endParaRPr sz="2000">
              <a:latin typeface="Arial"/>
              <a:cs typeface="Arial"/>
            </a:endParaRPr>
          </a:p>
          <a:p>
            <a:pPr lvl="1" marL="698500" marR="5080" indent="-285115">
              <a:lnSpc>
                <a:spcPct val="100000"/>
              </a:lnSpc>
              <a:spcBef>
                <a:spcPts val="409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10">
                <a:latin typeface="Arial"/>
                <a:cs typeface="Arial"/>
              </a:rPr>
              <a:t>Our </a:t>
            </a:r>
            <a:r>
              <a:rPr dirty="0" sz="1600" spc="-5">
                <a:latin typeface="Arial"/>
                <a:cs typeface="Arial"/>
              </a:rPr>
              <a:t>software automatically detects the error in the event of an error. It  exclusively completes mission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objectives.</a:t>
            </a:r>
            <a:endParaRPr sz="1600">
              <a:latin typeface="Arial"/>
              <a:cs typeface="Arial"/>
            </a:endParaRPr>
          </a:p>
          <a:p>
            <a:pPr lvl="1" marL="754380" marR="2255520" indent="-340995">
              <a:lnSpc>
                <a:spcPts val="2330"/>
              </a:lnSpc>
              <a:spcBef>
                <a:spcPts val="135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We have developed thread-based software  for high-level use of processor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performance.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4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b="1">
                <a:latin typeface="Arial"/>
                <a:cs typeface="Arial"/>
              </a:rPr>
              <a:t>Programing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language,</a:t>
            </a:r>
            <a:endParaRPr sz="20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409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C/C++ programing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spc="-5" b="1">
                <a:latin typeface="Arial"/>
                <a:cs typeface="Arial"/>
              </a:rPr>
              <a:t>Development environment,</a:t>
            </a:r>
            <a:endParaRPr sz="20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409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Arduino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IDE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2000" b="1">
                <a:latin typeface="Arial"/>
                <a:cs typeface="Arial"/>
              </a:rPr>
              <a:t>FSW tasks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summary,</a:t>
            </a:r>
            <a:endParaRPr sz="20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409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Reading sensor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values</a:t>
            </a:r>
            <a:endParaRPr sz="16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395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Progressing thru mission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phases</a:t>
            </a:r>
            <a:endParaRPr sz="16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395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Preparing data packages to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transmit</a:t>
            </a:r>
            <a:endParaRPr sz="16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409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Capturing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video</a:t>
            </a:r>
            <a:endParaRPr sz="1600">
              <a:latin typeface="Arial"/>
              <a:cs typeface="Arial"/>
            </a:endParaRPr>
          </a:p>
          <a:p>
            <a:pPr lvl="1" marL="698500" indent="-285115">
              <a:lnSpc>
                <a:spcPct val="100000"/>
              </a:lnSpc>
              <a:spcBef>
                <a:spcPts val="400"/>
              </a:spcBef>
              <a:buFont typeface="Wingdings"/>
              <a:buChar char=""/>
              <a:tabLst>
                <a:tab pos="698500" algn="l"/>
              </a:tabLst>
            </a:pPr>
            <a:r>
              <a:rPr dirty="0" sz="1600" spc="-5">
                <a:latin typeface="Arial"/>
                <a:cs typeface="Arial"/>
              </a:rPr>
              <a:t>Storing data in SD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card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19700" y="1845563"/>
            <a:ext cx="3313176" cy="4352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80</a:t>
            </a:fld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307340" y="6520477"/>
            <a:ext cx="180657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Kadir Serhat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Altıntığ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1876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FSW</a:t>
            </a:r>
            <a:r>
              <a:rPr dirty="0" spc="-4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80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80657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Kadir Serhat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Altıntığ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55905" y="1060450"/>
          <a:ext cx="8838565" cy="4676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"/>
                <a:gridCol w="4536440"/>
                <a:gridCol w="1367790"/>
                <a:gridCol w="929004"/>
                <a:gridCol w="316229"/>
                <a:gridCol w="316229"/>
                <a:gridCol w="316229"/>
                <a:gridCol w="316229"/>
              </a:tblGrid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95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7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71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R="1054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5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aero-braking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shield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released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from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 marR="194945" indent="666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R="10541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deploy a parachute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meters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6535" marR="194945" indent="666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84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749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descent,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collect air pressure, outside air  temperature,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GPS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battery voltage once per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second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tag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data with mission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6535" marR="194945" indent="666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08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r" marR="10541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descent,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probe shall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transmit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all telemetry.</a:t>
                      </a:r>
                      <a:r>
                        <a:rPr dirty="0" sz="1200" spc="-1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Telemetry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can be transmitted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continuously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or in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bursts.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5463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68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75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Telemetry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include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 time with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one second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or better  resolution. Mission time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 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maintained in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event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 a  processor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reset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launch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mission.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marR="233045" indent="2857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7790" marR="762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The flight software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maintain a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count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packets transmitted,  which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shall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increment with each packet transmission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throughout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mission. 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value shall be maintained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through processor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resets.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0" marR="952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separate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data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packets from  each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other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r" marR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FS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W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just" marL="97790" marR="762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 tilt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sensor shall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used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verify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stability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probe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descent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heat shield deployed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be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part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the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telemetry.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98120" marR="1784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2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understand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position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the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84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96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7846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Probe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FSW State</a:t>
            </a:r>
            <a:r>
              <a:rPr dirty="0" spc="-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Diagram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3776" y="1129283"/>
            <a:ext cx="8156448" cy="5180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80</a:t>
            </a:fld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80657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Kadir Serhat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Altıntığ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03860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Software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Development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076" y="1032849"/>
            <a:ext cx="8246745" cy="17545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1600" spc="-5" b="1">
                <a:latin typeface="Arial"/>
                <a:cs typeface="Arial"/>
              </a:rPr>
              <a:t>To </a:t>
            </a:r>
            <a:r>
              <a:rPr dirty="0" sz="1600" spc="-15" b="1">
                <a:latin typeface="Arial"/>
                <a:cs typeface="Arial"/>
              </a:rPr>
              <a:t>Avoid </a:t>
            </a:r>
            <a:r>
              <a:rPr dirty="0" sz="1600" spc="-5" b="1">
                <a:latin typeface="Arial"/>
                <a:cs typeface="Arial"/>
              </a:rPr>
              <a:t>Late </a:t>
            </a:r>
            <a:r>
              <a:rPr dirty="0" sz="1600" b="1">
                <a:latin typeface="Arial"/>
                <a:cs typeface="Arial"/>
              </a:rPr>
              <a:t>Software</a:t>
            </a:r>
            <a:r>
              <a:rPr dirty="0" sz="1600" spc="7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Development:</a:t>
            </a:r>
            <a:endParaRPr sz="1600">
              <a:latin typeface="Arial"/>
              <a:cs typeface="Arial"/>
            </a:endParaRPr>
          </a:p>
          <a:p>
            <a:pPr lvl="1" marL="1099185" indent="-286385">
              <a:lnSpc>
                <a:spcPct val="100000"/>
              </a:lnSpc>
              <a:spcBef>
                <a:spcPts val="400"/>
              </a:spcBef>
              <a:buFont typeface="Wingdings"/>
              <a:buChar char=""/>
              <a:tabLst>
                <a:tab pos="1099820" algn="l"/>
              </a:tabLst>
            </a:pPr>
            <a:r>
              <a:rPr dirty="0" sz="1600" spc="-5">
                <a:latin typeface="Arial"/>
                <a:cs typeface="Arial"/>
              </a:rPr>
              <a:t>The software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be developed and verified step by step according to</a:t>
            </a:r>
            <a:r>
              <a:rPr dirty="0" sz="1600" spc="18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schedule.</a:t>
            </a:r>
            <a:endParaRPr sz="1600">
              <a:latin typeface="Arial"/>
              <a:cs typeface="Arial"/>
            </a:endParaRPr>
          </a:p>
          <a:p>
            <a:pPr marL="812800" indent="-39941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812800" algn="l"/>
                <a:tab pos="813435" algn="l"/>
              </a:tabLst>
            </a:pPr>
            <a:r>
              <a:rPr dirty="0" sz="1600" spc="-10" b="1">
                <a:latin typeface="Arial"/>
                <a:cs typeface="Arial"/>
              </a:rPr>
              <a:t>Prototyping </a:t>
            </a:r>
            <a:r>
              <a:rPr dirty="0" sz="1600" spc="-5" b="1">
                <a:latin typeface="Arial"/>
                <a:cs typeface="Arial"/>
              </a:rPr>
              <a:t>&amp; </a:t>
            </a:r>
            <a:r>
              <a:rPr dirty="0" sz="1600" spc="-10" b="1">
                <a:latin typeface="Arial"/>
                <a:cs typeface="Arial"/>
              </a:rPr>
              <a:t>Prototyping</a:t>
            </a:r>
            <a:r>
              <a:rPr dirty="0" sz="1600" spc="1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Environments:</a:t>
            </a:r>
            <a:endParaRPr sz="1600">
              <a:latin typeface="Arial"/>
              <a:cs typeface="Arial"/>
            </a:endParaRPr>
          </a:p>
          <a:p>
            <a:pPr lvl="1" marL="1155700" indent="-285115">
              <a:lnSpc>
                <a:spcPct val="100000"/>
              </a:lnSpc>
              <a:spcBef>
                <a:spcPts val="400"/>
              </a:spcBef>
              <a:buFont typeface="Wingdings"/>
              <a:buChar char=""/>
              <a:tabLst>
                <a:tab pos="1156335" algn="l"/>
              </a:tabLst>
            </a:pPr>
            <a:r>
              <a:rPr dirty="0" sz="1600" spc="-5">
                <a:latin typeface="Arial"/>
                <a:cs typeface="Arial"/>
              </a:rPr>
              <a:t>The software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first continue to be developed on</a:t>
            </a:r>
            <a:r>
              <a:rPr dirty="0" sz="1600" spc="9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breadboard.</a:t>
            </a:r>
            <a:endParaRPr sz="1600">
              <a:latin typeface="Arial"/>
              <a:cs typeface="Arial"/>
            </a:endParaRPr>
          </a:p>
          <a:p>
            <a:pPr lvl="1" marL="1155700" indent="-285115">
              <a:lnSpc>
                <a:spcPct val="100000"/>
              </a:lnSpc>
              <a:spcBef>
                <a:spcPts val="395"/>
              </a:spcBef>
              <a:buFont typeface="Wingdings"/>
              <a:buChar char=""/>
              <a:tabLst>
                <a:tab pos="1156335" algn="l"/>
              </a:tabLst>
            </a:pPr>
            <a:r>
              <a:rPr dirty="0" sz="1600" spc="-5">
                <a:latin typeface="Arial"/>
                <a:cs typeface="Arial"/>
              </a:rPr>
              <a:t>When the design of circuit is finished, the circuit board </a:t>
            </a:r>
            <a:r>
              <a:rPr dirty="0" sz="1600" spc="-10">
                <a:latin typeface="Arial"/>
                <a:cs typeface="Arial"/>
              </a:rPr>
              <a:t>will </a:t>
            </a:r>
            <a:r>
              <a:rPr dirty="0" sz="1600" spc="-5">
                <a:latin typeface="Arial"/>
                <a:cs typeface="Arial"/>
              </a:rPr>
              <a:t>be printed on</a:t>
            </a:r>
            <a:r>
              <a:rPr dirty="0" sz="1600" spc="17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PCB</a:t>
            </a:r>
            <a:endParaRPr sz="16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Laboratory and the software will improve on</a:t>
            </a:r>
            <a:r>
              <a:rPr dirty="0" sz="1600" spc="9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580" y="2826766"/>
            <a:ext cx="2111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1600" spc="-5" b="1">
                <a:latin typeface="Arial"/>
                <a:cs typeface="Arial"/>
              </a:rPr>
              <a:t>Test</a:t>
            </a:r>
            <a:r>
              <a:rPr dirty="0" sz="1600" spc="-3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Methodology: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392" y="3071520"/>
            <a:ext cx="2686050" cy="125412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Drone flight tests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Power laboratory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0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Outdoor free-fall drop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9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Debugging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580" y="4363339"/>
            <a:ext cx="224091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299720" algn="l"/>
              </a:tabLst>
            </a:pPr>
            <a:r>
              <a:rPr dirty="0" sz="1600" spc="-10" b="1">
                <a:latin typeface="Arial"/>
                <a:cs typeface="Arial"/>
              </a:rPr>
              <a:t>Development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Team: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8392" y="4608093"/>
            <a:ext cx="2183765" cy="6140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95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Kadir Serhat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Altıntığ</a:t>
            </a:r>
            <a:endParaRPr sz="16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395"/>
              </a:spcBef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dirty="0" sz="1600" spc="-5">
                <a:latin typeface="Arial"/>
                <a:cs typeface="Arial"/>
              </a:rPr>
              <a:t>Burhan</a:t>
            </a:r>
            <a:r>
              <a:rPr dirty="0" sz="16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Kaplan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67402" y="2932938"/>
            <a:ext cx="23139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dirty="0" sz="1400" spc="-5" b="1">
                <a:latin typeface="Arial"/>
                <a:cs typeface="Arial"/>
              </a:rPr>
              <a:t>Development</a:t>
            </a:r>
            <a:r>
              <a:rPr dirty="0" sz="1400" spc="-65" b="1">
                <a:latin typeface="Arial"/>
                <a:cs typeface="Arial"/>
              </a:rPr>
              <a:t> </a:t>
            </a:r>
            <a:r>
              <a:rPr dirty="0" sz="1400" spc="-5" b="1">
                <a:latin typeface="Arial"/>
                <a:cs typeface="Arial"/>
              </a:rPr>
              <a:t>Sequence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14821" y="3182873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629" y="0"/>
                </a:moveTo>
                <a:lnTo>
                  <a:pt x="420713" y="2419"/>
                </a:lnTo>
                <a:lnTo>
                  <a:pt x="374182" y="9520"/>
                </a:lnTo>
                <a:lnTo>
                  <a:pt x="329270" y="21067"/>
                </a:lnTo>
                <a:lnTo>
                  <a:pt x="286214" y="36826"/>
                </a:lnTo>
                <a:lnTo>
                  <a:pt x="245249" y="56559"/>
                </a:lnTo>
                <a:lnTo>
                  <a:pt x="206610" y="80032"/>
                </a:lnTo>
                <a:lnTo>
                  <a:pt x="170534" y="107009"/>
                </a:lnTo>
                <a:lnTo>
                  <a:pt x="137255" y="137255"/>
                </a:lnTo>
                <a:lnTo>
                  <a:pt x="107009" y="170534"/>
                </a:lnTo>
                <a:lnTo>
                  <a:pt x="80032" y="206610"/>
                </a:lnTo>
                <a:lnTo>
                  <a:pt x="56559" y="245249"/>
                </a:lnTo>
                <a:lnTo>
                  <a:pt x="36826" y="286214"/>
                </a:lnTo>
                <a:lnTo>
                  <a:pt x="21067" y="329270"/>
                </a:lnTo>
                <a:lnTo>
                  <a:pt x="9520" y="374182"/>
                </a:lnTo>
                <a:lnTo>
                  <a:pt x="2419" y="420713"/>
                </a:lnTo>
                <a:lnTo>
                  <a:pt x="0" y="468630"/>
                </a:lnTo>
                <a:lnTo>
                  <a:pt x="2419" y="516546"/>
                </a:lnTo>
                <a:lnTo>
                  <a:pt x="9520" y="563077"/>
                </a:lnTo>
                <a:lnTo>
                  <a:pt x="21067" y="607989"/>
                </a:lnTo>
                <a:lnTo>
                  <a:pt x="36826" y="651045"/>
                </a:lnTo>
                <a:lnTo>
                  <a:pt x="56559" y="692010"/>
                </a:lnTo>
                <a:lnTo>
                  <a:pt x="80032" y="730649"/>
                </a:lnTo>
                <a:lnTo>
                  <a:pt x="107009" y="766725"/>
                </a:lnTo>
                <a:lnTo>
                  <a:pt x="137255" y="800004"/>
                </a:lnTo>
                <a:lnTo>
                  <a:pt x="170534" y="830250"/>
                </a:lnTo>
                <a:lnTo>
                  <a:pt x="206610" y="857227"/>
                </a:lnTo>
                <a:lnTo>
                  <a:pt x="245249" y="880700"/>
                </a:lnTo>
                <a:lnTo>
                  <a:pt x="286214" y="900433"/>
                </a:lnTo>
                <a:lnTo>
                  <a:pt x="329270" y="916192"/>
                </a:lnTo>
                <a:lnTo>
                  <a:pt x="374182" y="927739"/>
                </a:lnTo>
                <a:lnTo>
                  <a:pt x="420713" y="934840"/>
                </a:lnTo>
                <a:lnTo>
                  <a:pt x="468629" y="937259"/>
                </a:lnTo>
                <a:lnTo>
                  <a:pt x="516546" y="934840"/>
                </a:lnTo>
                <a:lnTo>
                  <a:pt x="563077" y="927739"/>
                </a:lnTo>
                <a:lnTo>
                  <a:pt x="607989" y="916192"/>
                </a:lnTo>
                <a:lnTo>
                  <a:pt x="651045" y="900433"/>
                </a:lnTo>
                <a:lnTo>
                  <a:pt x="692010" y="880700"/>
                </a:lnTo>
                <a:lnTo>
                  <a:pt x="730649" y="857227"/>
                </a:lnTo>
                <a:lnTo>
                  <a:pt x="766725" y="830250"/>
                </a:lnTo>
                <a:lnTo>
                  <a:pt x="800004" y="800004"/>
                </a:lnTo>
                <a:lnTo>
                  <a:pt x="830250" y="766725"/>
                </a:lnTo>
                <a:lnTo>
                  <a:pt x="857227" y="730649"/>
                </a:lnTo>
                <a:lnTo>
                  <a:pt x="880700" y="692010"/>
                </a:lnTo>
                <a:lnTo>
                  <a:pt x="900433" y="651045"/>
                </a:lnTo>
                <a:lnTo>
                  <a:pt x="916192" y="607989"/>
                </a:lnTo>
                <a:lnTo>
                  <a:pt x="927739" y="563077"/>
                </a:lnTo>
                <a:lnTo>
                  <a:pt x="934840" y="516546"/>
                </a:lnTo>
                <a:lnTo>
                  <a:pt x="937259" y="468630"/>
                </a:lnTo>
                <a:lnTo>
                  <a:pt x="934840" y="420713"/>
                </a:lnTo>
                <a:lnTo>
                  <a:pt x="927739" y="374182"/>
                </a:lnTo>
                <a:lnTo>
                  <a:pt x="916192" y="329270"/>
                </a:lnTo>
                <a:lnTo>
                  <a:pt x="900433" y="286214"/>
                </a:lnTo>
                <a:lnTo>
                  <a:pt x="880700" y="245249"/>
                </a:lnTo>
                <a:lnTo>
                  <a:pt x="857227" y="206610"/>
                </a:lnTo>
                <a:lnTo>
                  <a:pt x="830250" y="170534"/>
                </a:lnTo>
                <a:lnTo>
                  <a:pt x="800004" y="137255"/>
                </a:lnTo>
                <a:lnTo>
                  <a:pt x="766725" y="107009"/>
                </a:lnTo>
                <a:lnTo>
                  <a:pt x="730649" y="80032"/>
                </a:lnTo>
                <a:lnTo>
                  <a:pt x="692010" y="56559"/>
                </a:lnTo>
                <a:lnTo>
                  <a:pt x="651045" y="36826"/>
                </a:lnTo>
                <a:lnTo>
                  <a:pt x="607989" y="21067"/>
                </a:lnTo>
                <a:lnTo>
                  <a:pt x="563077" y="9520"/>
                </a:lnTo>
                <a:lnTo>
                  <a:pt x="516546" y="2419"/>
                </a:lnTo>
                <a:lnTo>
                  <a:pt x="468629" y="0"/>
                </a:lnTo>
                <a:close/>
              </a:path>
            </a:pathLst>
          </a:custGeom>
          <a:solidFill>
            <a:srgbClr val="28287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14821" y="3182873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0" y="468630"/>
                </a:moveTo>
                <a:lnTo>
                  <a:pt x="2419" y="420713"/>
                </a:lnTo>
                <a:lnTo>
                  <a:pt x="9520" y="374182"/>
                </a:lnTo>
                <a:lnTo>
                  <a:pt x="21067" y="329270"/>
                </a:lnTo>
                <a:lnTo>
                  <a:pt x="36826" y="286214"/>
                </a:lnTo>
                <a:lnTo>
                  <a:pt x="56559" y="245249"/>
                </a:lnTo>
                <a:lnTo>
                  <a:pt x="80032" y="206610"/>
                </a:lnTo>
                <a:lnTo>
                  <a:pt x="107009" y="170534"/>
                </a:lnTo>
                <a:lnTo>
                  <a:pt x="137255" y="137255"/>
                </a:lnTo>
                <a:lnTo>
                  <a:pt x="170534" y="107009"/>
                </a:lnTo>
                <a:lnTo>
                  <a:pt x="206610" y="80032"/>
                </a:lnTo>
                <a:lnTo>
                  <a:pt x="245249" y="56559"/>
                </a:lnTo>
                <a:lnTo>
                  <a:pt x="286214" y="36826"/>
                </a:lnTo>
                <a:lnTo>
                  <a:pt x="329270" y="21067"/>
                </a:lnTo>
                <a:lnTo>
                  <a:pt x="374182" y="9520"/>
                </a:lnTo>
                <a:lnTo>
                  <a:pt x="420713" y="2419"/>
                </a:lnTo>
                <a:lnTo>
                  <a:pt x="468629" y="0"/>
                </a:lnTo>
                <a:lnTo>
                  <a:pt x="516546" y="2419"/>
                </a:lnTo>
                <a:lnTo>
                  <a:pt x="563077" y="9520"/>
                </a:lnTo>
                <a:lnTo>
                  <a:pt x="607989" y="21067"/>
                </a:lnTo>
                <a:lnTo>
                  <a:pt x="651045" y="36826"/>
                </a:lnTo>
                <a:lnTo>
                  <a:pt x="692010" y="56559"/>
                </a:lnTo>
                <a:lnTo>
                  <a:pt x="730649" y="80032"/>
                </a:lnTo>
                <a:lnTo>
                  <a:pt x="766725" y="107009"/>
                </a:lnTo>
                <a:lnTo>
                  <a:pt x="800004" y="137255"/>
                </a:lnTo>
                <a:lnTo>
                  <a:pt x="830250" y="170534"/>
                </a:lnTo>
                <a:lnTo>
                  <a:pt x="857227" y="206610"/>
                </a:lnTo>
                <a:lnTo>
                  <a:pt x="880700" y="245249"/>
                </a:lnTo>
                <a:lnTo>
                  <a:pt x="900433" y="286214"/>
                </a:lnTo>
                <a:lnTo>
                  <a:pt x="916192" y="329270"/>
                </a:lnTo>
                <a:lnTo>
                  <a:pt x="927739" y="374182"/>
                </a:lnTo>
                <a:lnTo>
                  <a:pt x="934840" y="420713"/>
                </a:lnTo>
                <a:lnTo>
                  <a:pt x="937259" y="468630"/>
                </a:lnTo>
                <a:lnTo>
                  <a:pt x="934840" y="516546"/>
                </a:lnTo>
                <a:lnTo>
                  <a:pt x="927739" y="563077"/>
                </a:lnTo>
                <a:lnTo>
                  <a:pt x="916192" y="607989"/>
                </a:lnTo>
                <a:lnTo>
                  <a:pt x="900433" y="651045"/>
                </a:lnTo>
                <a:lnTo>
                  <a:pt x="880700" y="692010"/>
                </a:lnTo>
                <a:lnTo>
                  <a:pt x="857227" y="730649"/>
                </a:lnTo>
                <a:lnTo>
                  <a:pt x="830250" y="766725"/>
                </a:lnTo>
                <a:lnTo>
                  <a:pt x="800004" y="800004"/>
                </a:lnTo>
                <a:lnTo>
                  <a:pt x="766725" y="830250"/>
                </a:lnTo>
                <a:lnTo>
                  <a:pt x="730649" y="857227"/>
                </a:lnTo>
                <a:lnTo>
                  <a:pt x="692010" y="880700"/>
                </a:lnTo>
                <a:lnTo>
                  <a:pt x="651045" y="900433"/>
                </a:lnTo>
                <a:lnTo>
                  <a:pt x="607989" y="916192"/>
                </a:lnTo>
                <a:lnTo>
                  <a:pt x="563077" y="927739"/>
                </a:lnTo>
                <a:lnTo>
                  <a:pt x="516546" y="934840"/>
                </a:lnTo>
                <a:lnTo>
                  <a:pt x="468629" y="937259"/>
                </a:lnTo>
                <a:lnTo>
                  <a:pt x="420713" y="934840"/>
                </a:lnTo>
                <a:lnTo>
                  <a:pt x="374182" y="927739"/>
                </a:lnTo>
                <a:lnTo>
                  <a:pt x="329270" y="916192"/>
                </a:lnTo>
                <a:lnTo>
                  <a:pt x="286214" y="900433"/>
                </a:lnTo>
                <a:lnTo>
                  <a:pt x="245249" y="880700"/>
                </a:lnTo>
                <a:lnTo>
                  <a:pt x="206610" y="857227"/>
                </a:lnTo>
                <a:lnTo>
                  <a:pt x="170534" y="830250"/>
                </a:lnTo>
                <a:lnTo>
                  <a:pt x="137255" y="800004"/>
                </a:lnTo>
                <a:lnTo>
                  <a:pt x="107009" y="766725"/>
                </a:lnTo>
                <a:lnTo>
                  <a:pt x="80032" y="730649"/>
                </a:lnTo>
                <a:lnTo>
                  <a:pt x="56559" y="692010"/>
                </a:lnTo>
                <a:lnTo>
                  <a:pt x="36826" y="651045"/>
                </a:lnTo>
                <a:lnTo>
                  <a:pt x="21067" y="607989"/>
                </a:lnTo>
                <a:lnTo>
                  <a:pt x="9520" y="563077"/>
                </a:lnTo>
                <a:lnTo>
                  <a:pt x="2419" y="516546"/>
                </a:lnTo>
                <a:lnTo>
                  <a:pt x="0" y="4686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51601" y="3471138"/>
            <a:ext cx="664210" cy="31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3505">
              <a:lnSpc>
                <a:spcPct val="120000"/>
              </a:lnSpc>
              <a:spcBef>
                <a:spcPts val="100"/>
              </a:spcBef>
            </a:pP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Software </a:t>
            </a:r>
            <a:r>
              <a:rPr dirty="0" sz="8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Deve</a:t>
            </a:r>
            <a:r>
              <a:rPr dirty="0" u="sng" sz="800" spc="-1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op</a:t>
            </a:r>
            <a:r>
              <a:rPr dirty="0" u="sng" sz="800" spc="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nt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89470" y="3910076"/>
            <a:ext cx="257810" cy="278130"/>
          </a:xfrm>
          <a:custGeom>
            <a:avLst/>
            <a:gdLst/>
            <a:ahLst/>
            <a:cxnLst/>
            <a:rect l="l" t="t" r="r" b="b"/>
            <a:pathLst>
              <a:path w="257809" h="278129">
                <a:moveTo>
                  <a:pt x="111505" y="0"/>
                </a:moveTo>
                <a:lnTo>
                  <a:pt x="0" y="153416"/>
                </a:lnTo>
                <a:lnTo>
                  <a:pt x="100964" y="226822"/>
                </a:lnTo>
                <a:lnTo>
                  <a:pt x="63880" y="277875"/>
                </a:lnTo>
                <a:lnTo>
                  <a:pt x="257682" y="223519"/>
                </a:lnTo>
                <a:lnTo>
                  <a:pt x="251621" y="73406"/>
                </a:lnTo>
                <a:lnTo>
                  <a:pt x="212471" y="73406"/>
                </a:lnTo>
                <a:lnTo>
                  <a:pt x="111505" y="0"/>
                </a:lnTo>
                <a:close/>
              </a:path>
              <a:path w="257809" h="278129">
                <a:moveTo>
                  <a:pt x="249554" y="22225"/>
                </a:moveTo>
                <a:lnTo>
                  <a:pt x="212471" y="73406"/>
                </a:lnTo>
                <a:lnTo>
                  <a:pt x="251621" y="73406"/>
                </a:lnTo>
                <a:lnTo>
                  <a:pt x="249554" y="22225"/>
                </a:lnTo>
                <a:close/>
              </a:path>
            </a:pathLst>
          </a:custGeom>
          <a:solidFill>
            <a:srgbClr val="2A2A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953250" y="4010405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629" y="0"/>
                </a:moveTo>
                <a:lnTo>
                  <a:pt x="420713" y="2419"/>
                </a:lnTo>
                <a:lnTo>
                  <a:pt x="374182" y="9520"/>
                </a:lnTo>
                <a:lnTo>
                  <a:pt x="329270" y="21067"/>
                </a:lnTo>
                <a:lnTo>
                  <a:pt x="286214" y="36826"/>
                </a:lnTo>
                <a:lnTo>
                  <a:pt x="245249" y="56559"/>
                </a:lnTo>
                <a:lnTo>
                  <a:pt x="206610" y="80032"/>
                </a:lnTo>
                <a:lnTo>
                  <a:pt x="170534" y="107009"/>
                </a:lnTo>
                <a:lnTo>
                  <a:pt x="137255" y="137255"/>
                </a:lnTo>
                <a:lnTo>
                  <a:pt x="107009" y="170534"/>
                </a:lnTo>
                <a:lnTo>
                  <a:pt x="80032" y="206610"/>
                </a:lnTo>
                <a:lnTo>
                  <a:pt x="56559" y="245249"/>
                </a:lnTo>
                <a:lnTo>
                  <a:pt x="36826" y="286214"/>
                </a:lnTo>
                <a:lnTo>
                  <a:pt x="21067" y="329270"/>
                </a:lnTo>
                <a:lnTo>
                  <a:pt x="9520" y="374182"/>
                </a:lnTo>
                <a:lnTo>
                  <a:pt x="2419" y="420713"/>
                </a:lnTo>
                <a:lnTo>
                  <a:pt x="0" y="468630"/>
                </a:lnTo>
                <a:lnTo>
                  <a:pt x="2419" y="516546"/>
                </a:lnTo>
                <a:lnTo>
                  <a:pt x="9520" y="563077"/>
                </a:lnTo>
                <a:lnTo>
                  <a:pt x="21067" y="607989"/>
                </a:lnTo>
                <a:lnTo>
                  <a:pt x="36826" y="651045"/>
                </a:lnTo>
                <a:lnTo>
                  <a:pt x="56559" y="692010"/>
                </a:lnTo>
                <a:lnTo>
                  <a:pt x="80032" y="730649"/>
                </a:lnTo>
                <a:lnTo>
                  <a:pt x="107009" y="766725"/>
                </a:lnTo>
                <a:lnTo>
                  <a:pt x="137255" y="800004"/>
                </a:lnTo>
                <a:lnTo>
                  <a:pt x="170534" y="830250"/>
                </a:lnTo>
                <a:lnTo>
                  <a:pt x="206610" y="857227"/>
                </a:lnTo>
                <a:lnTo>
                  <a:pt x="245249" y="880700"/>
                </a:lnTo>
                <a:lnTo>
                  <a:pt x="286214" y="900433"/>
                </a:lnTo>
                <a:lnTo>
                  <a:pt x="329270" y="916192"/>
                </a:lnTo>
                <a:lnTo>
                  <a:pt x="374182" y="927739"/>
                </a:lnTo>
                <a:lnTo>
                  <a:pt x="420713" y="934840"/>
                </a:lnTo>
                <a:lnTo>
                  <a:pt x="468629" y="937260"/>
                </a:lnTo>
                <a:lnTo>
                  <a:pt x="516546" y="934840"/>
                </a:lnTo>
                <a:lnTo>
                  <a:pt x="563077" y="927739"/>
                </a:lnTo>
                <a:lnTo>
                  <a:pt x="607989" y="916192"/>
                </a:lnTo>
                <a:lnTo>
                  <a:pt x="651045" y="900433"/>
                </a:lnTo>
                <a:lnTo>
                  <a:pt x="692010" y="880700"/>
                </a:lnTo>
                <a:lnTo>
                  <a:pt x="730649" y="857227"/>
                </a:lnTo>
                <a:lnTo>
                  <a:pt x="766725" y="830250"/>
                </a:lnTo>
                <a:lnTo>
                  <a:pt x="800004" y="800004"/>
                </a:lnTo>
                <a:lnTo>
                  <a:pt x="830250" y="766725"/>
                </a:lnTo>
                <a:lnTo>
                  <a:pt x="857227" y="730649"/>
                </a:lnTo>
                <a:lnTo>
                  <a:pt x="880700" y="692010"/>
                </a:lnTo>
                <a:lnTo>
                  <a:pt x="900433" y="651045"/>
                </a:lnTo>
                <a:lnTo>
                  <a:pt x="916192" y="607989"/>
                </a:lnTo>
                <a:lnTo>
                  <a:pt x="927739" y="563077"/>
                </a:lnTo>
                <a:lnTo>
                  <a:pt x="934840" y="516546"/>
                </a:lnTo>
                <a:lnTo>
                  <a:pt x="937259" y="468630"/>
                </a:lnTo>
                <a:lnTo>
                  <a:pt x="934840" y="420713"/>
                </a:lnTo>
                <a:lnTo>
                  <a:pt x="927739" y="374182"/>
                </a:lnTo>
                <a:lnTo>
                  <a:pt x="916192" y="329270"/>
                </a:lnTo>
                <a:lnTo>
                  <a:pt x="900433" y="286214"/>
                </a:lnTo>
                <a:lnTo>
                  <a:pt x="880700" y="245249"/>
                </a:lnTo>
                <a:lnTo>
                  <a:pt x="857227" y="206610"/>
                </a:lnTo>
                <a:lnTo>
                  <a:pt x="830250" y="170534"/>
                </a:lnTo>
                <a:lnTo>
                  <a:pt x="800004" y="137255"/>
                </a:lnTo>
                <a:lnTo>
                  <a:pt x="766725" y="107009"/>
                </a:lnTo>
                <a:lnTo>
                  <a:pt x="730649" y="80032"/>
                </a:lnTo>
                <a:lnTo>
                  <a:pt x="692010" y="56559"/>
                </a:lnTo>
                <a:lnTo>
                  <a:pt x="651045" y="36826"/>
                </a:lnTo>
                <a:lnTo>
                  <a:pt x="607989" y="21067"/>
                </a:lnTo>
                <a:lnTo>
                  <a:pt x="563077" y="9520"/>
                </a:lnTo>
                <a:lnTo>
                  <a:pt x="516546" y="2419"/>
                </a:lnTo>
                <a:lnTo>
                  <a:pt x="468629" y="0"/>
                </a:lnTo>
                <a:close/>
              </a:path>
            </a:pathLst>
          </a:custGeom>
          <a:solidFill>
            <a:srgbClr val="3A3A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53250" y="4010405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0" y="468630"/>
                </a:moveTo>
                <a:lnTo>
                  <a:pt x="2419" y="420713"/>
                </a:lnTo>
                <a:lnTo>
                  <a:pt x="9520" y="374182"/>
                </a:lnTo>
                <a:lnTo>
                  <a:pt x="21067" y="329270"/>
                </a:lnTo>
                <a:lnTo>
                  <a:pt x="36826" y="286214"/>
                </a:lnTo>
                <a:lnTo>
                  <a:pt x="56559" y="245249"/>
                </a:lnTo>
                <a:lnTo>
                  <a:pt x="80032" y="206610"/>
                </a:lnTo>
                <a:lnTo>
                  <a:pt x="107009" y="170534"/>
                </a:lnTo>
                <a:lnTo>
                  <a:pt x="137255" y="137255"/>
                </a:lnTo>
                <a:lnTo>
                  <a:pt x="170534" y="107009"/>
                </a:lnTo>
                <a:lnTo>
                  <a:pt x="206610" y="80032"/>
                </a:lnTo>
                <a:lnTo>
                  <a:pt x="245249" y="56559"/>
                </a:lnTo>
                <a:lnTo>
                  <a:pt x="286214" y="36826"/>
                </a:lnTo>
                <a:lnTo>
                  <a:pt x="329270" y="21067"/>
                </a:lnTo>
                <a:lnTo>
                  <a:pt x="374182" y="9520"/>
                </a:lnTo>
                <a:lnTo>
                  <a:pt x="420713" y="2419"/>
                </a:lnTo>
                <a:lnTo>
                  <a:pt x="468629" y="0"/>
                </a:lnTo>
                <a:lnTo>
                  <a:pt x="516546" y="2419"/>
                </a:lnTo>
                <a:lnTo>
                  <a:pt x="563077" y="9520"/>
                </a:lnTo>
                <a:lnTo>
                  <a:pt x="607989" y="21067"/>
                </a:lnTo>
                <a:lnTo>
                  <a:pt x="651045" y="36826"/>
                </a:lnTo>
                <a:lnTo>
                  <a:pt x="692010" y="56559"/>
                </a:lnTo>
                <a:lnTo>
                  <a:pt x="730649" y="80032"/>
                </a:lnTo>
                <a:lnTo>
                  <a:pt x="766725" y="107009"/>
                </a:lnTo>
                <a:lnTo>
                  <a:pt x="800004" y="137255"/>
                </a:lnTo>
                <a:lnTo>
                  <a:pt x="830250" y="170534"/>
                </a:lnTo>
                <a:lnTo>
                  <a:pt x="857227" y="206610"/>
                </a:lnTo>
                <a:lnTo>
                  <a:pt x="880700" y="245249"/>
                </a:lnTo>
                <a:lnTo>
                  <a:pt x="900433" y="286214"/>
                </a:lnTo>
                <a:lnTo>
                  <a:pt x="916192" y="329270"/>
                </a:lnTo>
                <a:lnTo>
                  <a:pt x="927739" y="374182"/>
                </a:lnTo>
                <a:lnTo>
                  <a:pt x="934840" y="420713"/>
                </a:lnTo>
                <a:lnTo>
                  <a:pt x="937259" y="468630"/>
                </a:lnTo>
                <a:lnTo>
                  <a:pt x="934840" y="516546"/>
                </a:lnTo>
                <a:lnTo>
                  <a:pt x="927739" y="563077"/>
                </a:lnTo>
                <a:lnTo>
                  <a:pt x="916192" y="607989"/>
                </a:lnTo>
                <a:lnTo>
                  <a:pt x="900433" y="651045"/>
                </a:lnTo>
                <a:lnTo>
                  <a:pt x="880700" y="692010"/>
                </a:lnTo>
                <a:lnTo>
                  <a:pt x="857227" y="730649"/>
                </a:lnTo>
                <a:lnTo>
                  <a:pt x="830250" y="766725"/>
                </a:lnTo>
                <a:lnTo>
                  <a:pt x="800004" y="800004"/>
                </a:lnTo>
                <a:lnTo>
                  <a:pt x="766725" y="830250"/>
                </a:lnTo>
                <a:lnTo>
                  <a:pt x="730649" y="857227"/>
                </a:lnTo>
                <a:lnTo>
                  <a:pt x="692010" y="880700"/>
                </a:lnTo>
                <a:lnTo>
                  <a:pt x="651045" y="900433"/>
                </a:lnTo>
                <a:lnTo>
                  <a:pt x="607989" y="916192"/>
                </a:lnTo>
                <a:lnTo>
                  <a:pt x="563077" y="927739"/>
                </a:lnTo>
                <a:lnTo>
                  <a:pt x="516546" y="934840"/>
                </a:lnTo>
                <a:lnTo>
                  <a:pt x="468629" y="937260"/>
                </a:lnTo>
                <a:lnTo>
                  <a:pt x="420713" y="934840"/>
                </a:lnTo>
                <a:lnTo>
                  <a:pt x="374182" y="927739"/>
                </a:lnTo>
                <a:lnTo>
                  <a:pt x="329270" y="916192"/>
                </a:lnTo>
                <a:lnTo>
                  <a:pt x="286214" y="900433"/>
                </a:lnTo>
                <a:lnTo>
                  <a:pt x="245249" y="880700"/>
                </a:lnTo>
                <a:lnTo>
                  <a:pt x="206610" y="857227"/>
                </a:lnTo>
                <a:lnTo>
                  <a:pt x="170534" y="830250"/>
                </a:lnTo>
                <a:lnTo>
                  <a:pt x="137255" y="800004"/>
                </a:lnTo>
                <a:lnTo>
                  <a:pt x="107009" y="766725"/>
                </a:lnTo>
                <a:lnTo>
                  <a:pt x="80032" y="730649"/>
                </a:lnTo>
                <a:lnTo>
                  <a:pt x="56559" y="692010"/>
                </a:lnTo>
                <a:lnTo>
                  <a:pt x="36826" y="651045"/>
                </a:lnTo>
                <a:lnTo>
                  <a:pt x="21067" y="607989"/>
                </a:lnTo>
                <a:lnTo>
                  <a:pt x="9520" y="563077"/>
                </a:lnTo>
                <a:lnTo>
                  <a:pt x="2419" y="516546"/>
                </a:lnTo>
                <a:lnTo>
                  <a:pt x="0" y="4686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122414" y="4298670"/>
            <a:ext cx="598170" cy="31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120">
              <a:lnSpc>
                <a:spcPct val="120000"/>
              </a:lnSpc>
              <a:spcBef>
                <a:spcPts val="100"/>
              </a:spcBef>
            </a:pP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Software </a:t>
            </a:r>
            <a:r>
              <a:rPr dirty="0" sz="8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Pro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pi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55739" y="4992496"/>
            <a:ext cx="300990" cy="267335"/>
          </a:xfrm>
          <a:custGeom>
            <a:avLst/>
            <a:gdLst/>
            <a:ahLst/>
            <a:cxnLst/>
            <a:rect l="l" t="t" r="r" b="b"/>
            <a:pathLst>
              <a:path w="300990" h="267335">
                <a:moveTo>
                  <a:pt x="0" y="99313"/>
                </a:moveTo>
                <a:lnTo>
                  <a:pt x="111632" y="266826"/>
                </a:lnTo>
                <a:lnTo>
                  <a:pt x="300481" y="196976"/>
                </a:lnTo>
                <a:lnTo>
                  <a:pt x="240410" y="177419"/>
                </a:lnTo>
                <a:lnTo>
                  <a:pt x="259487" y="118744"/>
                </a:lnTo>
                <a:lnTo>
                  <a:pt x="60070" y="118744"/>
                </a:lnTo>
                <a:lnTo>
                  <a:pt x="0" y="99313"/>
                </a:lnTo>
                <a:close/>
              </a:path>
              <a:path w="300990" h="267335">
                <a:moveTo>
                  <a:pt x="98678" y="0"/>
                </a:moveTo>
                <a:lnTo>
                  <a:pt x="60070" y="118744"/>
                </a:lnTo>
                <a:lnTo>
                  <a:pt x="259487" y="118744"/>
                </a:lnTo>
                <a:lnTo>
                  <a:pt x="279018" y="58673"/>
                </a:lnTo>
                <a:lnTo>
                  <a:pt x="98678" y="0"/>
                </a:lnTo>
                <a:close/>
              </a:path>
            </a:pathLst>
          </a:custGeom>
          <a:solidFill>
            <a:srgbClr val="3C3C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18909" y="5348478"/>
            <a:ext cx="935990" cy="937260"/>
          </a:xfrm>
          <a:custGeom>
            <a:avLst/>
            <a:gdLst/>
            <a:ahLst/>
            <a:cxnLst/>
            <a:rect l="l" t="t" r="r" b="b"/>
            <a:pathLst>
              <a:path w="935990" h="937260">
                <a:moveTo>
                  <a:pt x="467868" y="0"/>
                </a:moveTo>
                <a:lnTo>
                  <a:pt x="420023" y="2419"/>
                </a:lnTo>
                <a:lnTo>
                  <a:pt x="373562" y="9520"/>
                </a:lnTo>
                <a:lnTo>
                  <a:pt x="328720" y="21067"/>
                </a:lnTo>
                <a:lnTo>
                  <a:pt x="285732" y="36826"/>
                </a:lnTo>
                <a:lnTo>
                  <a:pt x="244832" y="56559"/>
                </a:lnTo>
                <a:lnTo>
                  <a:pt x="206257" y="80032"/>
                </a:lnTo>
                <a:lnTo>
                  <a:pt x="170240" y="107009"/>
                </a:lnTo>
                <a:lnTo>
                  <a:pt x="137017" y="137255"/>
                </a:lnTo>
                <a:lnTo>
                  <a:pt x="106822" y="170534"/>
                </a:lnTo>
                <a:lnTo>
                  <a:pt x="79891" y="206610"/>
                </a:lnTo>
                <a:lnTo>
                  <a:pt x="56459" y="245249"/>
                </a:lnTo>
                <a:lnTo>
                  <a:pt x="36760" y="286214"/>
                </a:lnTo>
                <a:lnTo>
                  <a:pt x="21030" y="329270"/>
                </a:lnTo>
                <a:lnTo>
                  <a:pt x="9503" y="374182"/>
                </a:lnTo>
                <a:lnTo>
                  <a:pt x="2415" y="420713"/>
                </a:lnTo>
                <a:lnTo>
                  <a:pt x="0" y="468630"/>
                </a:lnTo>
                <a:lnTo>
                  <a:pt x="2415" y="516544"/>
                </a:lnTo>
                <a:lnTo>
                  <a:pt x="9503" y="563074"/>
                </a:lnTo>
                <a:lnTo>
                  <a:pt x="21030" y="607984"/>
                </a:lnTo>
                <a:lnTo>
                  <a:pt x="36760" y="651040"/>
                </a:lnTo>
                <a:lnTo>
                  <a:pt x="56459" y="692005"/>
                </a:lnTo>
                <a:lnTo>
                  <a:pt x="79891" y="730643"/>
                </a:lnTo>
                <a:lnTo>
                  <a:pt x="106822" y="766720"/>
                </a:lnTo>
                <a:lnTo>
                  <a:pt x="137017" y="799999"/>
                </a:lnTo>
                <a:lnTo>
                  <a:pt x="170240" y="830246"/>
                </a:lnTo>
                <a:lnTo>
                  <a:pt x="206257" y="857224"/>
                </a:lnTo>
                <a:lnTo>
                  <a:pt x="244832" y="880698"/>
                </a:lnTo>
                <a:lnTo>
                  <a:pt x="285732" y="900432"/>
                </a:lnTo>
                <a:lnTo>
                  <a:pt x="328720" y="916190"/>
                </a:lnTo>
                <a:lnTo>
                  <a:pt x="373562" y="927738"/>
                </a:lnTo>
                <a:lnTo>
                  <a:pt x="420023" y="934840"/>
                </a:lnTo>
                <a:lnTo>
                  <a:pt x="467868" y="937260"/>
                </a:lnTo>
                <a:lnTo>
                  <a:pt x="515712" y="934840"/>
                </a:lnTo>
                <a:lnTo>
                  <a:pt x="562173" y="927738"/>
                </a:lnTo>
                <a:lnTo>
                  <a:pt x="607015" y="916190"/>
                </a:lnTo>
                <a:lnTo>
                  <a:pt x="650003" y="900432"/>
                </a:lnTo>
                <a:lnTo>
                  <a:pt x="690903" y="880698"/>
                </a:lnTo>
                <a:lnTo>
                  <a:pt x="729478" y="857224"/>
                </a:lnTo>
                <a:lnTo>
                  <a:pt x="765495" y="830246"/>
                </a:lnTo>
                <a:lnTo>
                  <a:pt x="798718" y="799999"/>
                </a:lnTo>
                <a:lnTo>
                  <a:pt x="828913" y="766720"/>
                </a:lnTo>
                <a:lnTo>
                  <a:pt x="855844" y="730643"/>
                </a:lnTo>
                <a:lnTo>
                  <a:pt x="879276" y="692005"/>
                </a:lnTo>
                <a:lnTo>
                  <a:pt x="898975" y="651040"/>
                </a:lnTo>
                <a:lnTo>
                  <a:pt x="914705" y="607984"/>
                </a:lnTo>
                <a:lnTo>
                  <a:pt x="926232" y="563074"/>
                </a:lnTo>
                <a:lnTo>
                  <a:pt x="933320" y="516544"/>
                </a:lnTo>
                <a:lnTo>
                  <a:pt x="935736" y="468630"/>
                </a:lnTo>
                <a:lnTo>
                  <a:pt x="933320" y="420713"/>
                </a:lnTo>
                <a:lnTo>
                  <a:pt x="926232" y="374182"/>
                </a:lnTo>
                <a:lnTo>
                  <a:pt x="914705" y="329270"/>
                </a:lnTo>
                <a:lnTo>
                  <a:pt x="898975" y="286214"/>
                </a:lnTo>
                <a:lnTo>
                  <a:pt x="879276" y="245249"/>
                </a:lnTo>
                <a:lnTo>
                  <a:pt x="855844" y="206610"/>
                </a:lnTo>
                <a:lnTo>
                  <a:pt x="828913" y="170534"/>
                </a:lnTo>
                <a:lnTo>
                  <a:pt x="798718" y="137255"/>
                </a:lnTo>
                <a:lnTo>
                  <a:pt x="765495" y="107009"/>
                </a:lnTo>
                <a:lnTo>
                  <a:pt x="729478" y="80032"/>
                </a:lnTo>
                <a:lnTo>
                  <a:pt x="690903" y="56559"/>
                </a:lnTo>
                <a:lnTo>
                  <a:pt x="650003" y="36826"/>
                </a:lnTo>
                <a:lnTo>
                  <a:pt x="607015" y="21067"/>
                </a:lnTo>
                <a:lnTo>
                  <a:pt x="562173" y="9520"/>
                </a:lnTo>
                <a:lnTo>
                  <a:pt x="515712" y="2419"/>
                </a:lnTo>
                <a:lnTo>
                  <a:pt x="467868" y="0"/>
                </a:lnTo>
                <a:close/>
              </a:path>
            </a:pathLst>
          </a:custGeom>
          <a:solidFill>
            <a:srgbClr val="5252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18909" y="5348478"/>
            <a:ext cx="935990" cy="937260"/>
          </a:xfrm>
          <a:custGeom>
            <a:avLst/>
            <a:gdLst/>
            <a:ahLst/>
            <a:cxnLst/>
            <a:rect l="l" t="t" r="r" b="b"/>
            <a:pathLst>
              <a:path w="935990" h="937260">
                <a:moveTo>
                  <a:pt x="0" y="468630"/>
                </a:moveTo>
                <a:lnTo>
                  <a:pt x="2415" y="420713"/>
                </a:lnTo>
                <a:lnTo>
                  <a:pt x="9503" y="374182"/>
                </a:lnTo>
                <a:lnTo>
                  <a:pt x="21030" y="329270"/>
                </a:lnTo>
                <a:lnTo>
                  <a:pt x="36760" y="286214"/>
                </a:lnTo>
                <a:lnTo>
                  <a:pt x="56459" y="245249"/>
                </a:lnTo>
                <a:lnTo>
                  <a:pt x="79891" y="206610"/>
                </a:lnTo>
                <a:lnTo>
                  <a:pt x="106822" y="170534"/>
                </a:lnTo>
                <a:lnTo>
                  <a:pt x="137017" y="137255"/>
                </a:lnTo>
                <a:lnTo>
                  <a:pt x="170240" y="107009"/>
                </a:lnTo>
                <a:lnTo>
                  <a:pt x="206257" y="80032"/>
                </a:lnTo>
                <a:lnTo>
                  <a:pt x="244832" y="56559"/>
                </a:lnTo>
                <a:lnTo>
                  <a:pt x="285732" y="36826"/>
                </a:lnTo>
                <a:lnTo>
                  <a:pt x="328720" y="21067"/>
                </a:lnTo>
                <a:lnTo>
                  <a:pt x="373562" y="9520"/>
                </a:lnTo>
                <a:lnTo>
                  <a:pt x="420023" y="2419"/>
                </a:lnTo>
                <a:lnTo>
                  <a:pt x="467868" y="0"/>
                </a:lnTo>
                <a:lnTo>
                  <a:pt x="515712" y="2419"/>
                </a:lnTo>
                <a:lnTo>
                  <a:pt x="562173" y="9520"/>
                </a:lnTo>
                <a:lnTo>
                  <a:pt x="607015" y="21067"/>
                </a:lnTo>
                <a:lnTo>
                  <a:pt x="650003" y="36826"/>
                </a:lnTo>
                <a:lnTo>
                  <a:pt x="690903" y="56559"/>
                </a:lnTo>
                <a:lnTo>
                  <a:pt x="729478" y="80032"/>
                </a:lnTo>
                <a:lnTo>
                  <a:pt x="765495" y="107009"/>
                </a:lnTo>
                <a:lnTo>
                  <a:pt x="798718" y="137255"/>
                </a:lnTo>
                <a:lnTo>
                  <a:pt x="828913" y="170534"/>
                </a:lnTo>
                <a:lnTo>
                  <a:pt x="855844" y="206610"/>
                </a:lnTo>
                <a:lnTo>
                  <a:pt x="879276" y="245249"/>
                </a:lnTo>
                <a:lnTo>
                  <a:pt x="898975" y="286214"/>
                </a:lnTo>
                <a:lnTo>
                  <a:pt x="914705" y="329270"/>
                </a:lnTo>
                <a:lnTo>
                  <a:pt x="926232" y="374182"/>
                </a:lnTo>
                <a:lnTo>
                  <a:pt x="933320" y="420713"/>
                </a:lnTo>
                <a:lnTo>
                  <a:pt x="935736" y="468630"/>
                </a:lnTo>
                <a:lnTo>
                  <a:pt x="933320" y="516544"/>
                </a:lnTo>
                <a:lnTo>
                  <a:pt x="926232" y="563074"/>
                </a:lnTo>
                <a:lnTo>
                  <a:pt x="914705" y="607984"/>
                </a:lnTo>
                <a:lnTo>
                  <a:pt x="898975" y="651040"/>
                </a:lnTo>
                <a:lnTo>
                  <a:pt x="879276" y="692005"/>
                </a:lnTo>
                <a:lnTo>
                  <a:pt x="855844" y="730643"/>
                </a:lnTo>
                <a:lnTo>
                  <a:pt x="828913" y="766720"/>
                </a:lnTo>
                <a:lnTo>
                  <a:pt x="798718" y="799999"/>
                </a:lnTo>
                <a:lnTo>
                  <a:pt x="765495" y="830246"/>
                </a:lnTo>
                <a:lnTo>
                  <a:pt x="729478" y="857224"/>
                </a:lnTo>
                <a:lnTo>
                  <a:pt x="690903" y="880698"/>
                </a:lnTo>
                <a:lnTo>
                  <a:pt x="650003" y="900432"/>
                </a:lnTo>
                <a:lnTo>
                  <a:pt x="607015" y="916190"/>
                </a:lnTo>
                <a:lnTo>
                  <a:pt x="562173" y="927738"/>
                </a:lnTo>
                <a:lnTo>
                  <a:pt x="515712" y="934840"/>
                </a:lnTo>
                <a:lnTo>
                  <a:pt x="467868" y="937260"/>
                </a:lnTo>
                <a:lnTo>
                  <a:pt x="420023" y="934840"/>
                </a:lnTo>
                <a:lnTo>
                  <a:pt x="373562" y="927738"/>
                </a:lnTo>
                <a:lnTo>
                  <a:pt x="328720" y="916190"/>
                </a:lnTo>
                <a:lnTo>
                  <a:pt x="285732" y="900432"/>
                </a:lnTo>
                <a:lnTo>
                  <a:pt x="244832" y="880698"/>
                </a:lnTo>
                <a:lnTo>
                  <a:pt x="206257" y="857224"/>
                </a:lnTo>
                <a:lnTo>
                  <a:pt x="170240" y="830246"/>
                </a:lnTo>
                <a:lnTo>
                  <a:pt x="137017" y="799999"/>
                </a:lnTo>
                <a:lnTo>
                  <a:pt x="106822" y="766720"/>
                </a:lnTo>
                <a:lnTo>
                  <a:pt x="79891" y="730643"/>
                </a:lnTo>
                <a:lnTo>
                  <a:pt x="56459" y="692005"/>
                </a:lnTo>
                <a:lnTo>
                  <a:pt x="36760" y="651040"/>
                </a:lnTo>
                <a:lnTo>
                  <a:pt x="21030" y="607984"/>
                </a:lnTo>
                <a:lnTo>
                  <a:pt x="9503" y="563074"/>
                </a:lnTo>
                <a:lnTo>
                  <a:pt x="2415" y="516544"/>
                </a:lnTo>
                <a:lnTo>
                  <a:pt x="0" y="4686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759067" y="5637682"/>
            <a:ext cx="455930" cy="31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720" marR="5080" indent="-33655">
              <a:lnSpc>
                <a:spcPct val="120000"/>
              </a:lnSpc>
              <a:spcBef>
                <a:spcPts val="100"/>
              </a:spcBef>
            </a:pP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w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re </a:t>
            </a:r>
            <a:r>
              <a:rPr dirty="0" sz="8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Testing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64579" y="5658611"/>
            <a:ext cx="250190" cy="315595"/>
          </a:xfrm>
          <a:custGeom>
            <a:avLst/>
            <a:gdLst/>
            <a:ahLst/>
            <a:cxnLst/>
            <a:rect l="l" t="t" r="r" b="b"/>
            <a:pathLst>
              <a:path w="250189" h="315595">
                <a:moveTo>
                  <a:pt x="124968" y="0"/>
                </a:moveTo>
                <a:lnTo>
                  <a:pt x="0" y="157734"/>
                </a:lnTo>
                <a:lnTo>
                  <a:pt x="124968" y="315468"/>
                </a:lnTo>
                <a:lnTo>
                  <a:pt x="124968" y="252374"/>
                </a:lnTo>
                <a:lnTo>
                  <a:pt x="249936" y="252374"/>
                </a:lnTo>
                <a:lnTo>
                  <a:pt x="249936" y="63093"/>
                </a:lnTo>
                <a:lnTo>
                  <a:pt x="124968" y="63093"/>
                </a:lnTo>
                <a:lnTo>
                  <a:pt x="124968" y="0"/>
                </a:lnTo>
                <a:close/>
              </a:path>
            </a:pathLst>
          </a:custGeom>
          <a:solidFill>
            <a:srgbClr val="5353A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110734" y="5348478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629" y="0"/>
                </a:moveTo>
                <a:lnTo>
                  <a:pt x="420713" y="2419"/>
                </a:lnTo>
                <a:lnTo>
                  <a:pt x="374182" y="9520"/>
                </a:lnTo>
                <a:lnTo>
                  <a:pt x="329270" y="21067"/>
                </a:lnTo>
                <a:lnTo>
                  <a:pt x="286214" y="36826"/>
                </a:lnTo>
                <a:lnTo>
                  <a:pt x="245249" y="56559"/>
                </a:lnTo>
                <a:lnTo>
                  <a:pt x="206610" y="80032"/>
                </a:lnTo>
                <a:lnTo>
                  <a:pt x="170534" y="107009"/>
                </a:lnTo>
                <a:lnTo>
                  <a:pt x="137255" y="137255"/>
                </a:lnTo>
                <a:lnTo>
                  <a:pt x="107009" y="170534"/>
                </a:lnTo>
                <a:lnTo>
                  <a:pt x="80032" y="206610"/>
                </a:lnTo>
                <a:lnTo>
                  <a:pt x="56559" y="245249"/>
                </a:lnTo>
                <a:lnTo>
                  <a:pt x="36826" y="286214"/>
                </a:lnTo>
                <a:lnTo>
                  <a:pt x="21067" y="329270"/>
                </a:lnTo>
                <a:lnTo>
                  <a:pt x="9520" y="374182"/>
                </a:lnTo>
                <a:lnTo>
                  <a:pt x="2419" y="420713"/>
                </a:lnTo>
                <a:lnTo>
                  <a:pt x="0" y="468630"/>
                </a:lnTo>
                <a:lnTo>
                  <a:pt x="2419" y="516544"/>
                </a:lnTo>
                <a:lnTo>
                  <a:pt x="9520" y="563074"/>
                </a:lnTo>
                <a:lnTo>
                  <a:pt x="21067" y="607984"/>
                </a:lnTo>
                <a:lnTo>
                  <a:pt x="36826" y="651040"/>
                </a:lnTo>
                <a:lnTo>
                  <a:pt x="56559" y="692005"/>
                </a:lnTo>
                <a:lnTo>
                  <a:pt x="80032" y="730643"/>
                </a:lnTo>
                <a:lnTo>
                  <a:pt x="107009" y="766720"/>
                </a:lnTo>
                <a:lnTo>
                  <a:pt x="137255" y="799999"/>
                </a:lnTo>
                <a:lnTo>
                  <a:pt x="170534" y="830246"/>
                </a:lnTo>
                <a:lnTo>
                  <a:pt x="206610" y="857224"/>
                </a:lnTo>
                <a:lnTo>
                  <a:pt x="245249" y="880698"/>
                </a:lnTo>
                <a:lnTo>
                  <a:pt x="286214" y="900432"/>
                </a:lnTo>
                <a:lnTo>
                  <a:pt x="329270" y="916190"/>
                </a:lnTo>
                <a:lnTo>
                  <a:pt x="374182" y="927738"/>
                </a:lnTo>
                <a:lnTo>
                  <a:pt x="420713" y="934840"/>
                </a:lnTo>
                <a:lnTo>
                  <a:pt x="468629" y="937260"/>
                </a:lnTo>
                <a:lnTo>
                  <a:pt x="516546" y="934840"/>
                </a:lnTo>
                <a:lnTo>
                  <a:pt x="563077" y="927738"/>
                </a:lnTo>
                <a:lnTo>
                  <a:pt x="607989" y="916190"/>
                </a:lnTo>
                <a:lnTo>
                  <a:pt x="651045" y="900432"/>
                </a:lnTo>
                <a:lnTo>
                  <a:pt x="692010" y="880698"/>
                </a:lnTo>
                <a:lnTo>
                  <a:pt x="730649" y="857224"/>
                </a:lnTo>
                <a:lnTo>
                  <a:pt x="766725" y="830246"/>
                </a:lnTo>
                <a:lnTo>
                  <a:pt x="800004" y="799999"/>
                </a:lnTo>
                <a:lnTo>
                  <a:pt x="830250" y="766720"/>
                </a:lnTo>
                <a:lnTo>
                  <a:pt x="857227" y="730643"/>
                </a:lnTo>
                <a:lnTo>
                  <a:pt x="880700" y="692005"/>
                </a:lnTo>
                <a:lnTo>
                  <a:pt x="900433" y="651040"/>
                </a:lnTo>
                <a:lnTo>
                  <a:pt x="916192" y="607984"/>
                </a:lnTo>
                <a:lnTo>
                  <a:pt x="927739" y="563074"/>
                </a:lnTo>
                <a:lnTo>
                  <a:pt x="934840" y="516544"/>
                </a:lnTo>
                <a:lnTo>
                  <a:pt x="937260" y="468630"/>
                </a:lnTo>
                <a:lnTo>
                  <a:pt x="934840" y="420713"/>
                </a:lnTo>
                <a:lnTo>
                  <a:pt x="927739" y="374182"/>
                </a:lnTo>
                <a:lnTo>
                  <a:pt x="916192" y="329270"/>
                </a:lnTo>
                <a:lnTo>
                  <a:pt x="900433" y="286214"/>
                </a:lnTo>
                <a:lnTo>
                  <a:pt x="880700" y="245249"/>
                </a:lnTo>
                <a:lnTo>
                  <a:pt x="857227" y="206610"/>
                </a:lnTo>
                <a:lnTo>
                  <a:pt x="830250" y="170534"/>
                </a:lnTo>
                <a:lnTo>
                  <a:pt x="800004" y="137255"/>
                </a:lnTo>
                <a:lnTo>
                  <a:pt x="766725" y="107009"/>
                </a:lnTo>
                <a:lnTo>
                  <a:pt x="730649" y="80032"/>
                </a:lnTo>
                <a:lnTo>
                  <a:pt x="692010" y="56559"/>
                </a:lnTo>
                <a:lnTo>
                  <a:pt x="651045" y="36826"/>
                </a:lnTo>
                <a:lnTo>
                  <a:pt x="607989" y="21067"/>
                </a:lnTo>
                <a:lnTo>
                  <a:pt x="563077" y="9520"/>
                </a:lnTo>
                <a:lnTo>
                  <a:pt x="516546" y="2419"/>
                </a:lnTo>
                <a:lnTo>
                  <a:pt x="468629" y="0"/>
                </a:lnTo>
                <a:close/>
              </a:path>
            </a:pathLst>
          </a:custGeom>
          <a:solidFill>
            <a:srgbClr val="7676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10734" y="5348478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0" y="468630"/>
                </a:moveTo>
                <a:lnTo>
                  <a:pt x="2419" y="420713"/>
                </a:lnTo>
                <a:lnTo>
                  <a:pt x="9520" y="374182"/>
                </a:lnTo>
                <a:lnTo>
                  <a:pt x="21067" y="329270"/>
                </a:lnTo>
                <a:lnTo>
                  <a:pt x="36826" y="286214"/>
                </a:lnTo>
                <a:lnTo>
                  <a:pt x="56559" y="245249"/>
                </a:lnTo>
                <a:lnTo>
                  <a:pt x="80032" y="206610"/>
                </a:lnTo>
                <a:lnTo>
                  <a:pt x="107009" y="170534"/>
                </a:lnTo>
                <a:lnTo>
                  <a:pt x="137255" y="137255"/>
                </a:lnTo>
                <a:lnTo>
                  <a:pt x="170534" y="107009"/>
                </a:lnTo>
                <a:lnTo>
                  <a:pt x="206610" y="80032"/>
                </a:lnTo>
                <a:lnTo>
                  <a:pt x="245249" y="56559"/>
                </a:lnTo>
                <a:lnTo>
                  <a:pt x="286214" y="36826"/>
                </a:lnTo>
                <a:lnTo>
                  <a:pt x="329270" y="21067"/>
                </a:lnTo>
                <a:lnTo>
                  <a:pt x="374182" y="9520"/>
                </a:lnTo>
                <a:lnTo>
                  <a:pt x="420713" y="2419"/>
                </a:lnTo>
                <a:lnTo>
                  <a:pt x="468629" y="0"/>
                </a:lnTo>
                <a:lnTo>
                  <a:pt x="516546" y="2419"/>
                </a:lnTo>
                <a:lnTo>
                  <a:pt x="563077" y="9520"/>
                </a:lnTo>
                <a:lnTo>
                  <a:pt x="607989" y="21067"/>
                </a:lnTo>
                <a:lnTo>
                  <a:pt x="651045" y="36826"/>
                </a:lnTo>
                <a:lnTo>
                  <a:pt x="692010" y="56559"/>
                </a:lnTo>
                <a:lnTo>
                  <a:pt x="730649" y="80032"/>
                </a:lnTo>
                <a:lnTo>
                  <a:pt x="766725" y="107009"/>
                </a:lnTo>
                <a:lnTo>
                  <a:pt x="800004" y="137255"/>
                </a:lnTo>
                <a:lnTo>
                  <a:pt x="830250" y="170534"/>
                </a:lnTo>
                <a:lnTo>
                  <a:pt x="857227" y="206610"/>
                </a:lnTo>
                <a:lnTo>
                  <a:pt x="880700" y="245249"/>
                </a:lnTo>
                <a:lnTo>
                  <a:pt x="900433" y="286214"/>
                </a:lnTo>
                <a:lnTo>
                  <a:pt x="916192" y="329270"/>
                </a:lnTo>
                <a:lnTo>
                  <a:pt x="927739" y="374182"/>
                </a:lnTo>
                <a:lnTo>
                  <a:pt x="934840" y="420713"/>
                </a:lnTo>
                <a:lnTo>
                  <a:pt x="937260" y="468630"/>
                </a:lnTo>
                <a:lnTo>
                  <a:pt x="934840" y="516544"/>
                </a:lnTo>
                <a:lnTo>
                  <a:pt x="927739" y="563074"/>
                </a:lnTo>
                <a:lnTo>
                  <a:pt x="916192" y="607984"/>
                </a:lnTo>
                <a:lnTo>
                  <a:pt x="900433" y="651040"/>
                </a:lnTo>
                <a:lnTo>
                  <a:pt x="880700" y="692005"/>
                </a:lnTo>
                <a:lnTo>
                  <a:pt x="857227" y="730643"/>
                </a:lnTo>
                <a:lnTo>
                  <a:pt x="830250" y="766720"/>
                </a:lnTo>
                <a:lnTo>
                  <a:pt x="800004" y="799999"/>
                </a:lnTo>
                <a:lnTo>
                  <a:pt x="766725" y="830246"/>
                </a:lnTo>
                <a:lnTo>
                  <a:pt x="730649" y="857224"/>
                </a:lnTo>
                <a:lnTo>
                  <a:pt x="692010" y="880698"/>
                </a:lnTo>
                <a:lnTo>
                  <a:pt x="651045" y="900432"/>
                </a:lnTo>
                <a:lnTo>
                  <a:pt x="607989" y="916190"/>
                </a:lnTo>
                <a:lnTo>
                  <a:pt x="563077" y="927738"/>
                </a:lnTo>
                <a:lnTo>
                  <a:pt x="516546" y="934840"/>
                </a:lnTo>
                <a:lnTo>
                  <a:pt x="468629" y="937260"/>
                </a:lnTo>
                <a:lnTo>
                  <a:pt x="420713" y="934840"/>
                </a:lnTo>
                <a:lnTo>
                  <a:pt x="374182" y="927738"/>
                </a:lnTo>
                <a:lnTo>
                  <a:pt x="329270" y="916190"/>
                </a:lnTo>
                <a:lnTo>
                  <a:pt x="286214" y="900432"/>
                </a:lnTo>
                <a:lnTo>
                  <a:pt x="245249" y="880698"/>
                </a:lnTo>
                <a:lnTo>
                  <a:pt x="206610" y="857224"/>
                </a:lnTo>
                <a:lnTo>
                  <a:pt x="170534" y="830246"/>
                </a:lnTo>
                <a:lnTo>
                  <a:pt x="137255" y="799999"/>
                </a:lnTo>
                <a:lnTo>
                  <a:pt x="107009" y="766720"/>
                </a:lnTo>
                <a:lnTo>
                  <a:pt x="80032" y="730643"/>
                </a:lnTo>
                <a:lnTo>
                  <a:pt x="56559" y="692005"/>
                </a:lnTo>
                <a:lnTo>
                  <a:pt x="36826" y="651040"/>
                </a:lnTo>
                <a:lnTo>
                  <a:pt x="21067" y="607984"/>
                </a:lnTo>
                <a:lnTo>
                  <a:pt x="9520" y="563074"/>
                </a:lnTo>
                <a:lnTo>
                  <a:pt x="2419" y="516544"/>
                </a:lnTo>
                <a:lnTo>
                  <a:pt x="0" y="4686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325236" y="5637682"/>
            <a:ext cx="506730" cy="318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0">
              <a:lnSpc>
                <a:spcPct val="120000"/>
              </a:lnSpc>
              <a:spcBef>
                <a:spcPts val="100"/>
              </a:spcBef>
            </a:pP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Software </a:t>
            </a:r>
            <a:r>
              <a:rPr dirty="0" sz="80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na</a:t>
            </a:r>
            <a:r>
              <a:rPr dirty="0" u="sng" sz="800" spc="-1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l</a:t>
            </a: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y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z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13222" y="5035296"/>
            <a:ext cx="300990" cy="266700"/>
          </a:xfrm>
          <a:custGeom>
            <a:avLst/>
            <a:gdLst/>
            <a:ahLst/>
            <a:cxnLst/>
            <a:rect l="l" t="t" r="r" b="b"/>
            <a:pathLst>
              <a:path w="300989" h="266700">
                <a:moveTo>
                  <a:pt x="259487" y="148081"/>
                </a:moveTo>
                <a:lnTo>
                  <a:pt x="60071" y="148081"/>
                </a:lnTo>
                <a:lnTo>
                  <a:pt x="98678" y="266699"/>
                </a:lnTo>
                <a:lnTo>
                  <a:pt x="279018" y="208152"/>
                </a:lnTo>
                <a:lnTo>
                  <a:pt x="259487" y="148081"/>
                </a:lnTo>
                <a:close/>
              </a:path>
              <a:path w="300989" h="266700">
                <a:moveTo>
                  <a:pt x="111632" y="0"/>
                </a:moveTo>
                <a:lnTo>
                  <a:pt x="0" y="167512"/>
                </a:lnTo>
                <a:lnTo>
                  <a:pt x="60071" y="148081"/>
                </a:lnTo>
                <a:lnTo>
                  <a:pt x="259487" y="148081"/>
                </a:lnTo>
                <a:lnTo>
                  <a:pt x="240411" y="89407"/>
                </a:lnTo>
                <a:lnTo>
                  <a:pt x="300609" y="69849"/>
                </a:lnTo>
                <a:lnTo>
                  <a:pt x="111632" y="0"/>
                </a:lnTo>
                <a:close/>
              </a:path>
            </a:pathLst>
          </a:custGeom>
          <a:solidFill>
            <a:srgbClr val="7878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76394" y="4010405"/>
            <a:ext cx="935990" cy="937260"/>
          </a:xfrm>
          <a:custGeom>
            <a:avLst/>
            <a:gdLst/>
            <a:ahLst/>
            <a:cxnLst/>
            <a:rect l="l" t="t" r="r" b="b"/>
            <a:pathLst>
              <a:path w="935989" h="937260">
                <a:moveTo>
                  <a:pt x="467867" y="0"/>
                </a:moveTo>
                <a:lnTo>
                  <a:pt x="420023" y="2419"/>
                </a:lnTo>
                <a:lnTo>
                  <a:pt x="373562" y="9520"/>
                </a:lnTo>
                <a:lnTo>
                  <a:pt x="328720" y="21067"/>
                </a:lnTo>
                <a:lnTo>
                  <a:pt x="285732" y="36826"/>
                </a:lnTo>
                <a:lnTo>
                  <a:pt x="244832" y="56559"/>
                </a:lnTo>
                <a:lnTo>
                  <a:pt x="206257" y="80032"/>
                </a:lnTo>
                <a:lnTo>
                  <a:pt x="170240" y="107009"/>
                </a:lnTo>
                <a:lnTo>
                  <a:pt x="137017" y="137255"/>
                </a:lnTo>
                <a:lnTo>
                  <a:pt x="106822" y="170534"/>
                </a:lnTo>
                <a:lnTo>
                  <a:pt x="79891" y="206610"/>
                </a:lnTo>
                <a:lnTo>
                  <a:pt x="56459" y="245249"/>
                </a:lnTo>
                <a:lnTo>
                  <a:pt x="36760" y="286214"/>
                </a:lnTo>
                <a:lnTo>
                  <a:pt x="21030" y="329270"/>
                </a:lnTo>
                <a:lnTo>
                  <a:pt x="9503" y="374182"/>
                </a:lnTo>
                <a:lnTo>
                  <a:pt x="2415" y="420713"/>
                </a:lnTo>
                <a:lnTo>
                  <a:pt x="0" y="468630"/>
                </a:lnTo>
                <a:lnTo>
                  <a:pt x="2415" y="516546"/>
                </a:lnTo>
                <a:lnTo>
                  <a:pt x="9503" y="563077"/>
                </a:lnTo>
                <a:lnTo>
                  <a:pt x="21030" y="607989"/>
                </a:lnTo>
                <a:lnTo>
                  <a:pt x="36760" y="651045"/>
                </a:lnTo>
                <a:lnTo>
                  <a:pt x="56459" y="692010"/>
                </a:lnTo>
                <a:lnTo>
                  <a:pt x="79891" y="730649"/>
                </a:lnTo>
                <a:lnTo>
                  <a:pt x="106822" y="766725"/>
                </a:lnTo>
                <a:lnTo>
                  <a:pt x="137017" y="800004"/>
                </a:lnTo>
                <a:lnTo>
                  <a:pt x="170240" y="830250"/>
                </a:lnTo>
                <a:lnTo>
                  <a:pt x="206257" y="857227"/>
                </a:lnTo>
                <a:lnTo>
                  <a:pt x="244832" y="880700"/>
                </a:lnTo>
                <a:lnTo>
                  <a:pt x="285732" y="900433"/>
                </a:lnTo>
                <a:lnTo>
                  <a:pt x="328720" y="916192"/>
                </a:lnTo>
                <a:lnTo>
                  <a:pt x="373562" y="927739"/>
                </a:lnTo>
                <a:lnTo>
                  <a:pt x="420023" y="934840"/>
                </a:lnTo>
                <a:lnTo>
                  <a:pt x="467867" y="937260"/>
                </a:lnTo>
                <a:lnTo>
                  <a:pt x="515712" y="934840"/>
                </a:lnTo>
                <a:lnTo>
                  <a:pt x="562173" y="927739"/>
                </a:lnTo>
                <a:lnTo>
                  <a:pt x="607015" y="916192"/>
                </a:lnTo>
                <a:lnTo>
                  <a:pt x="650003" y="900433"/>
                </a:lnTo>
                <a:lnTo>
                  <a:pt x="690903" y="880700"/>
                </a:lnTo>
                <a:lnTo>
                  <a:pt x="729478" y="857227"/>
                </a:lnTo>
                <a:lnTo>
                  <a:pt x="765495" y="830250"/>
                </a:lnTo>
                <a:lnTo>
                  <a:pt x="798718" y="800004"/>
                </a:lnTo>
                <a:lnTo>
                  <a:pt x="828913" y="766725"/>
                </a:lnTo>
                <a:lnTo>
                  <a:pt x="855844" y="730649"/>
                </a:lnTo>
                <a:lnTo>
                  <a:pt x="879276" y="692010"/>
                </a:lnTo>
                <a:lnTo>
                  <a:pt x="898975" y="651045"/>
                </a:lnTo>
                <a:lnTo>
                  <a:pt x="914705" y="607989"/>
                </a:lnTo>
                <a:lnTo>
                  <a:pt x="926232" y="563077"/>
                </a:lnTo>
                <a:lnTo>
                  <a:pt x="933320" y="516546"/>
                </a:lnTo>
                <a:lnTo>
                  <a:pt x="935735" y="468630"/>
                </a:lnTo>
                <a:lnTo>
                  <a:pt x="933320" y="420713"/>
                </a:lnTo>
                <a:lnTo>
                  <a:pt x="926232" y="374182"/>
                </a:lnTo>
                <a:lnTo>
                  <a:pt x="914705" y="329270"/>
                </a:lnTo>
                <a:lnTo>
                  <a:pt x="898975" y="286214"/>
                </a:lnTo>
                <a:lnTo>
                  <a:pt x="879276" y="245249"/>
                </a:lnTo>
                <a:lnTo>
                  <a:pt x="855844" y="206610"/>
                </a:lnTo>
                <a:lnTo>
                  <a:pt x="828913" y="170534"/>
                </a:lnTo>
                <a:lnTo>
                  <a:pt x="798718" y="137255"/>
                </a:lnTo>
                <a:lnTo>
                  <a:pt x="765495" y="107009"/>
                </a:lnTo>
                <a:lnTo>
                  <a:pt x="729478" y="80032"/>
                </a:lnTo>
                <a:lnTo>
                  <a:pt x="690903" y="56559"/>
                </a:lnTo>
                <a:lnTo>
                  <a:pt x="650003" y="36826"/>
                </a:lnTo>
                <a:lnTo>
                  <a:pt x="607015" y="21067"/>
                </a:lnTo>
                <a:lnTo>
                  <a:pt x="562173" y="9520"/>
                </a:lnTo>
                <a:lnTo>
                  <a:pt x="515712" y="2419"/>
                </a:lnTo>
                <a:lnTo>
                  <a:pt x="467867" y="0"/>
                </a:lnTo>
                <a:close/>
              </a:path>
            </a:pathLst>
          </a:custGeom>
          <a:solidFill>
            <a:srgbClr val="99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76394" y="4010405"/>
            <a:ext cx="935990" cy="937260"/>
          </a:xfrm>
          <a:custGeom>
            <a:avLst/>
            <a:gdLst/>
            <a:ahLst/>
            <a:cxnLst/>
            <a:rect l="l" t="t" r="r" b="b"/>
            <a:pathLst>
              <a:path w="935989" h="937260">
                <a:moveTo>
                  <a:pt x="0" y="468630"/>
                </a:moveTo>
                <a:lnTo>
                  <a:pt x="2415" y="420713"/>
                </a:lnTo>
                <a:lnTo>
                  <a:pt x="9503" y="374182"/>
                </a:lnTo>
                <a:lnTo>
                  <a:pt x="21030" y="329270"/>
                </a:lnTo>
                <a:lnTo>
                  <a:pt x="36760" y="286214"/>
                </a:lnTo>
                <a:lnTo>
                  <a:pt x="56459" y="245249"/>
                </a:lnTo>
                <a:lnTo>
                  <a:pt x="79891" y="206610"/>
                </a:lnTo>
                <a:lnTo>
                  <a:pt x="106822" y="170534"/>
                </a:lnTo>
                <a:lnTo>
                  <a:pt x="137017" y="137255"/>
                </a:lnTo>
                <a:lnTo>
                  <a:pt x="170240" y="107009"/>
                </a:lnTo>
                <a:lnTo>
                  <a:pt x="206257" y="80032"/>
                </a:lnTo>
                <a:lnTo>
                  <a:pt x="244832" y="56559"/>
                </a:lnTo>
                <a:lnTo>
                  <a:pt x="285732" y="36826"/>
                </a:lnTo>
                <a:lnTo>
                  <a:pt x="328720" y="21067"/>
                </a:lnTo>
                <a:lnTo>
                  <a:pt x="373562" y="9520"/>
                </a:lnTo>
                <a:lnTo>
                  <a:pt x="420023" y="2419"/>
                </a:lnTo>
                <a:lnTo>
                  <a:pt x="467867" y="0"/>
                </a:lnTo>
                <a:lnTo>
                  <a:pt x="515712" y="2419"/>
                </a:lnTo>
                <a:lnTo>
                  <a:pt x="562173" y="9520"/>
                </a:lnTo>
                <a:lnTo>
                  <a:pt x="607015" y="21067"/>
                </a:lnTo>
                <a:lnTo>
                  <a:pt x="650003" y="36826"/>
                </a:lnTo>
                <a:lnTo>
                  <a:pt x="690903" y="56559"/>
                </a:lnTo>
                <a:lnTo>
                  <a:pt x="729478" y="80032"/>
                </a:lnTo>
                <a:lnTo>
                  <a:pt x="765495" y="107009"/>
                </a:lnTo>
                <a:lnTo>
                  <a:pt x="798718" y="137255"/>
                </a:lnTo>
                <a:lnTo>
                  <a:pt x="828913" y="170534"/>
                </a:lnTo>
                <a:lnTo>
                  <a:pt x="855844" y="206610"/>
                </a:lnTo>
                <a:lnTo>
                  <a:pt x="879276" y="245249"/>
                </a:lnTo>
                <a:lnTo>
                  <a:pt x="898975" y="286214"/>
                </a:lnTo>
                <a:lnTo>
                  <a:pt x="914705" y="329270"/>
                </a:lnTo>
                <a:lnTo>
                  <a:pt x="926232" y="374182"/>
                </a:lnTo>
                <a:lnTo>
                  <a:pt x="933320" y="420713"/>
                </a:lnTo>
                <a:lnTo>
                  <a:pt x="935735" y="468630"/>
                </a:lnTo>
                <a:lnTo>
                  <a:pt x="933320" y="516546"/>
                </a:lnTo>
                <a:lnTo>
                  <a:pt x="926232" y="563077"/>
                </a:lnTo>
                <a:lnTo>
                  <a:pt x="914705" y="607989"/>
                </a:lnTo>
                <a:lnTo>
                  <a:pt x="898975" y="651045"/>
                </a:lnTo>
                <a:lnTo>
                  <a:pt x="879276" y="692010"/>
                </a:lnTo>
                <a:lnTo>
                  <a:pt x="855844" y="730649"/>
                </a:lnTo>
                <a:lnTo>
                  <a:pt x="828913" y="766725"/>
                </a:lnTo>
                <a:lnTo>
                  <a:pt x="798718" y="800004"/>
                </a:lnTo>
                <a:lnTo>
                  <a:pt x="765495" y="830250"/>
                </a:lnTo>
                <a:lnTo>
                  <a:pt x="729478" y="857227"/>
                </a:lnTo>
                <a:lnTo>
                  <a:pt x="690903" y="880700"/>
                </a:lnTo>
                <a:lnTo>
                  <a:pt x="650003" y="900433"/>
                </a:lnTo>
                <a:lnTo>
                  <a:pt x="607015" y="916192"/>
                </a:lnTo>
                <a:lnTo>
                  <a:pt x="562173" y="927739"/>
                </a:lnTo>
                <a:lnTo>
                  <a:pt x="515712" y="934840"/>
                </a:lnTo>
                <a:lnTo>
                  <a:pt x="467867" y="937260"/>
                </a:lnTo>
                <a:lnTo>
                  <a:pt x="420023" y="934840"/>
                </a:lnTo>
                <a:lnTo>
                  <a:pt x="373562" y="927739"/>
                </a:lnTo>
                <a:lnTo>
                  <a:pt x="328720" y="916192"/>
                </a:lnTo>
                <a:lnTo>
                  <a:pt x="285732" y="900433"/>
                </a:lnTo>
                <a:lnTo>
                  <a:pt x="244832" y="880700"/>
                </a:lnTo>
                <a:lnTo>
                  <a:pt x="206257" y="857227"/>
                </a:lnTo>
                <a:lnTo>
                  <a:pt x="170240" y="830250"/>
                </a:lnTo>
                <a:lnTo>
                  <a:pt x="137017" y="800004"/>
                </a:lnTo>
                <a:lnTo>
                  <a:pt x="106822" y="766725"/>
                </a:lnTo>
                <a:lnTo>
                  <a:pt x="79891" y="730649"/>
                </a:lnTo>
                <a:lnTo>
                  <a:pt x="56459" y="692010"/>
                </a:lnTo>
                <a:lnTo>
                  <a:pt x="36760" y="651045"/>
                </a:lnTo>
                <a:lnTo>
                  <a:pt x="21030" y="607989"/>
                </a:lnTo>
                <a:lnTo>
                  <a:pt x="9503" y="563077"/>
                </a:lnTo>
                <a:lnTo>
                  <a:pt x="2415" y="516546"/>
                </a:lnTo>
                <a:lnTo>
                  <a:pt x="0" y="4686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864353" y="4395342"/>
            <a:ext cx="55880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800" spc="-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De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bugg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dirty="0" u="sng" sz="8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50789" y="3940683"/>
            <a:ext cx="257810" cy="278130"/>
          </a:xfrm>
          <a:custGeom>
            <a:avLst/>
            <a:gdLst/>
            <a:ahLst/>
            <a:cxnLst/>
            <a:rect l="l" t="t" r="r" b="b"/>
            <a:pathLst>
              <a:path w="257810" h="278129">
                <a:moveTo>
                  <a:pt x="63753" y="0"/>
                </a:moveTo>
                <a:lnTo>
                  <a:pt x="100964" y="51054"/>
                </a:lnTo>
                <a:lnTo>
                  <a:pt x="0" y="124460"/>
                </a:lnTo>
                <a:lnTo>
                  <a:pt x="111378" y="277876"/>
                </a:lnTo>
                <a:lnTo>
                  <a:pt x="212471" y="204470"/>
                </a:lnTo>
                <a:lnTo>
                  <a:pt x="251621" y="204470"/>
                </a:lnTo>
                <a:lnTo>
                  <a:pt x="257683" y="54356"/>
                </a:lnTo>
                <a:lnTo>
                  <a:pt x="63753" y="0"/>
                </a:lnTo>
                <a:close/>
              </a:path>
              <a:path w="257810" h="278129">
                <a:moveTo>
                  <a:pt x="251621" y="204470"/>
                </a:moveTo>
                <a:lnTo>
                  <a:pt x="212471" y="204470"/>
                </a:lnTo>
                <a:lnTo>
                  <a:pt x="249555" y="255651"/>
                </a:lnTo>
                <a:lnTo>
                  <a:pt x="251621" y="204470"/>
                </a:lnTo>
                <a:close/>
              </a:path>
            </a:pathLst>
          </a:custGeom>
          <a:solidFill>
            <a:srgbClr val="9999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80</a:t>
            </a:fld>
            <a:endParaRPr sz="1000"/>
          </a:p>
        </p:txBody>
      </p:sp>
      <p:sp>
        <p:nvSpPr>
          <p:cNvPr id="41" name="object 41"/>
          <p:cNvSpPr txBox="1"/>
          <p:nvPr/>
        </p:nvSpPr>
        <p:spPr>
          <a:xfrm>
            <a:off x="307340" y="6520477"/>
            <a:ext cx="180657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Kadir Serhat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Altıntığ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442452" y="6508495"/>
            <a:ext cx="16573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latin typeface="Arial"/>
                <a:cs typeface="Arial"/>
              </a:rPr>
              <a:t>84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4138" y="2597276"/>
            <a:ext cx="7334884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Ground Control </a:t>
            </a: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System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(GCS)</a:t>
            </a:r>
            <a:r>
              <a:rPr dirty="0" sz="3200" spc="-13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5461" y="4369689"/>
            <a:ext cx="251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Ramazan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Kurban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348990" y="6508495"/>
            <a:ext cx="24460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Arial"/>
                <a:cs typeface="Arial"/>
              </a:rPr>
              <a:t>CanSat </a:t>
            </a:r>
            <a:r>
              <a:rPr dirty="0" sz="1000" spc="-10">
                <a:latin typeface="Arial"/>
                <a:cs typeface="Arial"/>
              </a:rPr>
              <a:t>2018 </a:t>
            </a:r>
            <a:r>
              <a:rPr dirty="0" sz="1000" spc="-5">
                <a:latin typeface="Arial"/>
                <a:cs typeface="Arial"/>
              </a:rPr>
              <a:t>PDR: #4128 Team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CERVOS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2725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</a:t>
            </a:r>
            <a:r>
              <a:rPr dirty="0" spc="-8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962935"/>
            <a:ext cx="2609596" cy="2706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94332" y="4079747"/>
            <a:ext cx="1699260" cy="1351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35679" y="3721608"/>
            <a:ext cx="2072639" cy="2072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04688" y="3906011"/>
            <a:ext cx="1395984" cy="1080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1898" y="3218307"/>
            <a:ext cx="1674901" cy="1838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0644" y="1341119"/>
            <a:ext cx="5882639" cy="2075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04279" y="1284858"/>
            <a:ext cx="2028977" cy="20289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32014" y="2793619"/>
            <a:ext cx="6902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latin typeface="Arial"/>
                <a:cs typeface="Arial"/>
              </a:rPr>
              <a:t>Ant</a:t>
            </a:r>
            <a:r>
              <a:rPr dirty="0" sz="1400">
                <a:latin typeface="Arial"/>
                <a:cs typeface="Arial"/>
              </a:rPr>
              <a:t>enna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4907" y="4073144"/>
            <a:ext cx="63944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Arial"/>
                <a:cs typeface="Arial"/>
              </a:rPr>
              <a:t>Arduino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33417" y="4793716"/>
            <a:ext cx="2999740" cy="60452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400" spc="-5">
                <a:latin typeface="Arial"/>
                <a:cs typeface="Arial"/>
              </a:rPr>
              <a:t>Cable</a:t>
            </a:r>
            <a:endParaRPr sz="1400">
              <a:latin typeface="Arial"/>
              <a:cs typeface="Arial"/>
            </a:endParaRPr>
          </a:p>
          <a:p>
            <a:pPr marL="1219200">
              <a:lnSpc>
                <a:spcPct val="100000"/>
              </a:lnSpc>
              <a:spcBef>
                <a:spcPts val="600"/>
              </a:spcBef>
            </a:pPr>
            <a:r>
              <a:rPr dirty="0" sz="1400" spc="-5">
                <a:latin typeface="Arial"/>
                <a:cs typeface="Arial"/>
              </a:rPr>
              <a:t>Radio Receiver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Circuit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8892" y="4132834"/>
            <a:ext cx="342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Usb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96845" y="2536698"/>
            <a:ext cx="576580" cy="533400"/>
          </a:xfrm>
          <a:custGeom>
            <a:avLst/>
            <a:gdLst/>
            <a:ahLst/>
            <a:cxnLst/>
            <a:rect l="l" t="t" r="r" b="b"/>
            <a:pathLst>
              <a:path w="576580" h="533400">
                <a:moveTo>
                  <a:pt x="225933" y="0"/>
                </a:moveTo>
                <a:lnTo>
                  <a:pt x="0" y="96012"/>
                </a:lnTo>
                <a:lnTo>
                  <a:pt x="202692" y="207010"/>
                </a:lnTo>
                <a:lnTo>
                  <a:pt x="133985" y="239649"/>
                </a:lnTo>
                <a:lnTo>
                  <a:pt x="326009" y="345439"/>
                </a:lnTo>
                <a:lnTo>
                  <a:pt x="267081" y="368300"/>
                </a:lnTo>
                <a:lnTo>
                  <a:pt x="576072" y="533400"/>
                </a:lnTo>
                <a:lnTo>
                  <a:pt x="393827" y="318007"/>
                </a:lnTo>
                <a:lnTo>
                  <a:pt x="442087" y="296544"/>
                </a:lnTo>
                <a:lnTo>
                  <a:pt x="294767" y="167893"/>
                </a:lnTo>
                <a:lnTo>
                  <a:pt x="343027" y="150113"/>
                </a:lnTo>
                <a:lnTo>
                  <a:pt x="2259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96845" y="2536698"/>
            <a:ext cx="576580" cy="533400"/>
          </a:xfrm>
          <a:custGeom>
            <a:avLst/>
            <a:gdLst/>
            <a:ahLst/>
            <a:cxnLst/>
            <a:rect l="l" t="t" r="r" b="b"/>
            <a:pathLst>
              <a:path w="576580" h="533400">
                <a:moveTo>
                  <a:pt x="225933" y="0"/>
                </a:moveTo>
                <a:lnTo>
                  <a:pt x="343027" y="150113"/>
                </a:lnTo>
                <a:lnTo>
                  <a:pt x="294767" y="167893"/>
                </a:lnTo>
                <a:lnTo>
                  <a:pt x="442087" y="296544"/>
                </a:lnTo>
                <a:lnTo>
                  <a:pt x="393827" y="318007"/>
                </a:lnTo>
                <a:lnTo>
                  <a:pt x="576072" y="533400"/>
                </a:lnTo>
                <a:lnTo>
                  <a:pt x="267081" y="368300"/>
                </a:lnTo>
                <a:lnTo>
                  <a:pt x="326009" y="345439"/>
                </a:lnTo>
                <a:lnTo>
                  <a:pt x="133985" y="239649"/>
                </a:lnTo>
                <a:lnTo>
                  <a:pt x="202692" y="207010"/>
                </a:lnTo>
                <a:lnTo>
                  <a:pt x="0" y="96012"/>
                </a:lnTo>
                <a:lnTo>
                  <a:pt x="225933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0225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</a:t>
            </a:r>
            <a:r>
              <a:rPr dirty="0" spc="-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Requirements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550416"/>
          <a:ext cx="8838565" cy="4310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90"/>
                <a:gridCol w="4536440"/>
                <a:gridCol w="1368425"/>
                <a:gridCol w="929640"/>
                <a:gridCol w="316865"/>
                <a:gridCol w="316865"/>
                <a:gridCol w="316865"/>
                <a:gridCol w="316865"/>
              </a:tblGrid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Requirement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Rationalite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4315">
                        <a:lnSpc>
                          <a:spcPct val="100000"/>
                        </a:lnSpc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Parent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b="1">
                          <a:latin typeface="Arial"/>
                          <a:cs typeface="Arial"/>
                        </a:rPr>
                        <a:t>VM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368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3175">
                    <a:lnL w="12700">
                      <a:solidFill>
                        <a:srgbClr val="333399"/>
                      </a:solidFill>
                      <a:prstDash val="solid"/>
                    </a:lnL>
                    <a:lnR w="28575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28575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28575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Each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team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develop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their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own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</a:t>
                      </a:r>
                      <a:r>
                        <a:rPr dirty="0" sz="1200" spc="-114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5780" marR="186055" indent="-3219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Uniqueness</a:t>
                      </a:r>
                      <a:r>
                        <a:rPr dirty="0" sz="1200" spc="-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of  GCS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28575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397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2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telemetry shall be displayed in real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200" spc="-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descent.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4635" marR="233679" indent="28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4604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SR-11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19860" marR="234950" indent="-11677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All telemetry shall be displayed in engineering units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(meters,  meters/sec,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Celsius,</a:t>
                      </a:r>
                      <a:r>
                        <a:rPr dirty="0" sz="12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etc.)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 marR="233679" indent="2857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91689" marR="228600" indent="-184594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Teams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plot each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telemetry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field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in real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200" spc="-1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during  flight.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3335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8745" marR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Examine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CanSat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condition in real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time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524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algn="ctr" marL="1206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5715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206375" marR="192405" indent="12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shall include one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laptop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computer with a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minimum of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two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hours of battery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operation, XBEE radio and</a:t>
                      </a:r>
                      <a:r>
                        <a:rPr dirty="0" sz="1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  hand held</a:t>
                      </a:r>
                      <a:r>
                        <a:rPr dirty="0" sz="12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antenna.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56870" marR="133350" indent="-20447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Operate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without  AC</a:t>
                      </a:r>
                      <a:r>
                        <a:rPr dirty="0" sz="12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power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81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</a:tcPr>
                </a:tc>
              </a:tr>
              <a:tr h="913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GCS-6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21615" marR="205104" indent="-19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 must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be portable so the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team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can be  positioned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operation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site along the</a:t>
                      </a:r>
                      <a:r>
                        <a:rPr dirty="0" sz="1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flight  line. AC power 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will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not be available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at the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ground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station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operation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site.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763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254635" marR="233679" indent="28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Competition 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q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ui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r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200" spc="-10">
                          <a:latin typeface="Arial"/>
                          <a:cs typeface="Arial"/>
                        </a:rPr>
                        <a:t>e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33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333399"/>
                      </a:solidFill>
                      <a:prstDash val="solid"/>
                    </a:lnL>
                    <a:lnR w="12700">
                      <a:solidFill>
                        <a:srgbClr val="333399"/>
                      </a:solidFill>
                      <a:prstDash val="solid"/>
                    </a:lnR>
                    <a:lnT w="12700">
                      <a:solidFill>
                        <a:srgbClr val="333399"/>
                      </a:solidFill>
                      <a:prstDash val="solid"/>
                    </a:lnT>
                    <a:lnB w="12700">
                      <a:solidFill>
                        <a:srgbClr val="333399"/>
                      </a:solidFill>
                      <a:prstDash val="solid"/>
                    </a:lnB>
                    <a:solidFill>
                      <a:srgbClr val="333399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78625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</a:t>
            </a:r>
            <a:r>
              <a:rPr dirty="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Design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1431" y="4482210"/>
            <a:ext cx="3749675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Main </a:t>
            </a:r>
            <a:r>
              <a:rPr dirty="0" u="heavy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Mission</a:t>
            </a:r>
            <a:r>
              <a:rPr dirty="0" u="heavy" sz="12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Design:</a:t>
            </a:r>
            <a:endParaRPr sz="12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Antenna </a:t>
            </a:r>
            <a:r>
              <a:rPr dirty="0" sz="1200" spc="-5">
                <a:latin typeface="Arial"/>
                <a:cs typeface="Arial"/>
              </a:rPr>
              <a:t>is connected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XBee with Co-axial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cable.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1431" y="4847970"/>
            <a:ext cx="3446145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XBEE is connected </a:t>
            </a:r>
            <a:r>
              <a:rPr dirty="0" sz="1200">
                <a:latin typeface="Arial"/>
                <a:cs typeface="Arial"/>
              </a:rPr>
              <a:t>to USB-TTL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converter.</a:t>
            </a:r>
            <a:endParaRPr sz="12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Converter is connected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PC with USB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cable.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240" y="5213984"/>
            <a:ext cx="3427729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2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Bonus </a:t>
            </a:r>
            <a:r>
              <a:rPr dirty="0" u="heavy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Mission</a:t>
            </a:r>
            <a:r>
              <a:rPr dirty="0" u="heavy" sz="1200" spc="2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Design:</a:t>
            </a:r>
            <a:endParaRPr sz="1200">
              <a:latin typeface="Arial"/>
              <a:cs typeface="Arial"/>
            </a:endParaRPr>
          </a:p>
          <a:p>
            <a:pPr marL="341630" indent="-316865">
              <a:lnSpc>
                <a:spcPct val="100000"/>
              </a:lnSpc>
              <a:buSzPct val="116666"/>
              <a:buChar char="●"/>
              <a:tabLst>
                <a:tab pos="341630" algn="l"/>
                <a:tab pos="342265" algn="l"/>
              </a:tabLst>
            </a:pPr>
            <a:r>
              <a:rPr dirty="0" sz="1200">
                <a:latin typeface="Arial"/>
                <a:cs typeface="Arial"/>
              </a:rPr>
              <a:t>Antenna </a:t>
            </a:r>
            <a:r>
              <a:rPr dirty="0" sz="1200" spc="-5">
                <a:latin typeface="Arial"/>
                <a:cs typeface="Arial"/>
              </a:rPr>
              <a:t>is connected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radio receiver</a:t>
            </a:r>
            <a:r>
              <a:rPr dirty="0" sz="1200" spc="-8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circuit.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431" y="5579770"/>
            <a:ext cx="3942715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100"/>
              </a:spcBef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Radio </a:t>
            </a:r>
            <a:r>
              <a:rPr dirty="0" sz="1200" spc="-5">
                <a:latin typeface="Arial"/>
                <a:cs typeface="Arial"/>
              </a:rPr>
              <a:t>receiver circuit is </a:t>
            </a:r>
            <a:r>
              <a:rPr dirty="0" sz="1200">
                <a:latin typeface="Arial"/>
                <a:cs typeface="Arial"/>
              </a:rPr>
              <a:t>connected to </a:t>
            </a:r>
            <a:r>
              <a:rPr dirty="0" sz="1200" spc="-5">
                <a:latin typeface="Arial"/>
                <a:cs typeface="Arial"/>
              </a:rPr>
              <a:t>arduino </a:t>
            </a:r>
            <a:r>
              <a:rPr dirty="0" sz="1200" spc="-10">
                <a:latin typeface="Arial"/>
                <a:cs typeface="Arial"/>
              </a:rPr>
              <a:t>via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SPI.</a:t>
            </a:r>
            <a:endParaRPr sz="12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Arduino is connected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PC with </a:t>
            </a:r>
            <a:r>
              <a:rPr dirty="0" sz="1200">
                <a:latin typeface="Arial"/>
                <a:cs typeface="Arial"/>
              </a:rPr>
              <a:t>USB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cable.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0036" y="1068324"/>
            <a:ext cx="6797040" cy="3339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668392" y="4482210"/>
            <a:ext cx="3917315" cy="396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Specifications:</a:t>
            </a:r>
            <a:endParaRPr sz="12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GCS laptop </a:t>
            </a:r>
            <a:r>
              <a:rPr dirty="0" sz="1200" spc="-5">
                <a:latin typeface="Arial"/>
                <a:cs typeface="Arial"/>
              </a:rPr>
              <a:t>can operate </a:t>
            </a:r>
            <a:r>
              <a:rPr dirty="0" sz="1200">
                <a:latin typeface="Arial"/>
                <a:cs typeface="Arial"/>
              </a:rPr>
              <a:t>at least </a:t>
            </a:r>
            <a:r>
              <a:rPr dirty="0" sz="1200" spc="-5">
                <a:latin typeface="Arial"/>
                <a:cs typeface="Arial"/>
              </a:rPr>
              <a:t>2 hours with</a:t>
            </a:r>
            <a:r>
              <a:rPr dirty="0" sz="1200" spc="-90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battery.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668392" y="4847970"/>
            <a:ext cx="41249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132715" indent="-316865">
              <a:lnSpc>
                <a:spcPct val="100000"/>
              </a:lnSpc>
              <a:spcBef>
                <a:spcPts val="100"/>
              </a:spcBef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prevent over heating, portable umbrella </a:t>
            </a:r>
            <a:r>
              <a:rPr dirty="0" sz="1200">
                <a:latin typeface="Arial"/>
                <a:cs typeface="Arial"/>
              </a:rPr>
              <a:t>along </a:t>
            </a:r>
            <a:r>
              <a:rPr dirty="0" sz="1200" spc="-5">
                <a:latin typeface="Arial"/>
                <a:cs typeface="Arial"/>
              </a:rPr>
              <a:t>with  arrangements shall be </a:t>
            </a:r>
            <a:r>
              <a:rPr dirty="0" sz="1200">
                <a:latin typeface="Arial"/>
                <a:cs typeface="Arial"/>
              </a:rPr>
              <a:t>set </a:t>
            </a:r>
            <a:r>
              <a:rPr dirty="0" sz="1200" spc="-5">
                <a:latin typeface="Arial"/>
                <a:cs typeface="Arial"/>
              </a:rPr>
              <a:t>up </a:t>
            </a:r>
            <a:r>
              <a:rPr dirty="0" sz="1200">
                <a:latin typeface="Arial"/>
                <a:cs typeface="Arial"/>
              </a:rPr>
              <a:t>to </a:t>
            </a:r>
            <a:r>
              <a:rPr dirty="0" sz="1200" spc="-5">
                <a:latin typeface="Arial"/>
                <a:cs typeface="Arial"/>
              </a:rPr>
              <a:t>prevent </a:t>
            </a:r>
            <a:r>
              <a:rPr dirty="0" sz="1200" spc="5">
                <a:latin typeface="Arial"/>
                <a:cs typeface="Arial"/>
              </a:rPr>
              <a:t>GCS </a:t>
            </a:r>
            <a:r>
              <a:rPr dirty="0" sz="1200">
                <a:latin typeface="Arial"/>
                <a:cs typeface="Arial"/>
              </a:rPr>
              <a:t>from the  </a:t>
            </a:r>
            <a:r>
              <a:rPr dirty="0" sz="1200" spc="-5">
                <a:latin typeface="Arial"/>
                <a:cs typeface="Arial"/>
              </a:rPr>
              <a:t>overhead sun secondly cooler </a:t>
            </a:r>
            <a:r>
              <a:rPr dirty="0" sz="1200">
                <a:latin typeface="Arial"/>
                <a:cs typeface="Arial"/>
              </a:rPr>
              <a:t>fan for</a:t>
            </a:r>
            <a:r>
              <a:rPr dirty="0" sz="1200" spc="-114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laptop.</a:t>
            </a:r>
            <a:endParaRPr sz="1200">
              <a:latin typeface="Arial"/>
              <a:cs typeface="Arial"/>
            </a:endParaRPr>
          </a:p>
          <a:p>
            <a:pPr marL="329565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>
                <a:latin typeface="Arial"/>
                <a:cs typeface="Arial"/>
              </a:rPr>
              <a:t>OS </a:t>
            </a:r>
            <a:r>
              <a:rPr dirty="0" sz="1200" spc="-5">
                <a:latin typeface="Arial"/>
                <a:cs typeface="Arial"/>
              </a:rPr>
              <a:t>updating has done already and </a:t>
            </a:r>
            <a:r>
              <a:rPr dirty="0" sz="1200">
                <a:latin typeface="Arial"/>
                <a:cs typeface="Arial"/>
              </a:rPr>
              <a:t>after</a:t>
            </a:r>
            <a:r>
              <a:rPr dirty="0" sz="1200" spc="-1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closed</a:t>
            </a:r>
            <a:endParaRPr sz="1200">
              <a:latin typeface="Arial"/>
              <a:cs typeface="Arial"/>
            </a:endParaRPr>
          </a:p>
          <a:p>
            <a:pPr marL="329565" marR="5080" indent="-316865">
              <a:lnSpc>
                <a:spcPct val="100000"/>
              </a:lnSpc>
              <a:buSzPct val="116666"/>
              <a:buChar char="●"/>
              <a:tabLst>
                <a:tab pos="329565" algn="l"/>
                <a:tab pos="330200" algn="l"/>
              </a:tabLst>
            </a:pPr>
            <a:r>
              <a:rPr dirty="0" sz="1200" spc="-5">
                <a:latin typeface="Arial"/>
                <a:cs typeface="Arial"/>
              </a:rPr>
              <a:t>All </a:t>
            </a:r>
            <a:r>
              <a:rPr dirty="0" sz="1200">
                <a:latin typeface="Arial"/>
                <a:cs typeface="Arial"/>
              </a:rPr>
              <a:t>other </a:t>
            </a:r>
            <a:r>
              <a:rPr dirty="0" sz="1200" spc="-5">
                <a:latin typeface="Arial"/>
                <a:cs typeface="Arial"/>
              </a:rPr>
              <a:t>unnecessary </a:t>
            </a:r>
            <a:r>
              <a:rPr dirty="0" sz="1200">
                <a:latin typeface="Arial"/>
                <a:cs typeface="Arial"/>
              </a:rPr>
              <a:t>OS actions </a:t>
            </a:r>
            <a:r>
              <a:rPr dirty="0" sz="1200" spc="-10">
                <a:latin typeface="Arial"/>
                <a:cs typeface="Arial"/>
              </a:rPr>
              <a:t>will </a:t>
            </a:r>
            <a:r>
              <a:rPr dirty="0" sz="1200" spc="-5">
                <a:latin typeface="Arial"/>
                <a:cs typeface="Arial"/>
              </a:rPr>
              <a:t>be </a:t>
            </a:r>
            <a:r>
              <a:rPr dirty="0" sz="1200">
                <a:latin typeface="Arial"/>
                <a:cs typeface="Arial"/>
              </a:rPr>
              <a:t>disabled</a:t>
            </a:r>
            <a:r>
              <a:rPr dirty="0" sz="1200" spc="-10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during  </a:t>
            </a:r>
            <a:r>
              <a:rPr dirty="0" sz="1200">
                <a:latin typeface="Arial"/>
                <a:cs typeface="Arial"/>
              </a:rPr>
              <a:t>GCS</a:t>
            </a:r>
            <a:r>
              <a:rPr dirty="0" sz="1200" spc="-5">
                <a:latin typeface="Arial"/>
                <a:cs typeface="Arial"/>
              </a:rPr>
              <a:t> operations.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4883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Antenna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2250" y="1223035"/>
          <a:ext cx="8652510" cy="1499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4620"/>
                <a:gridCol w="1377315"/>
                <a:gridCol w="664845"/>
                <a:gridCol w="1569719"/>
                <a:gridCol w="1485900"/>
                <a:gridCol w="861059"/>
              </a:tblGrid>
              <a:tr h="395605"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Antenna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06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  <a:tc>
                  <a:txBody>
                    <a:bodyPr/>
                    <a:lstStyle/>
                    <a:p>
                      <a:pPr algn="r" marR="12953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Beam</a:t>
                      </a:r>
                      <a:r>
                        <a:rPr dirty="0" sz="14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4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Width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  <a:tc>
                  <a:txBody>
                    <a:bodyPr/>
                    <a:lstStyle/>
                    <a:p>
                      <a:pPr marL="3340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Dimensions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0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85725"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C2C89"/>
                    </a:solidFill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079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TP-LINK</a:t>
                      </a:r>
                      <a:r>
                        <a:rPr dirty="0" sz="12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TL-ANT2415D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 marR="123825" indent="6858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5">
                          <a:latin typeface="Arial"/>
                          <a:cs typeface="Arial"/>
                        </a:rPr>
                        <a:t>Whip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Straight-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Omni</a:t>
                      </a:r>
                      <a:r>
                        <a:rPr dirty="0" sz="12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directional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122555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15d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H-plane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360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 marL="1270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E-plane</a:t>
                      </a:r>
                      <a:r>
                        <a:rPr dirty="0" sz="12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1500</a:t>
                      </a:r>
                      <a:r>
                        <a:rPr dirty="0" sz="12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$50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48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0160">
                        <a:lnSpc>
                          <a:spcPct val="100000"/>
                        </a:lnSpc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RF Solutions</a:t>
                      </a:r>
                      <a:r>
                        <a:rPr dirty="0" sz="12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ANT-24G-YAG16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6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4645" marR="313690" indent="208279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-10">
                          <a:latin typeface="Arial"/>
                          <a:cs typeface="Arial"/>
                        </a:rPr>
                        <a:t>Yagi 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i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rect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io</a:t>
                      </a:r>
                      <a:r>
                        <a:rPr dirty="0" sz="1200" spc="5">
                          <a:latin typeface="Arial"/>
                          <a:cs typeface="Arial"/>
                        </a:rPr>
                        <a:t>n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 marR="1225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>
                          <a:latin typeface="Arial"/>
                          <a:cs typeface="Arial"/>
                        </a:rPr>
                        <a:t>16d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H-plane</a:t>
                      </a:r>
                      <a:r>
                        <a:rPr dirty="0" sz="120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35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235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V-plane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8699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74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770</a:t>
                      </a:r>
                      <a:r>
                        <a:rPr dirty="0" sz="12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$102.56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83286" y="3235198"/>
            <a:ext cx="270002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Chosen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: TP-LINK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TL-ANT2415D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31445" indent="-118745">
              <a:lnSpc>
                <a:spcPct val="100000"/>
              </a:lnSpc>
              <a:buChar char="*"/>
              <a:tabLst>
                <a:tab pos="132080" algn="l"/>
              </a:tabLst>
            </a:pPr>
            <a:r>
              <a:rPr dirty="0" sz="1400" spc="-5">
                <a:latin typeface="Arial"/>
                <a:cs typeface="Arial"/>
              </a:rPr>
              <a:t>Close</a:t>
            </a:r>
            <a:r>
              <a:rPr dirty="0" sz="1400" spc="-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gain</a:t>
            </a:r>
            <a:endParaRPr sz="1400">
              <a:latin typeface="Arial"/>
              <a:cs typeface="Arial"/>
            </a:endParaRPr>
          </a:p>
          <a:p>
            <a:pPr marL="131445" indent="-118745">
              <a:lnSpc>
                <a:spcPct val="100000"/>
              </a:lnSpc>
              <a:buChar char="*"/>
              <a:tabLst>
                <a:tab pos="132080" algn="l"/>
              </a:tabLst>
            </a:pPr>
            <a:r>
              <a:rPr dirty="0" sz="1400">
                <a:latin typeface="Arial"/>
                <a:cs typeface="Arial"/>
              </a:rPr>
              <a:t>Cheaper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cost</a:t>
            </a:r>
            <a:endParaRPr sz="1400">
              <a:latin typeface="Arial"/>
              <a:cs typeface="Arial"/>
            </a:endParaRPr>
          </a:p>
          <a:p>
            <a:pPr marL="131445" indent="-118745">
              <a:lnSpc>
                <a:spcPct val="100000"/>
              </a:lnSpc>
              <a:buChar char="*"/>
              <a:tabLst>
                <a:tab pos="132080" algn="l"/>
              </a:tabLst>
            </a:pPr>
            <a:r>
              <a:rPr dirty="0" sz="1400" spc="-5">
                <a:latin typeface="Arial"/>
                <a:cs typeface="Arial"/>
              </a:rPr>
              <a:t>Can </a:t>
            </a:r>
            <a:r>
              <a:rPr dirty="0" sz="1400">
                <a:latin typeface="Arial"/>
                <a:cs typeface="Arial"/>
              </a:rPr>
              <a:t>easily mounted to</a:t>
            </a:r>
            <a:r>
              <a:rPr dirty="0" sz="1400" spc="-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tripod</a:t>
            </a:r>
            <a:endParaRPr sz="1400">
              <a:latin typeface="Arial"/>
              <a:cs typeface="Arial"/>
            </a:endParaRPr>
          </a:p>
          <a:p>
            <a:pPr marL="130810" indent="-118110">
              <a:lnSpc>
                <a:spcPct val="100000"/>
              </a:lnSpc>
              <a:buChar char="*"/>
              <a:tabLst>
                <a:tab pos="131445" algn="l"/>
              </a:tabLst>
            </a:pPr>
            <a:r>
              <a:rPr dirty="0" sz="1400" spc="-5">
                <a:latin typeface="Arial"/>
                <a:cs typeface="Arial"/>
              </a:rPr>
              <a:t>Omni-directional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494" y="5155819"/>
            <a:ext cx="41687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 marR="5080" indent="-316865">
              <a:lnSpc>
                <a:spcPct val="100000"/>
              </a:lnSpc>
              <a:spcBef>
                <a:spcPts val="100"/>
              </a:spcBef>
              <a:buChar char="●"/>
              <a:tabLst>
                <a:tab pos="329565" algn="l"/>
                <a:tab pos="330200" algn="l"/>
              </a:tabLst>
            </a:pPr>
            <a:r>
              <a:rPr dirty="0" sz="1400">
                <a:latin typeface="Arial"/>
                <a:cs typeface="Arial"/>
              </a:rPr>
              <a:t>Antenna </a:t>
            </a:r>
            <a:r>
              <a:rPr dirty="0" sz="1400" spc="-5">
                <a:latin typeface="Arial"/>
                <a:cs typeface="Arial"/>
              </a:rPr>
              <a:t>will </a:t>
            </a:r>
            <a:r>
              <a:rPr dirty="0" sz="1400">
                <a:latin typeface="Arial"/>
                <a:cs typeface="Arial"/>
              </a:rPr>
              <a:t>be mounted on a tripod so</a:t>
            </a:r>
            <a:r>
              <a:rPr dirty="0" sz="1400" spc="-1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eliminate  </a:t>
            </a:r>
            <a:r>
              <a:rPr dirty="0" sz="1400" spc="-5">
                <a:latin typeface="Arial"/>
                <a:cs typeface="Arial"/>
              </a:rPr>
              <a:t>vibrations.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76592" y="3209152"/>
            <a:ext cx="1984589" cy="1655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88408" y="3104388"/>
            <a:ext cx="2122932" cy="2223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70408" y="3104789"/>
            <a:ext cx="2115781" cy="22714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6488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Antenna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1140" y="1211961"/>
            <a:ext cx="818197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 calculating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received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power(in</a:t>
            </a:r>
            <a:r>
              <a:rPr dirty="0" u="heavy" sz="1400" spc="-12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dBm):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latin typeface="Arial"/>
                <a:cs typeface="Arial"/>
              </a:rPr>
              <a:t>Received Power </a:t>
            </a:r>
            <a:r>
              <a:rPr dirty="0" sz="1400">
                <a:latin typeface="Arial"/>
                <a:cs typeface="Arial"/>
              </a:rPr>
              <a:t>= </a:t>
            </a:r>
            <a:r>
              <a:rPr dirty="0" sz="1400" spc="-5">
                <a:latin typeface="Arial"/>
                <a:cs typeface="Arial"/>
              </a:rPr>
              <a:t>Transmitter Power </a:t>
            </a:r>
            <a:r>
              <a:rPr dirty="0" sz="1400">
                <a:latin typeface="Arial"/>
                <a:cs typeface="Arial"/>
              </a:rPr>
              <a:t>+ </a:t>
            </a:r>
            <a:r>
              <a:rPr dirty="0" sz="1400" spc="-5">
                <a:latin typeface="Arial"/>
                <a:cs typeface="Arial"/>
              </a:rPr>
              <a:t>Transmitter </a:t>
            </a:r>
            <a:r>
              <a:rPr dirty="0" sz="1400">
                <a:latin typeface="Arial"/>
                <a:cs typeface="Arial"/>
              </a:rPr>
              <a:t>Antenna Gain + </a:t>
            </a:r>
            <a:r>
              <a:rPr dirty="0" sz="1400" spc="-5">
                <a:latin typeface="Arial"/>
                <a:cs typeface="Arial"/>
              </a:rPr>
              <a:t>Receiver </a:t>
            </a:r>
            <a:r>
              <a:rPr dirty="0" sz="1400">
                <a:latin typeface="Arial"/>
                <a:cs typeface="Arial"/>
              </a:rPr>
              <a:t>Antenna Gain - Path</a:t>
            </a:r>
            <a:r>
              <a:rPr dirty="0" sz="1400" spc="-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- </a:t>
            </a:r>
            <a:r>
              <a:rPr dirty="0" sz="1400" spc="-5">
                <a:latin typeface="Arial"/>
                <a:cs typeface="Arial"/>
              </a:rPr>
              <a:t>Miscellaneous </a:t>
            </a:r>
            <a:r>
              <a:rPr dirty="0" sz="1400">
                <a:latin typeface="Arial"/>
                <a:cs typeface="Arial"/>
              </a:rPr>
              <a:t>Losses (Cable, connector</a:t>
            </a:r>
            <a:r>
              <a:rPr dirty="0" sz="1400" spc="-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etc.)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85028" y="2705557"/>
            <a:ext cx="32391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d =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3000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meters 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, f = </a:t>
            </a:r>
            <a:r>
              <a:rPr dirty="0" sz="1800" spc="-10">
                <a:solidFill>
                  <a:srgbClr val="FF0000"/>
                </a:solidFill>
                <a:latin typeface="Arial"/>
                <a:cs typeface="Arial"/>
              </a:rPr>
              <a:t>2400</a:t>
            </a:r>
            <a:r>
              <a:rPr dirty="0" sz="1800" spc="-3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0000"/>
                </a:solidFill>
                <a:latin typeface="Arial"/>
                <a:cs typeface="Arial"/>
              </a:rPr>
              <a:t>MHz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1140" y="2705557"/>
            <a:ext cx="476948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Arial"/>
                <a:cs typeface="Arial"/>
              </a:rPr>
              <a:t>Transmitter </a:t>
            </a:r>
            <a:r>
              <a:rPr dirty="0" sz="1800" spc="-15">
                <a:latin typeface="Arial"/>
                <a:cs typeface="Arial"/>
              </a:rPr>
              <a:t>Power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18 </a:t>
            </a:r>
            <a:r>
              <a:rPr dirty="0" sz="1800">
                <a:latin typeface="Arial"/>
                <a:cs typeface="Arial"/>
              </a:rPr>
              <a:t>dBm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Transmitter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Arial"/>
                <a:cs typeface="Arial"/>
              </a:rPr>
              <a:t>Antenna Gain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5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dBi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Receiver Antenna Gain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10">
                <a:latin typeface="Arial"/>
                <a:cs typeface="Arial"/>
              </a:rPr>
              <a:t>15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dBi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Path Loss(calc. by given formula)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5">
                <a:latin typeface="Arial"/>
                <a:cs typeface="Arial"/>
              </a:rPr>
              <a:t>109.6 dBm  Miscellaneous Lost(estimated) </a:t>
            </a:r>
            <a:r>
              <a:rPr dirty="0" sz="1800">
                <a:latin typeface="Arial"/>
                <a:cs typeface="Arial"/>
              </a:rPr>
              <a:t>= </a:t>
            </a:r>
            <a:r>
              <a:rPr dirty="0" sz="1800" spc="-10">
                <a:latin typeface="Arial"/>
                <a:cs typeface="Arial"/>
              </a:rPr>
              <a:t>10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dBm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1140" y="4718050"/>
            <a:ext cx="3011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Received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Power:</a:t>
            </a:r>
            <a:r>
              <a:rPr dirty="0" sz="180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-81.6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dBm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77183" y="4718050"/>
            <a:ext cx="370840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 </a:t>
            </a:r>
            <a:r>
              <a:rPr dirty="0" u="heavy" sz="18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sum</a:t>
            </a:r>
            <a:r>
              <a:rPr dirty="0" u="heavy" sz="18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up: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*Our receiver sensitivity is -101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dBm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*19.4 dBm </a:t>
            </a:r>
            <a:r>
              <a:rPr dirty="0" sz="1800">
                <a:latin typeface="Arial"/>
                <a:cs typeface="Arial"/>
              </a:rPr>
              <a:t>safe</a:t>
            </a:r>
            <a:r>
              <a:rPr dirty="0" sz="1800" spc="-5">
                <a:latin typeface="Arial"/>
                <a:cs typeface="Arial"/>
              </a:rPr>
              <a:t> margin</a:t>
            </a:r>
            <a:endParaRPr sz="1800">
              <a:latin typeface="Arial"/>
              <a:cs typeface="Arial"/>
            </a:endParaRPr>
          </a:p>
          <a:p>
            <a:pPr marL="24765">
              <a:lnSpc>
                <a:spcPct val="100000"/>
              </a:lnSpc>
            </a:pPr>
            <a:r>
              <a:rPr dirty="0" sz="1800" spc="-5">
                <a:latin typeface="Arial"/>
                <a:cs typeface="Arial"/>
              </a:rPr>
              <a:t>*Effective range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u="heavy" sz="18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3</a:t>
            </a:r>
            <a:r>
              <a:rPr dirty="0" u="heavy" sz="1800" spc="-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km.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7027" y="6286500"/>
            <a:ext cx="249880" cy="22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85787" y="3100651"/>
            <a:ext cx="3285748" cy="1907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8600" y="1115567"/>
            <a:ext cx="2945892" cy="5109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9194" y="108915"/>
            <a:ext cx="7084059" cy="5433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System Level CanSat</a:t>
            </a:r>
            <a:r>
              <a:rPr dirty="0" sz="2400" spc="4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Configuration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333399"/>
                </a:solidFill>
                <a:latin typeface="Arial"/>
                <a:cs typeface="Arial"/>
              </a:rPr>
              <a:t>Trade &amp;</a:t>
            </a:r>
            <a:r>
              <a:rPr dirty="0" sz="2400" spc="-1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33399"/>
                </a:solidFill>
                <a:latin typeface="Arial"/>
                <a:cs typeface="Arial"/>
              </a:rPr>
              <a:t>Selection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4121150">
              <a:lnSpc>
                <a:spcPct val="100000"/>
              </a:lnSpc>
              <a:spcBef>
                <a:spcPts val="1555"/>
              </a:spcBef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Pros</a:t>
            </a:r>
            <a:endParaRPr sz="2400">
              <a:latin typeface="Arial"/>
              <a:cs typeface="Arial"/>
            </a:endParaRPr>
          </a:p>
          <a:p>
            <a:pPr marL="2181225" indent="-457200">
              <a:lnSpc>
                <a:spcPts val="2845"/>
              </a:lnSpc>
              <a:buChar char="•"/>
              <a:tabLst>
                <a:tab pos="2181225" algn="l"/>
                <a:tab pos="2181860" algn="l"/>
              </a:tabLst>
            </a:pPr>
            <a:r>
              <a:rPr dirty="0" sz="2400">
                <a:latin typeface="Arial"/>
                <a:cs typeface="Arial"/>
              </a:rPr>
              <a:t>Pretty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durable</a:t>
            </a:r>
            <a:endParaRPr sz="2400">
              <a:latin typeface="Arial"/>
              <a:cs typeface="Arial"/>
            </a:endParaRPr>
          </a:p>
          <a:p>
            <a:pPr marL="2181225" indent="-457200">
              <a:lnSpc>
                <a:spcPts val="2845"/>
              </a:lnSpc>
              <a:buChar char="•"/>
              <a:tabLst>
                <a:tab pos="2181225" algn="l"/>
                <a:tab pos="2181860" algn="l"/>
              </a:tabLst>
            </a:pPr>
            <a:r>
              <a:rPr dirty="0" sz="2400" spc="-5">
                <a:latin typeface="Arial"/>
                <a:cs typeface="Arial"/>
              </a:rPr>
              <a:t>Circular design suitable </a:t>
            </a: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rocket</a:t>
            </a:r>
            <a:endParaRPr sz="2400">
              <a:latin typeface="Arial"/>
              <a:cs typeface="Arial"/>
            </a:endParaRPr>
          </a:p>
          <a:p>
            <a:pPr marL="2181225" indent="-457200">
              <a:lnSpc>
                <a:spcPct val="100000"/>
              </a:lnSpc>
              <a:buChar char="•"/>
              <a:tabLst>
                <a:tab pos="2181225" algn="l"/>
                <a:tab pos="2181860" algn="l"/>
              </a:tabLst>
            </a:pPr>
            <a:r>
              <a:rPr dirty="0" sz="2400" spc="-5">
                <a:latin typeface="Arial"/>
                <a:cs typeface="Arial"/>
              </a:rPr>
              <a:t>Large interior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4138295">
              <a:lnSpc>
                <a:spcPts val="2845"/>
              </a:lnSpc>
            </a:pPr>
            <a:r>
              <a:rPr dirty="0" u="heavy" sz="2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</a:t>
            </a:r>
            <a:endParaRPr sz="2400">
              <a:latin typeface="Arial"/>
              <a:cs typeface="Arial"/>
            </a:endParaRPr>
          </a:p>
          <a:p>
            <a:pPr lvl="1" marL="2298700" indent="-457200">
              <a:lnSpc>
                <a:spcPts val="2845"/>
              </a:lnSpc>
              <a:buChar char="•"/>
              <a:tabLst>
                <a:tab pos="2298700" algn="l"/>
                <a:tab pos="2299335" algn="l"/>
              </a:tabLst>
            </a:pPr>
            <a:r>
              <a:rPr dirty="0" sz="2400" spc="-5">
                <a:latin typeface="Arial"/>
                <a:cs typeface="Arial"/>
              </a:rPr>
              <a:t>High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mass</a:t>
            </a:r>
            <a:endParaRPr sz="2400">
              <a:latin typeface="Arial"/>
              <a:cs typeface="Arial"/>
            </a:endParaRPr>
          </a:p>
          <a:p>
            <a:pPr lvl="1" marL="2298700" indent="-457200">
              <a:lnSpc>
                <a:spcPct val="100000"/>
              </a:lnSpc>
              <a:buChar char="•"/>
              <a:tabLst>
                <a:tab pos="2298700" algn="l"/>
                <a:tab pos="2299335" algn="l"/>
              </a:tabLst>
            </a:pPr>
            <a:r>
              <a:rPr dirty="0" sz="2400" spc="-5">
                <a:latin typeface="Arial"/>
                <a:cs typeface="Arial"/>
              </a:rPr>
              <a:t>Hard </a:t>
            </a:r>
            <a:r>
              <a:rPr dirty="0" sz="2400">
                <a:latin typeface="Arial"/>
                <a:cs typeface="Arial"/>
              </a:rPr>
              <a:t>to</a:t>
            </a:r>
            <a:r>
              <a:rPr dirty="0" sz="2400" spc="-5">
                <a:latin typeface="Arial"/>
                <a:cs typeface="Arial"/>
              </a:rPr>
              <a:t> produce</a:t>
            </a:r>
            <a:endParaRPr sz="2400">
              <a:latin typeface="Arial"/>
              <a:cs typeface="Arial"/>
            </a:endParaRPr>
          </a:p>
          <a:p>
            <a:pPr lvl="1" marL="2298700" marR="5080" indent="-457200">
              <a:lnSpc>
                <a:spcPct val="100000"/>
              </a:lnSpc>
              <a:buChar char="•"/>
              <a:tabLst>
                <a:tab pos="2298700" algn="l"/>
                <a:tab pos="2299335" algn="l"/>
              </a:tabLst>
            </a:pPr>
            <a:r>
              <a:rPr dirty="0" sz="2400">
                <a:latin typeface="Arial"/>
                <a:cs typeface="Arial"/>
              </a:rPr>
              <a:t>It </a:t>
            </a:r>
            <a:r>
              <a:rPr dirty="0" sz="2400" spc="-5">
                <a:latin typeface="Arial"/>
                <a:cs typeface="Arial"/>
              </a:rPr>
              <a:t>is difficult </a:t>
            </a:r>
            <a:r>
              <a:rPr dirty="0" sz="2400">
                <a:latin typeface="Arial"/>
                <a:cs typeface="Arial"/>
              </a:rPr>
              <a:t>to </a:t>
            </a:r>
            <a:r>
              <a:rPr dirty="0" sz="2400" spc="-5">
                <a:latin typeface="Arial"/>
                <a:cs typeface="Arial"/>
              </a:rPr>
              <a:t>access the electronic  part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29752" y="6504047"/>
            <a:ext cx="19177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35191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Miray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Özbay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605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Software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340" y="1117854"/>
            <a:ext cx="8384540" cy="3509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Telemetry display</a:t>
            </a:r>
            <a:r>
              <a:rPr dirty="0" u="heavy" sz="1600" spc="5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prototypes</a:t>
            </a:r>
            <a:endParaRPr sz="1600">
              <a:latin typeface="Arial"/>
              <a:cs typeface="Arial"/>
            </a:endParaRPr>
          </a:p>
          <a:p>
            <a:pPr marL="12700" marR="1409065">
              <a:lnSpc>
                <a:spcPct val="100000"/>
              </a:lnSpc>
              <a:spcBef>
                <a:spcPts val="1200"/>
              </a:spcBef>
            </a:pPr>
            <a:r>
              <a:rPr dirty="0" sz="1600" spc="-5">
                <a:latin typeface="Arial"/>
                <a:cs typeface="Arial"/>
              </a:rPr>
              <a:t>[&lt;TEAM ID&gt;,&lt;MISSION TIME&gt;,&lt;PACKET  COUNT&gt;,&lt;ALTITUDE&gt;,&lt;PRESSURE&gt;,&lt;TEMP&gt;,&lt;VOLTAGE&gt;,&lt;GPS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TIME&gt;,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&lt;GPS LATITUDE&gt;,&lt;GPS LONGITUDE&gt;,&lt;GPS ALTITUDE&gt;,&lt;GPS SATS&gt;,&lt;TILT</a:t>
            </a:r>
            <a:r>
              <a:rPr dirty="0" sz="1600" spc="114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X&gt;,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&lt;TILT Y&gt;,&lt;TILT Z&gt;,&lt;SOFTWARE STATE&gt;,&lt;CRC&gt;,&lt;Frame</a:t>
            </a:r>
            <a:r>
              <a:rPr dirty="0" sz="1600" spc="10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Stop&gt;],[Bonus]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COTS </a:t>
            </a:r>
            <a:r>
              <a:rPr dirty="0" u="heavy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r>
              <a:rPr dirty="0" u="heavy" sz="1600" spc="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packages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Visual Studio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2015.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u="heavy" sz="16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Real-time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plotting </a:t>
            </a:r>
            <a:r>
              <a:rPr dirty="0" u="heavy" sz="16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</a:t>
            </a:r>
            <a:r>
              <a:rPr dirty="0" u="heavy" sz="1600" spc="8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design</a:t>
            </a:r>
            <a:endParaRPr sz="16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4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600" spc="-5">
                <a:latin typeface="Arial"/>
                <a:cs typeface="Arial"/>
              </a:rPr>
              <a:t>Software is designed </a:t>
            </a:r>
            <a:r>
              <a:rPr dirty="0" sz="1600" spc="-10">
                <a:latin typeface="Arial"/>
                <a:cs typeface="Arial"/>
              </a:rPr>
              <a:t>with </a:t>
            </a:r>
            <a:r>
              <a:rPr dirty="0" sz="1600" spc="-5">
                <a:latin typeface="Arial"/>
                <a:cs typeface="Arial"/>
              </a:rPr>
              <a:t>Visual Studio using C#. When data is received, it is displayed </a:t>
            </a:r>
            <a:r>
              <a:rPr dirty="0" sz="1600">
                <a:latin typeface="Arial"/>
                <a:cs typeface="Arial"/>
              </a:rPr>
              <a:t>in  </a:t>
            </a:r>
            <a:r>
              <a:rPr dirty="0" sz="1600" spc="-10">
                <a:latin typeface="Arial"/>
                <a:cs typeface="Arial"/>
              </a:rPr>
              <a:t>GUI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real-time.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7467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Software</a:t>
            </a:r>
            <a:r>
              <a:rPr dirty="0" spc="-7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340" y="1365351"/>
            <a:ext cx="7962900" cy="466852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Command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software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and</a:t>
            </a:r>
            <a:r>
              <a:rPr dirty="0" u="heavy" sz="1400" spc="-8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All function is </a:t>
            </a:r>
            <a:r>
              <a:rPr dirty="0" sz="1400" spc="-5">
                <a:latin typeface="Arial"/>
                <a:cs typeface="Arial"/>
              </a:rPr>
              <a:t>autonomous </a:t>
            </a:r>
            <a:r>
              <a:rPr dirty="0" sz="1400">
                <a:solidFill>
                  <a:srgbClr val="202020"/>
                </a:solidFill>
                <a:latin typeface="Arial"/>
                <a:cs typeface="Arial"/>
              </a:rPr>
              <a:t>through</a:t>
            </a:r>
            <a:r>
              <a:rPr dirty="0" sz="1400" spc="-125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timer.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Multi-threading </a:t>
            </a:r>
            <a:r>
              <a:rPr dirty="0" sz="1400">
                <a:latin typeface="Arial"/>
                <a:cs typeface="Arial"/>
              </a:rPr>
              <a:t>is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performed.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CRC </a:t>
            </a:r>
            <a:r>
              <a:rPr dirty="0" sz="1400">
                <a:latin typeface="Arial"/>
                <a:cs typeface="Arial"/>
              </a:rPr>
              <a:t>is used for error</a:t>
            </a:r>
            <a:r>
              <a:rPr dirty="0" sz="1400" spc="-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detection.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Connection button for connect to require port and baud</a:t>
            </a:r>
            <a:r>
              <a:rPr dirty="0" sz="1400" spc="-2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rate.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Start button for start to autonomous </a:t>
            </a:r>
            <a:r>
              <a:rPr dirty="0" sz="1400" spc="-5">
                <a:latin typeface="Arial"/>
                <a:cs typeface="Arial"/>
              </a:rPr>
              <a:t>commands </a:t>
            </a:r>
            <a:r>
              <a:rPr dirty="0" sz="1400">
                <a:latin typeface="Arial"/>
                <a:cs typeface="Arial"/>
              </a:rPr>
              <a:t>; read </a:t>
            </a:r>
            <a:r>
              <a:rPr dirty="0" sz="1400" spc="-5">
                <a:latin typeface="Arial"/>
                <a:cs typeface="Arial"/>
              </a:rPr>
              <a:t>telemetry </a:t>
            </a:r>
            <a:r>
              <a:rPr dirty="0" sz="1400">
                <a:latin typeface="Arial"/>
                <a:cs typeface="Arial"/>
              </a:rPr>
              <a:t>data, </a:t>
            </a:r>
            <a:r>
              <a:rPr dirty="0" sz="1400" spc="-5">
                <a:latin typeface="Arial"/>
                <a:cs typeface="Arial"/>
              </a:rPr>
              <a:t>display, </a:t>
            </a:r>
            <a:r>
              <a:rPr dirty="0" sz="1400">
                <a:latin typeface="Arial"/>
                <a:cs typeface="Arial"/>
              </a:rPr>
              <a:t>record once</a:t>
            </a:r>
            <a:r>
              <a:rPr dirty="0" sz="1400" spc="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at one  second.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Stop button for pause and resume to all</a:t>
            </a:r>
            <a:r>
              <a:rPr dirty="0" sz="1400" spc="-1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function.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49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Check button for check plotting </a:t>
            </a:r>
            <a:r>
              <a:rPr dirty="0" sz="1400" spc="-5">
                <a:latin typeface="Arial"/>
                <a:cs typeface="Arial"/>
              </a:rPr>
              <a:t>value with saved</a:t>
            </a:r>
            <a:r>
              <a:rPr dirty="0" sz="1400" spc="-18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value.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 spc="-5">
                <a:latin typeface="Arial"/>
                <a:cs typeface="Arial"/>
              </a:rPr>
              <a:t>Save </a:t>
            </a:r>
            <a:r>
              <a:rPr dirty="0" sz="1400">
                <a:latin typeface="Arial"/>
                <a:cs typeface="Arial"/>
              </a:rPr>
              <a:t>and Restart button for kill all function and </a:t>
            </a:r>
            <a:r>
              <a:rPr dirty="0" sz="1400" spc="-5">
                <a:latin typeface="Arial"/>
                <a:cs typeface="Arial"/>
              </a:rPr>
              <a:t>restart</a:t>
            </a:r>
            <a:r>
              <a:rPr dirty="0" sz="1400" spc="-2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all.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All telemetry are </a:t>
            </a:r>
            <a:r>
              <a:rPr dirty="0" sz="1400" spc="-5">
                <a:latin typeface="Arial"/>
                <a:cs typeface="Arial"/>
              </a:rPr>
              <a:t>displayed </a:t>
            </a:r>
            <a:r>
              <a:rPr dirty="0" sz="1400">
                <a:latin typeface="Arial"/>
                <a:cs typeface="Arial"/>
              </a:rPr>
              <a:t>in engineering</a:t>
            </a:r>
            <a:r>
              <a:rPr dirty="0" sz="1400" spc="-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units.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Telemetry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 recording for judges for</a:t>
            </a:r>
            <a:r>
              <a:rPr dirty="0" u="heavy" sz="1400" spc="-13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inspection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5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.csv file is </a:t>
            </a:r>
            <a:r>
              <a:rPr dirty="0" sz="1400" spc="-5">
                <a:latin typeface="Arial"/>
                <a:cs typeface="Arial"/>
              </a:rPr>
              <a:t>delivered </a:t>
            </a:r>
            <a:r>
              <a:rPr dirty="0" sz="1400">
                <a:latin typeface="Arial"/>
                <a:cs typeface="Arial"/>
              </a:rPr>
              <a:t>to </a:t>
            </a:r>
            <a:r>
              <a:rPr dirty="0" sz="1400" spc="-5">
                <a:latin typeface="Arial"/>
                <a:cs typeface="Arial"/>
              </a:rPr>
              <a:t>judges via </a:t>
            </a:r>
            <a:r>
              <a:rPr dirty="0" sz="1400">
                <a:latin typeface="Arial"/>
                <a:cs typeface="Arial"/>
              </a:rPr>
              <a:t>Memory</a:t>
            </a:r>
            <a:r>
              <a:rPr dirty="0" sz="1400" spc="-11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Stick.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Describe .csv telemetry file creation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for</a:t>
            </a:r>
            <a:r>
              <a:rPr dirty="0" u="heavy" sz="1400" spc="-2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judges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299085" algn="l"/>
                <a:tab pos="299720" algn="l"/>
              </a:tabLst>
            </a:pPr>
            <a:r>
              <a:rPr dirty="0" sz="1400">
                <a:latin typeface="Arial"/>
                <a:cs typeface="Arial"/>
              </a:rPr>
              <a:t>.csv file generated once by </a:t>
            </a:r>
            <a:r>
              <a:rPr dirty="0" sz="1400" spc="-5">
                <a:latin typeface="Arial"/>
                <a:cs typeface="Arial"/>
              </a:rPr>
              <a:t>GCS </a:t>
            </a:r>
            <a:r>
              <a:rPr dirty="0" sz="1400">
                <a:latin typeface="Arial"/>
                <a:cs typeface="Arial"/>
              </a:rPr>
              <a:t>, </a:t>
            </a:r>
            <a:r>
              <a:rPr dirty="0" sz="1400" spc="-5">
                <a:latin typeface="Arial"/>
                <a:cs typeface="Arial"/>
              </a:rPr>
              <a:t>when </a:t>
            </a:r>
            <a:r>
              <a:rPr dirty="0" sz="1400">
                <a:latin typeface="Arial"/>
                <a:cs typeface="Arial"/>
              </a:rPr>
              <a:t>data is</a:t>
            </a:r>
            <a:r>
              <a:rPr dirty="0" sz="1400" spc="-1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received.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75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Software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179831" y="1533144"/>
            <a:ext cx="8784336" cy="4559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1840" y="1157096"/>
            <a:ext cx="14732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 b="1">
                <a:latin typeface="Arial"/>
                <a:cs typeface="Arial"/>
              </a:rPr>
              <a:t>CHARTS</a:t>
            </a:r>
            <a:r>
              <a:rPr dirty="0" sz="1400" spc="-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PANEL: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16216" y="2739643"/>
            <a:ext cx="855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Arial"/>
                <a:cs typeface="Arial"/>
              </a:rPr>
              <a:t>Flight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Display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75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Software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152400" y="1514855"/>
            <a:ext cx="8839200" cy="4578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1840" y="1157096"/>
            <a:ext cx="17183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00" spc="-15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 </a:t>
            </a:r>
            <a:r>
              <a:rPr dirty="0" u="heavy" sz="14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GRID</a:t>
            </a:r>
            <a:r>
              <a:rPr dirty="0" u="heavy" sz="1400" spc="-4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PANEL: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16216" y="2739643"/>
            <a:ext cx="855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Arial"/>
                <a:cs typeface="Arial"/>
              </a:rPr>
              <a:t>Flight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Display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75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Software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152400" y="1505711"/>
            <a:ext cx="8839200" cy="4587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1840" y="1157096"/>
            <a:ext cx="112712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MAP</a:t>
            </a:r>
            <a:r>
              <a:rPr dirty="0" u="heavy" sz="1400" spc="-5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1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PANEL: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301230" y="2739643"/>
            <a:ext cx="8559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latin typeface="Arial"/>
                <a:cs typeface="Arial"/>
              </a:rPr>
              <a:t>Flight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Display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7594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Software</a:t>
            </a:r>
            <a:r>
              <a:rPr dirty="0" spc="-7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(cont.)</a:t>
            </a:r>
          </a:p>
        </p:txBody>
      </p:sp>
      <p:sp>
        <p:nvSpPr>
          <p:cNvPr id="12" name="object 12"/>
          <p:cNvSpPr/>
          <p:nvPr/>
        </p:nvSpPr>
        <p:spPr>
          <a:xfrm>
            <a:off x="6626352" y="2081771"/>
            <a:ext cx="1577340" cy="762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08647" y="2238755"/>
            <a:ext cx="1466088" cy="507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88073" y="2123694"/>
            <a:ext cx="1458595" cy="643255"/>
          </a:xfrm>
          <a:custGeom>
            <a:avLst/>
            <a:gdLst/>
            <a:ahLst/>
            <a:cxnLst/>
            <a:rect l="l" t="t" r="r" b="b"/>
            <a:pathLst>
              <a:path w="1458595" h="643255">
                <a:moveTo>
                  <a:pt x="1351279" y="0"/>
                </a:moveTo>
                <a:lnTo>
                  <a:pt x="107187" y="0"/>
                </a:lnTo>
                <a:lnTo>
                  <a:pt x="65472" y="8425"/>
                </a:lnTo>
                <a:lnTo>
                  <a:pt x="31400" y="31400"/>
                </a:lnTo>
                <a:lnTo>
                  <a:pt x="8425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5" y="577655"/>
                </a:lnTo>
                <a:lnTo>
                  <a:pt x="31400" y="611727"/>
                </a:lnTo>
                <a:lnTo>
                  <a:pt x="65472" y="634702"/>
                </a:lnTo>
                <a:lnTo>
                  <a:pt x="107187" y="643127"/>
                </a:lnTo>
                <a:lnTo>
                  <a:pt x="1351279" y="643127"/>
                </a:lnTo>
                <a:lnTo>
                  <a:pt x="1392995" y="634702"/>
                </a:lnTo>
                <a:lnTo>
                  <a:pt x="1427067" y="611727"/>
                </a:lnTo>
                <a:lnTo>
                  <a:pt x="1450042" y="577655"/>
                </a:lnTo>
                <a:lnTo>
                  <a:pt x="1458468" y="535939"/>
                </a:lnTo>
                <a:lnTo>
                  <a:pt x="1458468" y="107187"/>
                </a:lnTo>
                <a:lnTo>
                  <a:pt x="1450042" y="65472"/>
                </a:lnTo>
                <a:lnTo>
                  <a:pt x="1427067" y="31400"/>
                </a:lnTo>
                <a:lnTo>
                  <a:pt x="1392995" y="8425"/>
                </a:lnTo>
                <a:lnTo>
                  <a:pt x="13512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88073" y="2123694"/>
            <a:ext cx="1458595" cy="643255"/>
          </a:xfrm>
          <a:custGeom>
            <a:avLst/>
            <a:gdLst/>
            <a:ahLst/>
            <a:cxnLst/>
            <a:rect l="l" t="t" r="r" b="b"/>
            <a:pathLst>
              <a:path w="1458595" h="643255">
                <a:moveTo>
                  <a:pt x="0" y="107187"/>
                </a:moveTo>
                <a:lnTo>
                  <a:pt x="8425" y="65472"/>
                </a:lnTo>
                <a:lnTo>
                  <a:pt x="31400" y="31400"/>
                </a:lnTo>
                <a:lnTo>
                  <a:pt x="65472" y="8425"/>
                </a:lnTo>
                <a:lnTo>
                  <a:pt x="107187" y="0"/>
                </a:lnTo>
                <a:lnTo>
                  <a:pt x="1351279" y="0"/>
                </a:lnTo>
                <a:lnTo>
                  <a:pt x="1392995" y="8425"/>
                </a:lnTo>
                <a:lnTo>
                  <a:pt x="1427067" y="31400"/>
                </a:lnTo>
                <a:lnTo>
                  <a:pt x="1450042" y="65472"/>
                </a:lnTo>
                <a:lnTo>
                  <a:pt x="1458468" y="107187"/>
                </a:lnTo>
                <a:lnTo>
                  <a:pt x="1458468" y="535939"/>
                </a:lnTo>
                <a:lnTo>
                  <a:pt x="1450042" y="577655"/>
                </a:lnTo>
                <a:lnTo>
                  <a:pt x="1427067" y="611727"/>
                </a:lnTo>
                <a:lnTo>
                  <a:pt x="1392995" y="634702"/>
                </a:lnTo>
                <a:lnTo>
                  <a:pt x="1351279" y="643127"/>
                </a:lnTo>
                <a:lnTo>
                  <a:pt x="107187" y="643127"/>
                </a:lnTo>
                <a:lnTo>
                  <a:pt x="65472" y="634702"/>
                </a:lnTo>
                <a:lnTo>
                  <a:pt x="31400" y="611727"/>
                </a:lnTo>
                <a:lnTo>
                  <a:pt x="8425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62064" y="2306192"/>
            <a:ext cx="116713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Probe</a:t>
            </a:r>
            <a:r>
              <a:rPr dirty="0" sz="1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XBEE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87723" y="5131308"/>
            <a:ext cx="1577339" cy="8961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49446" y="5173217"/>
            <a:ext cx="1458595" cy="777240"/>
          </a:xfrm>
          <a:custGeom>
            <a:avLst/>
            <a:gdLst/>
            <a:ahLst/>
            <a:cxnLst/>
            <a:rect l="l" t="t" r="r" b="b"/>
            <a:pathLst>
              <a:path w="1458595" h="777239">
                <a:moveTo>
                  <a:pt x="1328927" y="0"/>
                </a:moveTo>
                <a:lnTo>
                  <a:pt x="129539" y="0"/>
                </a:lnTo>
                <a:lnTo>
                  <a:pt x="79134" y="10185"/>
                </a:lnTo>
                <a:lnTo>
                  <a:pt x="37957" y="37957"/>
                </a:lnTo>
                <a:lnTo>
                  <a:pt x="10185" y="79134"/>
                </a:lnTo>
                <a:lnTo>
                  <a:pt x="0" y="129539"/>
                </a:lnTo>
                <a:lnTo>
                  <a:pt x="0" y="647699"/>
                </a:lnTo>
                <a:lnTo>
                  <a:pt x="10185" y="698121"/>
                </a:lnTo>
                <a:lnTo>
                  <a:pt x="37957" y="739297"/>
                </a:lnTo>
                <a:lnTo>
                  <a:pt x="79134" y="767059"/>
                </a:lnTo>
                <a:lnTo>
                  <a:pt x="129539" y="777239"/>
                </a:lnTo>
                <a:lnTo>
                  <a:pt x="1328927" y="777239"/>
                </a:lnTo>
                <a:lnTo>
                  <a:pt x="1379333" y="767059"/>
                </a:lnTo>
                <a:lnTo>
                  <a:pt x="1420510" y="739297"/>
                </a:lnTo>
                <a:lnTo>
                  <a:pt x="1448282" y="698121"/>
                </a:lnTo>
                <a:lnTo>
                  <a:pt x="1458467" y="647699"/>
                </a:lnTo>
                <a:lnTo>
                  <a:pt x="1458467" y="129539"/>
                </a:lnTo>
                <a:lnTo>
                  <a:pt x="1448282" y="79134"/>
                </a:lnTo>
                <a:lnTo>
                  <a:pt x="1420510" y="37957"/>
                </a:lnTo>
                <a:lnTo>
                  <a:pt x="1379333" y="10185"/>
                </a:lnTo>
                <a:lnTo>
                  <a:pt x="1328927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49446" y="5173217"/>
            <a:ext cx="1458595" cy="777240"/>
          </a:xfrm>
          <a:custGeom>
            <a:avLst/>
            <a:gdLst/>
            <a:ahLst/>
            <a:cxnLst/>
            <a:rect l="l" t="t" r="r" b="b"/>
            <a:pathLst>
              <a:path w="1458595" h="777239">
                <a:moveTo>
                  <a:pt x="0" y="129539"/>
                </a:moveTo>
                <a:lnTo>
                  <a:pt x="10185" y="79134"/>
                </a:lnTo>
                <a:lnTo>
                  <a:pt x="37957" y="37957"/>
                </a:lnTo>
                <a:lnTo>
                  <a:pt x="79134" y="10185"/>
                </a:lnTo>
                <a:lnTo>
                  <a:pt x="129539" y="0"/>
                </a:lnTo>
                <a:lnTo>
                  <a:pt x="1328927" y="0"/>
                </a:lnTo>
                <a:lnTo>
                  <a:pt x="1379333" y="10185"/>
                </a:lnTo>
                <a:lnTo>
                  <a:pt x="1420510" y="37957"/>
                </a:lnTo>
                <a:lnTo>
                  <a:pt x="1448282" y="79134"/>
                </a:lnTo>
                <a:lnTo>
                  <a:pt x="1458467" y="129539"/>
                </a:lnTo>
                <a:lnTo>
                  <a:pt x="1458467" y="647699"/>
                </a:lnTo>
                <a:lnTo>
                  <a:pt x="1448282" y="698121"/>
                </a:lnTo>
                <a:lnTo>
                  <a:pt x="1420510" y="739297"/>
                </a:lnTo>
                <a:lnTo>
                  <a:pt x="1379333" y="767059"/>
                </a:lnTo>
                <a:lnTo>
                  <a:pt x="1328927" y="777239"/>
                </a:lnTo>
                <a:lnTo>
                  <a:pt x="129539" y="777239"/>
                </a:lnTo>
                <a:lnTo>
                  <a:pt x="79134" y="767059"/>
                </a:lnTo>
                <a:lnTo>
                  <a:pt x="37957" y="739297"/>
                </a:lnTo>
                <a:lnTo>
                  <a:pt x="10185" y="698121"/>
                </a:lnTo>
                <a:lnTo>
                  <a:pt x="0" y="647699"/>
                </a:lnTo>
                <a:lnTo>
                  <a:pt x="0" y="129539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485259" y="5423103"/>
            <a:ext cx="3854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3919" y="5131308"/>
            <a:ext cx="1577340" cy="896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40891" y="5233415"/>
            <a:ext cx="1316736" cy="751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45641" y="5173217"/>
            <a:ext cx="1458595" cy="777240"/>
          </a:xfrm>
          <a:custGeom>
            <a:avLst/>
            <a:gdLst/>
            <a:ahLst/>
            <a:cxnLst/>
            <a:rect l="l" t="t" r="r" b="b"/>
            <a:pathLst>
              <a:path w="1458595" h="777239">
                <a:moveTo>
                  <a:pt x="1328928" y="0"/>
                </a:moveTo>
                <a:lnTo>
                  <a:pt x="129540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699"/>
                </a:lnTo>
                <a:lnTo>
                  <a:pt x="10180" y="698121"/>
                </a:lnTo>
                <a:lnTo>
                  <a:pt x="37942" y="739297"/>
                </a:lnTo>
                <a:lnTo>
                  <a:pt x="79118" y="767059"/>
                </a:lnTo>
                <a:lnTo>
                  <a:pt x="129540" y="777239"/>
                </a:lnTo>
                <a:lnTo>
                  <a:pt x="1328928" y="777239"/>
                </a:lnTo>
                <a:lnTo>
                  <a:pt x="1379333" y="767059"/>
                </a:lnTo>
                <a:lnTo>
                  <a:pt x="1420510" y="739297"/>
                </a:lnTo>
                <a:lnTo>
                  <a:pt x="1448282" y="698121"/>
                </a:lnTo>
                <a:lnTo>
                  <a:pt x="1458468" y="647699"/>
                </a:lnTo>
                <a:lnTo>
                  <a:pt x="1458468" y="129539"/>
                </a:lnTo>
                <a:lnTo>
                  <a:pt x="1448282" y="79134"/>
                </a:lnTo>
                <a:lnTo>
                  <a:pt x="1420510" y="37957"/>
                </a:lnTo>
                <a:lnTo>
                  <a:pt x="1379333" y="10185"/>
                </a:lnTo>
                <a:lnTo>
                  <a:pt x="132892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45641" y="5173217"/>
            <a:ext cx="1458595" cy="777240"/>
          </a:xfrm>
          <a:custGeom>
            <a:avLst/>
            <a:gdLst/>
            <a:ahLst/>
            <a:cxnLst/>
            <a:rect l="l" t="t" r="r" b="b"/>
            <a:pathLst>
              <a:path w="1458595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40" y="0"/>
                </a:lnTo>
                <a:lnTo>
                  <a:pt x="1328928" y="0"/>
                </a:lnTo>
                <a:lnTo>
                  <a:pt x="1379333" y="10185"/>
                </a:lnTo>
                <a:lnTo>
                  <a:pt x="1420510" y="37957"/>
                </a:lnTo>
                <a:lnTo>
                  <a:pt x="1448282" y="79134"/>
                </a:lnTo>
                <a:lnTo>
                  <a:pt x="1458468" y="129539"/>
                </a:lnTo>
                <a:lnTo>
                  <a:pt x="1458468" y="647699"/>
                </a:lnTo>
                <a:lnTo>
                  <a:pt x="1448282" y="698121"/>
                </a:lnTo>
                <a:lnTo>
                  <a:pt x="1420510" y="739297"/>
                </a:lnTo>
                <a:lnTo>
                  <a:pt x="1379333" y="767059"/>
                </a:lnTo>
                <a:lnTo>
                  <a:pt x="1328928" y="777239"/>
                </a:lnTo>
                <a:lnTo>
                  <a:pt x="129540" y="777239"/>
                </a:lnTo>
                <a:lnTo>
                  <a:pt x="79118" y="767059"/>
                </a:lnTo>
                <a:lnTo>
                  <a:pt x="37942" y="739297"/>
                </a:lnTo>
                <a:lnTo>
                  <a:pt x="10180" y="698121"/>
                </a:lnTo>
                <a:lnTo>
                  <a:pt x="0" y="647699"/>
                </a:lnTo>
                <a:lnTo>
                  <a:pt x="0" y="129539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93088" y="5301233"/>
            <a:ext cx="96139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Rea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Tim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plotter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24828" y="5131308"/>
            <a:ext cx="1578864" cy="8961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16852" y="5233415"/>
            <a:ext cx="1191768" cy="751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686550" y="5173217"/>
            <a:ext cx="1460500" cy="777240"/>
          </a:xfrm>
          <a:custGeom>
            <a:avLst/>
            <a:gdLst/>
            <a:ahLst/>
            <a:cxnLst/>
            <a:rect l="l" t="t" r="r" b="b"/>
            <a:pathLst>
              <a:path w="1460500" h="777239">
                <a:moveTo>
                  <a:pt x="1330452" y="0"/>
                </a:moveTo>
                <a:lnTo>
                  <a:pt x="129540" y="0"/>
                </a:lnTo>
                <a:lnTo>
                  <a:pt x="79134" y="10185"/>
                </a:lnTo>
                <a:lnTo>
                  <a:pt x="37957" y="37957"/>
                </a:lnTo>
                <a:lnTo>
                  <a:pt x="10185" y="79134"/>
                </a:lnTo>
                <a:lnTo>
                  <a:pt x="0" y="129539"/>
                </a:lnTo>
                <a:lnTo>
                  <a:pt x="0" y="647699"/>
                </a:lnTo>
                <a:lnTo>
                  <a:pt x="10185" y="698121"/>
                </a:lnTo>
                <a:lnTo>
                  <a:pt x="37957" y="739297"/>
                </a:lnTo>
                <a:lnTo>
                  <a:pt x="79134" y="767059"/>
                </a:lnTo>
                <a:lnTo>
                  <a:pt x="129540" y="777239"/>
                </a:lnTo>
                <a:lnTo>
                  <a:pt x="1330452" y="777239"/>
                </a:lnTo>
                <a:lnTo>
                  <a:pt x="1380857" y="767059"/>
                </a:lnTo>
                <a:lnTo>
                  <a:pt x="1422034" y="739297"/>
                </a:lnTo>
                <a:lnTo>
                  <a:pt x="1449806" y="698121"/>
                </a:lnTo>
                <a:lnTo>
                  <a:pt x="1459992" y="647699"/>
                </a:lnTo>
                <a:lnTo>
                  <a:pt x="1459992" y="129539"/>
                </a:lnTo>
                <a:lnTo>
                  <a:pt x="1449806" y="79134"/>
                </a:lnTo>
                <a:lnTo>
                  <a:pt x="1422034" y="37957"/>
                </a:lnTo>
                <a:lnTo>
                  <a:pt x="1380857" y="10185"/>
                </a:lnTo>
                <a:lnTo>
                  <a:pt x="1330452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86550" y="5173217"/>
            <a:ext cx="1460500" cy="777240"/>
          </a:xfrm>
          <a:custGeom>
            <a:avLst/>
            <a:gdLst/>
            <a:ahLst/>
            <a:cxnLst/>
            <a:rect l="l" t="t" r="r" b="b"/>
            <a:pathLst>
              <a:path w="1460500" h="777239">
                <a:moveTo>
                  <a:pt x="0" y="129539"/>
                </a:moveTo>
                <a:lnTo>
                  <a:pt x="10185" y="79134"/>
                </a:lnTo>
                <a:lnTo>
                  <a:pt x="37957" y="37957"/>
                </a:lnTo>
                <a:lnTo>
                  <a:pt x="79134" y="10185"/>
                </a:lnTo>
                <a:lnTo>
                  <a:pt x="129540" y="0"/>
                </a:lnTo>
                <a:lnTo>
                  <a:pt x="1330452" y="0"/>
                </a:lnTo>
                <a:lnTo>
                  <a:pt x="1380857" y="10185"/>
                </a:lnTo>
                <a:lnTo>
                  <a:pt x="1422034" y="37957"/>
                </a:lnTo>
                <a:lnTo>
                  <a:pt x="1449806" y="79134"/>
                </a:lnTo>
                <a:lnTo>
                  <a:pt x="1459992" y="129539"/>
                </a:lnTo>
                <a:lnTo>
                  <a:pt x="1459992" y="647699"/>
                </a:lnTo>
                <a:lnTo>
                  <a:pt x="1449806" y="698121"/>
                </a:lnTo>
                <a:lnTo>
                  <a:pt x="1422034" y="739297"/>
                </a:lnTo>
                <a:lnTo>
                  <a:pt x="1380857" y="767059"/>
                </a:lnTo>
                <a:lnTo>
                  <a:pt x="1330452" y="777239"/>
                </a:lnTo>
                <a:lnTo>
                  <a:pt x="129540" y="777239"/>
                </a:lnTo>
                <a:lnTo>
                  <a:pt x="79134" y="767059"/>
                </a:lnTo>
                <a:lnTo>
                  <a:pt x="37957" y="739297"/>
                </a:lnTo>
                <a:lnTo>
                  <a:pt x="10185" y="698121"/>
                </a:lnTo>
                <a:lnTo>
                  <a:pt x="0" y="647699"/>
                </a:lnTo>
                <a:lnTo>
                  <a:pt x="0" y="129539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969632" y="5301233"/>
            <a:ext cx="893444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2987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.Csv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generator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83919" y="2081796"/>
            <a:ext cx="1842516" cy="894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7760" y="2182355"/>
            <a:ext cx="1350264" cy="751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45641" y="2123694"/>
            <a:ext cx="1724025" cy="775970"/>
          </a:xfrm>
          <a:custGeom>
            <a:avLst/>
            <a:gdLst/>
            <a:ahLst/>
            <a:cxnLst/>
            <a:rect l="l" t="t" r="r" b="b"/>
            <a:pathLst>
              <a:path w="1724025" h="775969">
                <a:moveTo>
                  <a:pt x="1594358" y="0"/>
                </a:moveTo>
                <a:lnTo>
                  <a:pt x="129286" y="0"/>
                </a:lnTo>
                <a:lnTo>
                  <a:pt x="78963" y="10163"/>
                </a:lnTo>
                <a:lnTo>
                  <a:pt x="37868" y="37877"/>
                </a:lnTo>
                <a:lnTo>
                  <a:pt x="10160" y="78974"/>
                </a:lnTo>
                <a:lnTo>
                  <a:pt x="0" y="129285"/>
                </a:lnTo>
                <a:lnTo>
                  <a:pt x="0" y="646429"/>
                </a:lnTo>
                <a:lnTo>
                  <a:pt x="10160" y="696741"/>
                </a:lnTo>
                <a:lnTo>
                  <a:pt x="37868" y="737838"/>
                </a:lnTo>
                <a:lnTo>
                  <a:pt x="78963" y="765552"/>
                </a:lnTo>
                <a:lnTo>
                  <a:pt x="129286" y="775715"/>
                </a:lnTo>
                <a:lnTo>
                  <a:pt x="1594358" y="775715"/>
                </a:lnTo>
                <a:lnTo>
                  <a:pt x="1644669" y="765552"/>
                </a:lnTo>
                <a:lnTo>
                  <a:pt x="1685766" y="737838"/>
                </a:lnTo>
                <a:lnTo>
                  <a:pt x="1713480" y="696741"/>
                </a:lnTo>
                <a:lnTo>
                  <a:pt x="1723644" y="646429"/>
                </a:lnTo>
                <a:lnTo>
                  <a:pt x="1723644" y="129285"/>
                </a:lnTo>
                <a:lnTo>
                  <a:pt x="1713480" y="78974"/>
                </a:lnTo>
                <a:lnTo>
                  <a:pt x="1685766" y="37877"/>
                </a:lnTo>
                <a:lnTo>
                  <a:pt x="1644669" y="10163"/>
                </a:lnTo>
                <a:lnTo>
                  <a:pt x="159435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45641" y="2123694"/>
            <a:ext cx="1724025" cy="775970"/>
          </a:xfrm>
          <a:custGeom>
            <a:avLst/>
            <a:gdLst/>
            <a:ahLst/>
            <a:cxnLst/>
            <a:rect l="l" t="t" r="r" b="b"/>
            <a:pathLst>
              <a:path w="1724025" h="775969">
                <a:moveTo>
                  <a:pt x="0" y="129285"/>
                </a:moveTo>
                <a:lnTo>
                  <a:pt x="10160" y="78974"/>
                </a:lnTo>
                <a:lnTo>
                  <a:pt x="37868" y="37877"/>
                </a:lnTo>
                <a:lnTo>
                  <a:pt x="78963" y="10163"/>
                </a:lnTo>
                <a:lnTo>
                  <a:pt x="129286" y="0"/>
                </a:lnTo>
                <a:lnTo>
                  <a:pt x="1594358" y="0"/>
                </a:lnTo>
                <a:lnTo>
                  <a:pt x="1644669" y="10163"/>
                </a:lnTo>
                <a:lnTo>
                  <a:pt x="1685766" y="37877"/>
                </a:lnTo>
                <a:lnTo>
                  <a:pt x="1713480" y="78974"/>
                </a:lnTo>
                <a:lnTo>
                  <a:pt x="1723644" y="129285"/>
                </a:lnTo>
                <a:lnTo>
                  <a:pt x="1723644" y="646429"/>
                </a:lnTo>
                <a:lnTo>
                  <a:pt x="1713480" y="696741"/>
                </a:lnTo>
                <a:lnTo>
                  <a:pt x="1685766" y="737838"/>
                </a:lnTo>
                <a:lnTo>
                  <a:pt x="1644669" y="765552"/>
                </a:lnTo>
                <a:lnTo>
                  <a:pt x="1594358" y="775715"/>
                </a:lnTo>
                <a:lnTo>
                  <a:pt x="129286" y="775715"/>
                </a:lnTo>
                <a:lnTo>
                  <a:pt x="78963" y="765552"/>
                </a:lnTo>
                <a:lnTo>
                  <a:pt x="37868" y="737838"/>
                </a:lnTo>
                <a:lnTo>
                  <a:pt x="10160" y="696741"/>
                </a:lnTo>
                <a:lnTo>
                  <a:pt x="0" y="646429"/>
                </a:lnTo>
                <a:lnTo>
                  <a:pt x="0" y="129285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279905" y="2250186"/>
            <a:ext cx="105156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828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Radio 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65220" y="1181112"/>
            <a:ext cx="2022348" cy="12054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74235" y="1560575"/>
            <a:ext cx="1001267" cy="5074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26941" y="1223010"/>
            <a:ext cx="1903730" cy="1087120"/>
          </a:xfrm>
          <a:custGeom>
            <a:avLst/>
            <a:gdLst/>
            <a:ahLst/>
            <a:cxnLst/>
            <a:rect l="l" t="t" r="r" b="b"/>
            <a:pathLst>
              <a:path w="1903729" h="1087120">
                <a:moveTo>
                  <a:pt x="951738" y="0"/>
                </a:moveTo>
                <a:lnTo>
                  <a:pt x="0" y="543305"/>
                </a:lnTo>
                <a:lnTo>
                  <a:pt x="951738" y="1086612"/>
                </a:lnTo>
                <a:lnTo>
                  <a:pt x="1903476" y="543305"/>
                </a:lnTo>
                <a:lnTo>
                  <a:pt x="95173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26941" y="1223010"/>
            <a:ext cx="1903730" cy="1087120"/>
          </a:xfrm>
          <a:custGeom>
            <a:avLst/>
            <a:gdLst/>
            <a:ahLst/>
            <a:cxnLst/>
            <a:rect l="l" t="t" r="r" b="b"/>
            <a:pathLst>
              <a:path w="1903729" h="1087120">
                <a:moveTo>
                  <a:pt x="0" y="543305"/>
                </a:moveTo>
                <a:lnTo>
                  <a:pt x="951738" y="0"/>
                </a:lnTo>
                <a:lnTo>
                  <a:pt x="1903476" y="543305"/>
                </a:lnTo>
                <a:lnTo>
                  <a:pt x="951738" y="1086612"/>
                </a:lnTo>
                <a:lnTo>
                  <a:pt x="0" y="543305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327016" y="1627123"/>
            <a:ext cx="7023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CanSa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33215" y="3183635"/>
            <a:ext cx="2022348" cy="12039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61103" y="3561588"/>
            <a:ext cx="821423" cy="507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94938" y="3225545"/>
            <a:ext cx="1903730" cy="1085215"/>
          </a:xfrm>
          <a:custGeom>
            <a:avLst/>
            <a:gdLst/>
            <a:ahLst/>
            <a:cxnLst/>
            <a:rect l="l" t="t" r="r" b="b"/>
            <a:pathLst>
              <a:path w="1903729" h="1085214">
                <a:moveTo>
                  <a:pt x="951738" y="0"/>
                </a:moveTo>
                <a:lnTo>
                  <a:pt x="0" y="542543"/>
                </a:lnTo>
                <a:lnTo>
                  <a:pt x="951738" y="1085087"/>
                </a:lnTo>
                <a:lnTo>
                  <a:pt x="1903476" y="542543"/>
                </a:lnTo>
                <a:lnTo>
                  <a:pt x="95173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694938" y="3225545"/>
            <a:ext cx="1903730" cy="1085215"/>
          </a:xfrm>
          <a:custGeom>
            <a:avLst/>
            <a:gdLst/>
            <a:ahLst/>
            <a:cxnLst/>
            <a:rect l="l" t="t" r="r" b="b"/>
            <a:pathLst>
              <a:path w="1903729" h="1085214">
                <a:moveTo>
                  <a:pt x="0" y="542543"/>
                </a:moveTo>
                <a:lnTo>
                  <a:pt x="951738" y="0"/>
                </a:lnTo>
                <a:lnTo>
                  <a:pt x="1903476" y="542543"/>
                </a:lnTo>
                <a:lnTo>
                  <a:pt x="951738" y="1085087"/>
                </a:lnTo>
                <a:lnTo>
                  <a:pt x="0" y="542543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413884" y="3628771"/>
            <a:ext cx="46418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CS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83919" y="3453396"/>
            <a:ext cx="1723644" cy="8945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90600" y="3593566"/>
            <a:ext cx="1507236" cy="6675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45641" y="3495294"/>
            <a:ext cx="1605280" cy="775970"/>
          </a:xfrm>
          <a:custGeom>
            <a:avLst/>
            <a:gdLst/>
            <a:ahLst/>
            <a:cxnLst/>
            <a:rect l="l" t="t" r="r" b="b"/>
            <a:pathLst>
              <a:path w="1605280" h="775970">
                <a:moveTo>
                  <a:pt x="1475486" y="0"/>
                </a:moveTo>
                <a:lnTo>
                  <a:pt x="129286" y="0"/>
                </a:lnTo>
                <a:lnTo>
                  <a:pt x="78963" y="10163"/>
                </a:lnTo>
                <a:lnTo>
                  <a:pt x="37868" y="37877"/>
                </a:lnTo>
                <a:lnTo>
                  <a:pt x="10160" y="78974"/>
                </a:lnTo>
                <a:lnTo>
                  <a:pt x="0" y="129285"/>
                </a:lnTo>
                <a:lnTo>
                  <a:pt x="0" y="646429"/>
                </a:lnTo>
                <a:lnTo>
                  <a:pt x="10160" y="696741"/>
                </a:lnTo>
                <a:lnTo>
                  <a:pt x="37868" y="737838"/>
                </a:lnTo>
                <a:lnTo>
                  <a:pt x="78963" y="765552"/>
                </a:lnTo>
                <a:lnTo>
                  <a:pt x="129286" y="775715"/>
                </a:lnTo>
                <a:lnTo>
                  <a:pt x="1475486" y="775715"/>
                </a:lnTo>
                <a:lnTo>
                  <a:pt x="1525797" y="765552"/>
                </a:lnTo>
                <a:lnTo>
                  <a:pt x="1566894" y="737838"/>
                </a:lnTo>
                <a:lnTo>
                  <a:pt x="1594608" y="696741"/>
                </a:lnTo>
                <a:lnTo>
                  <a:pt x="1604772" y="646429"/>
                </a:lnTo>
                <a:lnTo>
                  <a:pt x="1604772" y="129285"/>
                </a:lnTo>
                <a:lnTo>
                  <a:pt x="1594608" y="78974"/>
                </a:lnTo>
                <a:lnTo>
                  <a:pt x="1566894" y="37877"/>
                </a:lnTo>
                <a:lnTo>
                  <a:pt x="1525797" y="10163"/>
                </a:lnTo>
                <a:lnTo>
                  <a:pt x="14754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45641" y="3495294"/>
            <a:ext cx="1605280" cy="775970"/>
          </a:xfrm>
          <a:custGeom>
            <a:avLst/>
            <a:gdLst/>
            <a:ahLst/>
            <a:cxnLst/>
            <a:rect l="l" t="t" r="r" b="b"/>
            <a:pathLst>
              <a:path w="1605280" h="775970">
                <a:moveTo>
                  <a:pt x="0" y="129285"/>
                </a:moveTo>
                <a:lnTo>
                  <a:pt x="10160" y="78974"/>
                </a:lnTo>
                <a:lnTo>
                  <a:pt x="37868" y="37877"/>
                </a:lnTo>
                <a:lnTo>
                  <a:pt x="78963" y="10163"/>
                </a:lnTo>
                <a:lnTo>
                  <a:pt x="129286" y="0"/>
                </a:lnTo>
                <a:lnTo>
                  <a:pt x="1475486" y="0"/>
                </a:lnTo>
                <a:lnTo>
                  <a:pt x="1525797" y="10163"/>
                </a:lnTo>
                <a:lnTo>
                  <a:pt x="1566894" y="37877"/>
                </a:lnTo>
                <a:lnTo>
                  <a:pt x="1594608" y="78974"/>
                </a:lnTo>
                <a:lnTo>
                  <a:pt x="1604772" y="129285"/>
                </a:lnTo>
                <a:lnTo>
                  <a:pt x="1604772" y="646429"/>
                </a:lnTo>
                <a:lnTo>
                  <a:pt x="1594608" y="696741"/>
                </a:lnTo>
                <a:lnTo>
                  <a:pt x="1566894" y="737838"/>
                </a:lnTo>
                <a:lnTo>
                  <a:pt x="1525797" y="765552"/>
                </a:lnTo>
                <a:lnTo>
                  <a:pt x="1475486" y="775715"/>
                </a:lnTo>
                <a:lnTo>
                  <a:pt x="129286" y="775715"/>
                </a:lnTo>
                <a:lnTo>
                  <a:pt x="78963" y="765552"/>
                </a:lnTo>
                <a:lnTo>
                  <a:pt x="37868" y="737838"/>
                </a:lnTo>
                <a:lnTo>
                  <a:pt x="10160" y="696741"/>
                </a:lnTo>
                <a:lnTo>
                  <a:pt x="0" y="646429"/>
                </a:lnTo>
                <a:lnTo>
                  <a:pt x="0" y="129285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1127252" y="3651630"/>
            <a:ext cx="123888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Radio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Receiver</a:t>
            </a:r>
            <a:endParaRPr sz="14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+Arduino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79692" y="3453384"/>
            <a:ext cx="1577340" cy="7635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813804" y="3611879"/>
            <a:ext cx="1365503" cy="5074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41414" y="3495294"/>
            <a:ext cx="1458595" cy="645160"/>
          </a:xfrm>
          <a:custGeom>
            <a:avLst/>
            <a:gdLst/>
            <a:ahLst/>
            <a:cxnLst/>
            <a:rect l="l" t="t" r="r" b="b"/>
            <a:pathLst>
              <a:path w="1458595" h="645160">
                <a:moveTo>
                  <a:pt x="1351026" y="0"/>
                </a:moveTo>
                <a:lnTo>
                  <a:pt x="107441" y="0"/>
                </a:lnTo>
                <a:lnTo>
                  <a:pt x="65633" y="8447"/>
                </a:lnTo>
                <a:lnTo>
                  <a:pt x="31480" y="31480"/>
                </a:lnTo>
                <a:lnTo>
                  <a:pt x="8447" y="65633"/>
                </a:lnTo>
                <a:lnTo>
                  <a:pt x="0" y="107441"/>
                </a:lnTo>
                <a:lnTo>
                  <a:pt x="0" y="537209"/>
                </a:lnTo>
                <a:lnTo>
                  <a:pt x="8447" y="579018"/>
                </a:lnTo>
                <a:lnTo>
                  <a:pt x="31480" y="613171"/>
                </a:lnTo>
                <a:lnTo>
                  <a:pt x="65633" y="636204"/>
                </a:lnTo>
                <a:lnTo>
                  <a:pt x="107441" y="644651"/>
                </a:lnTo>
                <a:lnTo>
                  <a:pt x="1351026" y="644651"/>
                </a:lnTo>
                <a:lnTo>
                  <a:pt x="1392834" y="636204"/>
                </a:lnTo>
                <a:lnTo>
                  <a:pt x="1426987" y="613171"/>
                </a:lnTo>
                <a:lnTo>
                  <a:pt x="1450020" y="579018"/>
                </a:lnTo>
                <a:lnTo>
                  <a:pt x="1458467" y="537209"/>
                </a:lnTo>
                <a:lnTo>
                  <a:pt x="1458467" y="107441"/>
                </a:lnTo>
                <a:lnTo>
                  <a:pt x="1450020" y="65633"/>
                </a:lnTo>
                <a:lnTo>
                  <a:pt x="1426987" y="31480"/>
                </a:lnTo>
                <a:lnTo>
                  <a:pt x="1392834" y="8447"/>
                </a:lnTo>
                <a:lnTo>
                  <a:pt x="135102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41414" y="3495294"/>
            <a:ext cx="1458595" cy="645160"/>
          </a:xfrm>
          <a:custGeom>
            <a:avLst/>
            <a:gdLst/>
            <a:ahLst/>
            <a:cxnLst/>
            <a:rect l="l" t="t" r="r" b="b"/>
            <a:pathLst>
              <a:path w="1458595" h="645160">
                <a:moveTo>
                  <a:pt x="0" y="107441"/>
                </a:moveTo>
                <a:lnTo>
                  <a:pt x="8447" y="65633"/>
                </a:lnTo>
                <a:lnTo>
                  <a:pt x="31480" y="31480"/>
                </a:lnTo>
                <a:lnTo>
                  <a:pt x="65633" y="8447"/>
                </a:lnTo>
                <a:lnTo>
                  <a:pt x="107441" y="0"/>
                </a:lnTo>
                <a:lnTo>
                  <a:pt x="1351026" y="0"/>
                </a:lnTo>
                <a:lnTo>
                  <a:pt x="1392834" y="8447"/>
                </a:lnTo>
                <a:lnTo>
                  <a:pt x="1426987" y="31480"/>
                </a:lnTo>
                <a:lnTo>
                  <a:pt x="1450020" y="65633"/>
                </a:lnTo>
                <a:lnTo>
                  <a:pt x="1458467" y="107441"/>
                </a:lnTo>
                <a:lnTo>
                  <a:pt x="1458467" y="537209"/>
                </a:lnTo>
                <a:lnTo>
                  <a:pt x="1450020" y="579018"/>
                </a:lnTo>
                <a:lnTo>
                  <a:pt x="1426987" y="613171"/>
                </a:lnTo>
                <a:lnTo>
                  <a:pt x="1392834" y="636204"/>
                </a:lnTo>
                <a:lnTo>
                  <a:pt x="1351026" y="644651"/>
                </a:lnTo>
                <a:lnTo>
                  <a:pt x="107441" y="644651"/>
                </a:lnTo>
                <a:lnTo>
                  <a:pt x="65633" y="636204"/>
                </a:lnTo>
                <a:lnTo>
                  <a:pt x="31480" y="613171"/>
                </a:lnTo>
                <a:lnTo>
                  <a:pt x="8447" y="579018"/>
                </a:lnTo>
                <a:lnTo>
                  <a:pt x="0" y="537209"/>
                </a:lnTo>
                <a:lnTo>
                  <a:pt x="0" y="107441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6966584" y="3678377"/>
            <a:ext cx="10668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GCS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XBEE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534667" y="3000781"/>
            <a:ext cx="422186" cy="5013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623822" y="3042666"/>
            <a:ext cx="248920" cy="375285"/>
          </a:xfrm>
          <a:custGeom>
            <a:avLst/>
            <a:gdLst/>
            <a:ahLst/>
            <a:cxnLst/>
            <a:rect l="l" t="t" r="r" b="b"/>
            <a:pathLst>
              <a:path w="248919" h="375285">
                <a:moveTo>
                  <a:pt x="248411" y="250698"/>
                </a:moveTo>
                <a:lnTo>
                  <a:pt x="0" y="250698"/>
                </a:lnTo>
                <a:lnTo>
                  <a:pt x="124205" y="374904"/>
                </a:lnTo>
                <a:lnTo>
                  <a:pt x="248411" y="250698"/>
                </a:lnTo>
                <a:close/>
              </a:path>
              <a:path w="248919" h="375285">
                <a:moveTo>
                  <a:pt x="186309" y="0"/>
                </a:moveTo>
                <a:lnTo>
                  <a:pt x="62103" y="0"/>
                </a:lnTo>
                <a:lnTo>
                  <a:pt x="62103" y="250698"/>
                </a:lnTo>
                <a:lnTo>
                  <a:pt x="186309" y="250698"/>
                </a:lnTo>
                <a:lnTo>
                  <a:pt x="18630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23822" y="3042666"/>
            <a:ext cx="248920" cy="375285"/>
          </a:xfrm>
          <a:custGeom>
            <a:avLst/>
            <a:gdLst/>
            <a:ahLst/>
            <a:cxnLst/>
            <a:rect l="l" t="t" r="r" b="b"/>
            <a:pathLst>
              <a:path w="248919" h="375285">
                <a:moveTo>
                  <a:pt x="0" y="250698"/>
                </a:moveTo>
                <a:lnTo>
                  <a:pt x="62103" y="250698"/>
                </a:lnTo>
                <a:lnTo>
                  <a:pt x="62103" y="0"/>
                </a:lnTo>
                <a:lnTo>
                  <a:pt x="186309" y="0"/>
                </a:lnTo>
                <a:lnTo>
                  <a:pt x="186309" y="250698"/>
                </a:lnTo>
                <a:lnTo>
                  <a:pt x="248411" y="250698"/>
                </a:lnTo>
                <a:lnTo>
                  <a:pt x="124205" y="374904"/>
                </a:lnTo>
                <a:lnTo>
                  <a:pt x="0" y="250698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19600" y="4343387"/>
            <a:ext cx="513613" cy="8717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508753" y="4385309"/>
            <a:ext cx="340360" cy="745490"/>
          </a:xfrm>
          <a:custGeom>
            <a:avLst/>
            <a:gdLst/>
            <a:ahLst/>
            <a:cxnLst/>
            <a:rect l="l" t="t" r="r" b="b"/>
            <a:pathLst>
              <a:path w="340360" h="745489">
                <a:moveTo>
                  <a:pt x="339851" y="575309"/>
                </a:moveTo>
                <a:lnTo>
                  <a:pt x="0" y="575309"/>
                </a:lnTo>
                <a:lnTo>
                  <a:pt x="169925" y="745235"/>
                </a:lnTo>
                <a:lnTo>
                  <a:pt x="339851" y="575309"/>
                </a:lnTo>
                <a:close/>
              </a:path>
              <a:path w="340360" h="745489">
                <a:moveTo>
                  <a:pt x="254888" y="0"/>
                </a:moveTo>
                <a:lnTo>
                  <a:pt x="84962" y="0"/>
                </a:lnTo>
                <a:lnTo>
                  <a:pt x="84962" y="575309"/>
                </a:lnTo>
                <a:lnTo>
                  <a:pt x="254888" y="575309"/>
                </a:lnTo>
                <a:lnTo>
                  <a:pt x="25488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508753" y="4385309"/>
            <a:ext cx="340360" cy="745490"/>
          </a:xfrm>
          <a:custGeom>
            <a:avLst/>
            <a:gdLst/>
            <a:ahLst/>
            <a:cxnLst/>
            <a:rect l="l" t="t" r="r" b="b"/>
            <a:pathLst>
              <a:path w="340360" h="745489">
                <a:moveTo>
                  <a:pt x="0" y="575309"/>
                </a:moveTo>
                <a:lnTo>
                  <a:pt x="84962" y="575309"/>
                </a:lnTo>
                <a:lnTo>
                  <a:pt x="84962" y="0"/>
                </a:lnTo>
                <a:lnTo>
                  <a:pt x="254888" y="0"/>
                </a:lnTo>
                <a:lnTo>
                  <a:pt x="254888" y="575309"/>
                </a:lnTo>
                <a:lnTo>
                  <a:pt x="339851" y="575309"/>
                </a:lnTo>
                <a:lnTo>
                  <a:pt x="169925" y="745235"/>
                </a:lnTo>
                <a:lnTo>
                  <a:pt x="0" y="575309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203947" y="2901708"/>
            <a:ext cx="422186" cy="6004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293102" y="2943605"/>
            <a:ext cx="248920" cy="474345"/>
          </a:xfrm>
          <a:custGeom>
            <a:avLst/>
            <a:gdLst/>
            <a:ahLst/>
            <a:cxnLst/>
            <a:rect l="l" t="t" r="r" b="b"/>
            <a:pathLst>
              <a:path w="248920" h="474345">
                <a:moveTo>
                  <a:pt x="248412" y="349758"/>
                </a:moveTo>
                <a:lnTo>
                  <a:pt x="0" y="349758"/>
                </a:lnTo>
                <a:lnTo>
                  <a:pt x="124205" y="473964"/>
                </a:lnTo>
                <a:lnTo>
                  <a:pt x="248412" y="349758"/>
                </a:lnTo>
                <a:close/>
              </a:path>
              <a:path w="248920" h="474345">
                <a:moveTo>
                  <a:pt x="186308" y="0"/>
                </a:moveTo>
                <a:lnTo>
                  <a:pt x="62102" y="0"/>
                </a:lnTo>
                <a:lnTo>
                  <a:pt x="62102" y="349758"/>
                </a:lnTo>
                <a:lnTo>
                  <a:pt x="186308" y="349758"/>
                </a:lnTo>
                <a:lnTo>
                  <a:pt x="18630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93102" y="2943605"/>
            <a:ext cx="248920" cy="474345"/>
          </a:xfrm>
          <a:custGeom>
            <a:avLst/>
            <a:gdLst/>
            <a:ahLst/>
            <a:cxnLst/>
            <a:rect l="l" t="t" r="r" b="b"/>
            <a:pathLst>
              <a:path w="248920" h="474345">
                <a:moveTo>
                  <a:pt x="0" y="349758"/>
                </a:moveTo>
                <a:lnTo>
                  <a:pt x="62102" y="349758"/>
                </a:lnTo>
                <a:lnTo>
                  <a:pt x="62102" y="0"/>
                </a:lnTo>
                <a:lnTo>
                  <a:pt x="186308" y="0"/>
                </a:lnTo>
                <a:lnTo>
                  <a:pt x="186308" y="349758"/>
                </a:lnTo>
                <a:lnTo>
                  <a:pt x="248412" y="349758"/>
                </a:lnTo>
                <a:lnTo>
                  <a:pt x="124205" y="473964"/>
                </a:lnTo>
                <a:lnTo>
                  <a:pt x="0" y="349758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34667" y="4520158"/>
            <a:ext cx="3011424" cy="65839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23822" y="4562094"/>
            <a:ext cx="2865120" cy="532130"/>
          </a:xfrm>
          <a:custGeom>
            <a:avLst/>
            <a:gdLst/>
            <a:ahLst/>
            <a:cxnLst/>
            <a:rect l="l" t="t" r="r" b="b"/>
            <a:pathLst>
              <a:path w="2865120" h="532129">
                <a:moveTo>
                  <a:pt x="265938" y="398906"/>
                </a:moveTo>
                <a:lnTo>
                  <a:pt x="0" y="398906"/>
                </a:lnTo>
                <a:lnTo>
                  <a:pt x="132969" y="531875"/>
                </a:lnTo>
                <a:lnTo>
                  <a:pt x="265938" y="398906"/>
                </a:lnTo>
                <a:close/>
              </a:path>
              <a:path w="2865120" h="532129">
                <a:moveTo>
                  <a:pt x="2865119" y="0"/>
                </a:moveTo>
                <a:lnTo>
                  <a:pt x="66421" y="0"/>
                </a:lnTo>
                <a:lnTo>
                  <a:pt x="66421" y="398906"/>
                </a:lnTo>
                <a:lnTo>
                  <a:pt x="199390" y="398906"/>
                </a:lnTo>
                <a:lnTo>
                  <a:pt x="199390" y="132968"/>
                </a:lnTo>
                <a:lnTo>
                  <a:pt x="2865119" y="132968"/>
                </a:lnTo>
                <a:lnTo>
                  <a:pt x="286511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623822" y="4562094"/>
            <a:ext cx="2865120" cy="532130"/>
          </a:xfrm>
          <a:custGeom>
            <a:avLst/>
            <a:gdLst/>
            <a:ahLst/>
            <a:cxnLst/>
            <a:rect l="l" t="t" r="r" b="b"/>
            <a:pathLst>
              <a:path w="2865120" h="532129">
                <a:moveTo>
                  <a:pt x="2865119" y="132968"/>
                </a:moveTo>
                <a:lnTo>
                  <a:pt x="199390" y="132968"/>
                </a:lnTo>
                <a:lnTo>
                  <a:pt x="199390" y="398906"/>
                </a:lnTo>
                <a:lnTo>
                  <a:pt x="265938" y="398906"/>
                </a:lnTo>
                <a:lnTo>
                  <a:pt x="132969" y="531875"/>
                </a:lnTo>
                <a:lnTo>
                  <a:pt x="0" y="398906"/>
                </a:lnTo>
                <a:lnTo>
                  <a:pt x="66421" y="398906"/>
                </a:lnTo>
                <a:lnTo>
                  <a:pt x="66421" y="0"/>
                </a:lnTo>
                <a:lnTo>
                  <a:pt x="2865119" y="0"/>
                </a:lnTo>
                <a:lnTo>
                  <a:pt x="2865119" y="132968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31079" y="4520158"/>
            <a:ext cx="2907792" cy="65839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92802" y="4562094"/>
            <a:ext cx="2761615" cy="532130"/>
          </a:xfrm>
          <a:custGeom>
            <a:avLst/>
            <a:gdLst/>
            <a:ahLst/>
            <a:cxnLst/>
            <a:rect l="l" t="t" r="r" b="b"/>
            <a:pathLst>
              <a:path w="2761615" h="532129">
                <a:moveTo>
                  <a:pt x="2761488" y="398906"/>
                </a:moveTo>
                <a:lnTo>
                  <a:pt x="2495550" y="398906"/>
                </a:lnTo>
                <a:lnTo>
                  <a:pt x="2628519" y="531875"/>
                </a:lnTo>
                <a:lnTo>
                  <a:pt x="2761488" y="398906"/>
                </a:lnTo>
                <a:close/>
              </a:path>
              <a:path w="2761615" h="532129">
                <a:moveTo>
                  <a:pt x="2694940" y="0"/>
                </a:moveTo>
                <a:lnTo>
                  <a:pt x="0" y="0"/>
                </a:lnTo>
                <a:lnTo>
                  <a:pt x="0" y="132968"/>
                </a:lnTo>
                <a:lnTo>
                  <a:pt x="2562098" y="132968"/>
                </a:lnTo>
                <a:lnTo>
                  <a:pt x="2562098" y="398906"/>
                </a:lnTo>
                <a:lnTo>
                  <a:pt x="2694940" y="398906"/>
                </a:lnTo>
                <a:lnTo>
                  <a:pt x="269494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92802" y="4562094"/>
            <a:ext cx="2761615" cy="532130"/>
          </a:xfrm>
          <a:custGeom>
            <a:avLst/>
            <a:gdLst/>
            <a:ahLst/>
            <a:cxnLst/>
            <a:rect l="l" t="t" r="r" b="b"/>
            <a:pathLst>
              <a:path w="2761615" h="532129">
                <a:moveTo>
                  <a:pt x="0" y="132968"/>
                </a:moveTo>
                <a:lnTo>
                  <a:pt x="2562098" y="132968"/>
                </a:lnTo>
                <a:lnTo>
                  <a:pt x="2562098" y="398906"/>
                </a:lnTo>
                <a:lnTo>
                  <a:pt x="2495550" y="398906"/>
                </a:lnTo>
                <a:lnTo>
                  <a:pt x="2628519" y="531875"/>
                </a:lnTo>
                <a:lnTo>
                  <a:pt x="2761488" y="398906"/>
                </a:lnTo>
                <a:lnTo>
                  <a:pt x="2694940" y="398906"/>
                </a:lnTo>
                <a:lnTo>
                  <a:pt x="2694940" y="0"/>
                </a:lnTo>
                <a:lnTo>
                  <a:pt x="0" y="0"/>
                </a:lnTo>
                <a:lnTo>
                  <a:pt x="0" y="132968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606296" y="1715998"/>
            <a:ext cx="2101595" cy="4404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695450" y="1757933"/>
            <a:ext cx="1955800" cy="314325"/>
          </a:xfrm>
          <a:custGeom>
            <a:avLst/>
            <a:gdLst/>
            <a:ahLst/>
            <a:cxnLst/>
            <a:rect l="l" t="t" r="r" b="b"/>
            <a:pathLst>
              <a:path w="1955800" h="314325">
                <a:moveTo>
                  <a:pt x="156972" y="235457"/>
                </a:moveTo>
                <a:lnTo>
                  <a:pt x="0" y="235457"/>
                </a:lnTo>
                <a:lnTo>
                  <a:pt x="78486" y="313943"/>
                </a:lnTo>
                <a:lnTo>
                  <a:pt x="156972" y="235457"/>
                </a:lnTo>
                <a:close/>
              </a:path>
              <a:path w="1955800" h="314325">
                <a:moveTo>
                  <a:pt x="1955291" y="0"/>
                </a:moveTo>
                <a:lnTo>
                  <a:pt x="39243" y="0"/>
                </a:lnTo>
                <a:lnTo>
                  <a:pt x="39243" y="235457"/>
                </a:lnTo>
                <a:lnTo>
                  <a:pt x="117729" y="235457"/>
                </a:lnTo>
                <a:lnTo>
                  <a:pt x="117729" y="78486"/>
                </a:lnTo>
                <a:lnTo>
                  <a:pt x="1955291" y="78486"/>
                </a:lnTo>
                <a:lnTo>
                  <a:pt x="1955291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695450" y="1757933"/>
            <a:ext cx="1955800" cy="314325"/>
          </a:xfrm>
          <a:custGeom>
            <a:avLst/>
            <a:gdLst/>
            <a:ahLst/>
            <a:cxnLst/>
            <a:rect l="l" t="t" r="r" b="b"/>
            <a:pathLst>
              <a:path w="1955800" h="314325">
                <a:moveTo>
                  <a:pt x="1955291" y="78486"/>
                </a:moveTo>
                <a:lnTo>
                  <a:pt x="117729" y="78486"/>
                </a:lnTo>
                <a:lnTo>
                  <a:pt x="117729" y="235457"/>
                </a:lnTo>
                <a:lnTo>
                  <a:pt x="156972" y="235457"/>
                </a:lnTo>
                <a:lnTo>
                  <a:pt x="78486" y="313943"/>
                </a:lnTo>
                <a:lnTo>
                  <a:pt x="0" y="235457"/>
                </a:lnTo>
                <a:lnTo>
                  <a:pt x="39243" y="235457"/>
                </a:lnTo>
                <a:lnTo>
                  <a:pt x="39243" y="0"/>
                </a:lnTo>
                <a:lnTo>
                  <a:pt x="1955291" y="0"/>
                </a:lnTo>
                <a:lnTo>
                  <a:pt x="1955291" y="78486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643371" y="1716011"/>
            <a:ext cx="1972055" cy="4419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705094" y="1757933"/>
            <a:ext cx="1826260" cy="315595"/>
          </a:xfrm>
          <a:custGeom>
            <a:avLst/>
            <a:gdLst/>
            <a:ahLst/>
            <a:cxnLst/>
            <a:rect l="l" t="t" r="r" b="b"/>
            <a:pathLst>
              <a:path w="1826259" h="315594">
                <a:moveTo>
                  <a:pt x="1825752" y="236600"/>
                </a:moveTo>
                <a:lnTo>
                  <a:pt x="1668017" y="236600"/>
                </a:lnTo>
                <a:lnTo>
                  <a:pt x="1746884" y="315467"/>
                </a:lnTo>
                <a:lnTo>
                  <a:pt x="1825752" y="236600"/>
                </a:lnTo>
                <a:close/>
              </a:path>
              <a:path w="1826259" h="315594">
                <a:moveTo>
                  <a:pt x="1786254" y="0"/>
                </a:moveTo>
                <a:lnTo>
                  <a:pt x="0" y="0"/>
                </a:lnTo>
                <a:lnTo>
                  <a:pt x="0" y="78866"/>
                </a:lnTo>
                <a:lnTo>
                  <a:pt x="1707387" y="78866"/>
                </a:lnTo>
                <a:lnTo>
                  <a:pt x="1707387" y="236600"/>
                </a:lnTo>
                <a:lnTo>
                  <a:pt x="1786254" y="236600"/>
                </a:lnTo>
                <a:lnTo>
                  <a:pt x="178625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705094" y="1757933"/>
            <a:ext cx="1826260" cy="315595"/>
          </a:xfrm>
          <a:custGeom>
            <a:avLst/>
            <a:gdLst/>
            <a:ahLst/>
            <a:cxnLst/>
            <a:rect l="l" t="t" r="r" b="b"/>
            <a:pathLst>
              <a:path w="1826259" h="315594">
                <a:moveTo>
                  <a:pt x="0" y="78866"/>
                </a:moveTo>
                <a:lnTo>
                  <a:pt x="1707387" y="78866"/>
                </a:lnTo>
                <a:lnTo>
                  <a:pt x="1707387" y="236600"/>
                </a:lnTo>
                <a:lnTo>
                  <a:pt x="1668017" y="236600"/>
                </a:lnTo>
                <a:lnTo>
                  <a:pt x="1746884" y="315467"/>
                </a:lnTo>
                <a:lnTo>
                  <a:pt x="1825752" y="236600"/>
                </a:lnTo>
                <a:lnTo>
                  <a:pt x="1786254" y="236600"/>
                </a:lnTo>
                <a:lnTo>
                  <a:pt x="1786254" y="0"/>
                </a:lnTo>
                <a:lnTo>
                  <a:pt x="0" y="0"/>
                </a:lnTo>
                <a:lnTo>
                  <a:pt x="0" y="78866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802635" y="3691077"/>
            <a:ext cx="771156" cy="42067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864104" y="3759072"/>
            <a:ext cx="644525" cy="248920"/>
          </a:xfrm>
          <a:custGeom>
            <a:avLst/>
            <a:gdLst/>
            <a:ahLst/>
            <a:cxnLst/>
            <a:rect l="l" t="t" r="r" b="b"/>
            <a:pathLst>
              <a:path w="644525" h="248920">
                <a:moveTo>
                  <a:pt x="126" y="61468"/>
                </a:moveTo>
                <a:lnTo>
                  <a:pt x="0" y="185674"/>
                </a:lnTo>
                <a:lnTo>
                  <a:pt x="519810" y="186308"/>
                </a:lnTo>
                <a:lnTo>
                  <a:pt x="519810" y="248412"/>
                </a:lnTo>
                <a:lnTo>
                  <a:pt x="644144" y="124332"/>
                </a:lnTo>
                <a:lnTo>
                  <a:pt x="582041" y="62102"/>
                </a:lnTo>
                <a:lnTo>
                  <a:pt x="520065" y="62102"/>
                </a:lnTo>
                <a:lnTo>
                  <a:pt x="126" y="61468"/>
                </a:lnTo>
                <a:close/>
              </a:path>
              <a:path w="644525" h="248920">
                <a:moveTo>
                  <a:pt x="520065" y="0"/>
                </a:moveTo>
                <a:lnTo>
                  <a:pt x="520065" y="62102"/>
                </a:lnTo>
                <a:lnTo>
                  <a:pt x="582041" y="62102"/>
                </a:lnTo>
                <a:lnTo>
                  <a:pt x="520065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864104" y="3759072"/>
            <a:ext cx="644525" cy="248920"/>
          </a:xfrm>
          <a:custGeom>
            <a:avLst/>
            <a:gdLst/>
            <a:ahLst/>
            <a:cxnLst/>
            <a:rect l="l" t="t" r="r" b="b"/>
            <a:pathLst>
              <a:path w="644525" h="248920">
                <a:moveTo>
                  <a:pt x="519810" y="248412"/>
                </a:moveTo>
                <a:lnTo>
                  <a:pt x="519810" y="186308"/>
                </a:lnTo>
                <a:lnTo>
                  <a:pt x="0" y="185674"/>
                </a:lnTo>
                <a:lnTo>
                  <a:pt x="126" y="61468"/>
                </a:lnTo>
                <a:lnTo>
                  <a:pt x="520065" y="62102"/>
                </a:lnTo>
                <a:lnTo>
                  <a:pt x="520065" y="0"/>
                </a:lnTo>
                <a:lnTo>
                  <a:pt x="644144" y="124332"/>
                </a:lnTo>
                <a:lnTo>
                  <a:pt x="519810" y="248412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777484" y="3634701"/>
            <a:ext cx="771156" cy="42218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846953" y="3704082"/>
            <a:ext cx="644525" cy="248920"/>
          </a:xfrm>
          <a:custGeom>
            <a:avLst/>
            <a:gdLst/>
            <a:ahLst/>
            <a:cxnLst/>
            <a:rect l="l" t="t" r="r" b="b"/>
            <a:pathLst>
              <a:path w="644525" h="248920">
                <a:moveTo>
                  <a:pt x="124333" y="0"/>
                </a:moveTo>
                <a:lnTo>
                  <a:pt x="0" y="124079"/>
                </a:lnTo>
                <a:lnTo>
                  <a:pt x="124079" y="248412"/>
                </a:lnTo>
                <a:lnTo>
                  <a:pt x="124206" y="186309"/>
                </a:lnTo>
                <a:lnTo>
                  <a:pt x="644018" y="186309"/>
                </a:lnTo>
                <a:lnTo>
                  <a:pt x="644271" y="62738"/>
                </a:lnTo>
                <a:lnTo>
                  <a:pt x="124333" y="62103"/>
                </a:lnTo>
                <a:lnTo>
                  <a:pt x="124333" y="0"/>
                </a:lnTo>
                <a:close/>
              </a:path>
              <a:path w="644525" h="248920">
                <a:moveTo>
                  <a:pt x="644018" y="186309"/>
                </a:moveTo>
                <a:lnTo>
                  <a:pt x="124206" y="186309"/>
                </a:lnTo>
                <a:lnTo>
                  <a:pt x="644017" y="186944"/>
                </a:lnTo>
                <a:lnTo>
                  <a:pt x="644018" y="186309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846953" y="3704082"/>
            <a:ext cx="644525" cy="248920"/>
          </a:xfrm>
          <a:custGeom>
            <a:avLst/>
            <a:gdLst/>
            <a:ahLst/>
            <a:cxnLst/>
            <a:rect l="l" t="t" r="r" b="b"/>
            <a:pathLst>
              <a:path w="644525" h="248920">
                <a:moveTo>
                  <a:pt x="124333" y="0"/>
                </a:moveTo>
                <a:lnTo>
                  <a:pt x="124333" y="62103"/>
                </a:lnTo>
                <a:lnTo>
                  <a:pt x="644271" y="62738"/>
                </a:lnTo>
                <a:lnTo>
                  <a:pt x="644017" y="186944"/>
                </a:lnTo>
                <a:lnTo>
                  <a:pt x="124206" y="186309"/>
                </a:lnTo>
                <a:lnTo>
                  <a:pt x="124079" y="248412"/>
                </a:lnTo>
                <a:lnTo>
                  <a:pt x="0" y="124079"/>
                </a:lnTo>
                <a:lnTo>
                  <a:pt x="124333" y="0"/>
                </a:lnTo>
                <a:close/>
              </a:path>
            </a:pathLst>
          </a:custGeom>
          <a:ln w="38100">
            <a:solidFill>
              <a:srgbClr val="0C1C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6077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GCS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Bonus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Wind</a:t>
            </a:r>
            <a:r>
              <a:rPr dirty="0" spc="-10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Sensor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20354" y="6496703"/>
            <a:ext cx="200660" cy="17462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3429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dirty="0" sz="1000" spc="-5">
                <a:latin typeface="Arial"/>
                <a:cs typeface="Arial"/>
              </a:rPr>
              <a:t>85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477"/>
            <a:ext cx="1661795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Ramazan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Kurban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5940" y="1623821"/>
            <a:ext cx="804164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400" spc="-5" b="1">
                <a:latin typeface="Arial"/>
                <a:cs typeface="Arial"/>
              </a:rPr>
              <a:t>Radio receiver </a:t>
            </a:r>
            <a:r>
              <a:rPr dirty="0" sz="2400" b="1">
                <a:latin typeface="Arial"/>
                <a:cs typeface="Arial"/>
              </a:rPr>
              <a:t>circuit is </a:t>
            </a:r>
            <a:r>
              <a:rPr dirty="0" sz="2400" spc="-5" b="1">
                <a:latin typeface="Arial"/>
                <a:cs typeface="Arial"/>
              </a:rPr>
              <a:t>connected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5" b="1">
                <a:latin typeface="Arial"/>
                <a:cs typeface="Arial"/>
              </a:rPr>
              <a:t>arduino </a:t>
            </a:r>
            <a:r>
              <a:rPr dirty="0" sz="2400" b="1">
                <a:latin typeface="Arial"/>
                <a:cs typeface="Arial"/>
              </a:rPr>
              <a:t>via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SPI.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spc="-5" b="1">
                <a:latin typeface="Arial"/>
                <a:cs typeface="Arial"/>
              </a:rPr>
              <a:t>Arduino </a:t>
            </a:r>
            <a:r>
              <a:rPr dirty="0" sz="2400" b="1">
                <a:latin typeface="Arial"/>
                <a:cs typeface="Arial"/>
              </a:rPr>
              <a:t>is </a:t>
            </a:r>
            <a:r>
              <a:rPr dirty="0" sz="2400" spc="-5" b="1">
                <a:latin typeface="Arial"/>
                <a:cs typeface="Arial"/>
              </a:rPr>
              <a:t>connected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10" b="1">
                <a:latin typeface="Arial"/>
                <a:cs typeface="Arial"/>
              </a:rPr>
              <a:t>PC </a:t>
            </a:r>
            <a:r>
              <a:rPr dirty="0" sz="2400" b="1">
                <a:latin typeface="Arial"/>
                <a:cs typeface="Arial"/>
              </a:rPr>
              <a:t>port via</a:t>
            </a:r>
            <a:r>
              <a:rPr dirty="0" sz="2400" spc="-5" b="1">
                <a:latin typeface="Arial"/>
                <a:cs typeface="Arial"/>
              </a:rPr>
              <a:t> USB.</a:t>
            </a:r>
            <a:endParaRPr sz="2400">
              <a:latin typeface="Arial"/>
              <a:cs typeface="Arial"/>
            </a:endParaRPr>
          </a:p>
          <a:p>
            <a:pPr marL="241300" marR="225425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Arial"/>
                <a:cs typeface="Arial"/>
              </a:rPr>
              <a:t>GCS </a:t>
            </a:r>
            <a:r>
              <a:rPr dirty="0" sz="2400" spc="-5" b="1">
                <a:latin typeface="Arial"/>
                <a:cs typeface="Arial"/>
              </a:rPr>
              <a:t>read </a:t>
            </a:r>
            <a:r>
              <a:rPr dirty="0" sz="2400" spc="5" b="1">
                <a:latin typeface="Arial"/>
                <a:cs typeface="Arial"/>
              </a:rPr>
              <a:t>wind </a:t>
            </a:r>
            <a:r>
              <a:rPr dirty="0" sz="2400" spc="-5" b="1">
                <a:latin typeface="Arial"/>
                <a:cs typeface="Arial"/>
              </a:rPr>
              <a:t>sensor </a:t>
            </a:r>
            <a:r>
              <a:rPr dirty="0" sz="2400" b="1">
                <a:latin typeface="Arial"/>
                <a:cs typeface="Arial"/>
              </a:rPr>
              <a:t>data </a:t>
            </a:r>
            <a:r>
              <a:rPr dirty="0" sz="2400" spc="5" b="1">
                <a:latin typeface="Arial"/>
                <a:cs typeface="Arial"/>
              </a:rPr>
              <a:t>with </a:t>
            </a:r>
            <a:r>
              <a:rPr dirty="0" sz="2400" spc="-5" b="1">
                <a:latin typeface="Arial"/>
                <a:cs typeface="Arial"/>
              </a:rPr>
              <a:t>Serial </a:t>
            </a:r>
            <a:r>
              <a:rPr dirty="0" sz="2400" b="1">
                <a:latin typeface="Arial"/>
                <a:cs typeface="Arial"/>
              </a:rPr>
              <a:t>Port via</a:t>
            </a:r>
            <a:r>
              <a:rPr dirty="0" sz="2400" spc="-12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COM  port.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dirty="0" sz="2400" b="1">
                <a:latin typeface="Arial"/>
                <a:cs typeface="Arial"/>
              </a:rPr>
              <a:t>Plotting </a:t>
            </a:r>
            <a:r>
              <a:rPr dirty="0" sz="2400" spc="-5" b="1">
                <a:latin typeface="Arial"/>
                <a:cs typeface="Arial"/>
              </a:rPr>
              <a:t>chart </a:t>
            </a:r>
            <a:r>
              <a:rPr dirty="0" sz="2400" b="1">
                <a:latin typeface="Arial"/>
                <a:cs typeface="Arial"/>
              </a:rPr>
              <a:t>for </a:t>
            </a:r>
            <a:r>
              <a:rPr dirty="0" sz="2400" spc="5" b="1">
                <a:latin typeface="Arial"/>
                <a:cs typeface="Arial"/>
              </a:rPr>
              <a:t>wind </a:t>
            </a:r>
            <a:r>
              <a:rPr dirty="0" sz="2400" spc="-5" b="1">
                <a:latin typeface="Arial"/>
                <a:cs typeface="Arial"/>
              </a:rPr>
              <a:t>speed </a:t>
            </a:r>
            <a:r>
              <a:rPr dirty="0" sz="2400" b="1">
                <a:latin typeface="Arial"/>
                <a:cs typeface="Arial"/>
              </a:rPr>
              <a:t>and display its</a:t>
            </a:r>
            <a:r>
              <a:rPr dirty="0" sz="2400" spc="-13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value.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64232" y="2597276"/>
            <a:ext cx="541464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333399"/>
                </a:solidFill>
                <a:latin typeface="Arial"/>
                <a:cs typeface="Arial"/>
              </a:rPr>
              <a:t>CanSat Integration and</a:t>
            </a:r>
            <a:r>
              <a:rPr dirty="0" sz="3200" spc="-15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z="3200" spc="-5" b="1">
                <a:solidFill>
                  <a:srgbClr val="333399"/>
                </a:solidFill>
                <a:latin typeface="Arial"/>
                <a:cs typeface="Arial"/>
              </a:rPr>
              <a:t>Test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9220">
              <a:lnSpc>
                <a:spcPct val="100000"/>
              </a:lnSpc>
            </a:pPr>
            <a:fld id="{81D60167-4931-47E6-BA6A-407CBD079E47}" type="slidenum">
              <a:rPr dirty="0" sz="1000" spc="-5"/>
              <a:t>97</a:t>
            </a:fld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3035045" y="4369689"/>
            <a:ext cx="30746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Berkay </a:t>
            </a:r>
            <a:r>
              <a:rPr dirty="0" sz="2400" spc="-10" b="1">
                <a:latin typeface="Arial"/>
                <a:cs typeface="Arial"/>
              </a:rPr>
              <a:t>Küçükkılavuz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108915"/>
            <a:ext cx="407035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CanSat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Integration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and</a:t>
            </a:r>
            <a:r>
              <a:rPr dirty="0" spc="-60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Test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Overview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1523" y="1234566"/>
            <a:ext cx="482219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We will separate 3 main groups for</a:t>
            </a:r>
            <a:r>
              <a:rPr dirty="0" sz="2000" spc="-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testing.  As shown in </a:t>
            </a:r>
            <a:r>
              <a:rPr dirty="0" sz="2000" spc="-5">
                <a:latin typeface="Arial"/>
                <a:cs typeface="Arial"/>
              </a:rPr>
              <a:t>table </a:t>
            </a:r>
            <a:r>
              <a:rPr dirty="0" sz="2000">
                <a:latin typeface="Arial"/>
                <a:cs typeface="Arial"/>
              </a:rPr>
              <a:t>subgroups are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below: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1523" y="3672916"/>
            <a:ext cx="7960359" cy="9417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Our primary target is the subsystems’ tests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successfully.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Later on, the main groups will merge to perform all system</a:t>
            </a:r>
            <a:r>
              <a:rPr dirty="0" sz="2000" spc="-229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tests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Each group’s member will test each group in a progressive</a:t>
            </a:r>
            <a:r>
              <a:rPr dirty="0" sz="2000" spc="-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manner.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17868" y="2245931"/>
          <a:ext cx="8378825" cy="111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8285"/>
                <a:gridCol w="2788285"/>
                <a:gridCol w="2788285"/>
              </a:tblGrid>
              <a:tr h="357505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Mechanics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Electronic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Software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Probe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Communication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2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GCS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algn="ctr" marL="698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600" spc="-10"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Shield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Electronic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Hardware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CECEEE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FSW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 h="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6200" y="76200"/>
            <a:ext cx="1447800" cy="822960"/>
          </a:xfrm>
          <a:custGeom>
            <a:avLst/>
            <a:gdLst/>
            <a:ahLst/>
            <a:cxnLst/>
            <a:rect l="l" t="t" r="r" b="b"/>
            <a:pathLst>
              <a:path w="1447800" h="822960">
                <a:moveTo>
                  <a:pt x="0" y="822960"/>
                </a:moveTo>
                <a:lnTo>
                  <a:pt x="1447800" y="822960"/>
                </a:lnTo>
                <a:lnTo>
                  <a:pt x="1447800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325"/>
              </a:lnSpc>
            </a:pPr>
            <a:r>
              <a:rPr dirty="0" sz="1200">
                <a:latin typeface="Arial"/>
                <a:cs typeface="Arial"/>
              </a:rPr>
              <a:t>Team</a:t>
            </a:r>
            <a:r>
              <a:rPr dirty="0" sz="1200" spc="-65">
                <a:latin typeface="Arial"/>
                <a:cs typeface="Arial"/>
              </a:rPr>
              <a:t> </a:t>
            </a:r>
            <a:r>
              <a:rPr dirty="0" sz="1200" spc="-5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1200" spc="-5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200">
                <a:latin typeface="Arial"/>
                <a:cs typeface="Arial"/>
              </a:rPr>
              <a:t>(If </a:t>
            </a:r>
            <a:r>
              <a:rPr dirty="0" sz="1200" spc="-5">
                <a:latin typeface="Arial"/>
                <a:cs typeface="Arial"/>
              </a:rPr>
              <a:t>You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961" y="76961"/>
            <a:ext cx="1447800" cy="878205"/>
          </a:xfrm>
          <a:custGeom>
            <a:avLst/>
            <a:gdLst/>
            <a:ahLst/>
            <a:cxnLst/>
            <a:rect l="l" t="t" r="r" b="b"/>
            <a:pathLst>
              <a:path w="1447800" h="878205">
                <a:moveTo>
                  <a:pt x="0" y="877824"/>
                </a:moveTo>
                <a:lnTo>
                  <a:pt x="1447800" y="877824"/>
                </a:lnTo>
                <a:lnTo>
                  <a:pt x="14478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6200" y="289559"/>
            <a:ext cx="1447800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0710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 b="1">
                <a:solidFill>
                  <a:srgbClr val="333399"/>
                </a:solidFill>
                <a:latin typeface="Arial"/>
                <a:cs typeface="Arial"/>
              </a:rPr>
              <a:t>Subsystem Level Testing</a:t>
            </a:r>
            <a:r>
              <a:rPr dirty="0" spc="-25" b="1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333399"/>
                </a:solidFill>
                <a:latin typeface="Arial"/>
                <a:cs typeface="Arial"/>
              </a:rPr>
              <a:t>Plan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100</a:t>
            </a:fld>
          </a:p>
        </p:txBody>
      </p:sp>
      <p:sp>
        <p:nvSpPr>
          <p:cNvPr id="15" name="object 15"/>
          <p:cNvSpPr txBox="1"/>
          <p:nvPr/>
        </p:nvSpPr>
        <p:spPr>
          <a:xfrm>
            <a:off x="307340" y="6520477"/>
            <a:ext cx="1818639" cy="1670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Presenter: Berkay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Küçükkılavuz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CanSat </a:t>
            </a:r>
            <a:r>
              <a:rPr dirty="0" spc="-10"/>
              <a:t>2018 </a:t>
            </a:r>
            <a:r>
              <a:rPr dirty="0" spc="-5"/>
              <a:t>PDR: #4128 Team</a:t>
            </a:r>
            <a:r>
              <a:rPr dirty="0" spc="-60"/>
              <a:t> </a:t>
            </a:r>
            <a:r>
              <a:rPr dirty="0" spc="-5"/>
              <a:t>CERVOS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2437" y="1223594"/>
            <a:ext cx="60064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MECHANICAL </a:t>
            </a:r>
            <a:r>
              <a:rPr dirty="0" sz="1800" b="1">
                <a:latin typeface="Arial"/>
                <a:cs typeface="Arial"/>
              </a:rPr>
              <a:t>TESTING</a:t>
            </a:r>
            <a:r>
              <a:rPr dirty="0" sz="1800" spc="4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PLAN: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We </a:t>
            </a:r>
            <a:r>
              <a:rPr dirty="0" sz="1800" spc="-5">
                <a:latin typeface="Arial"/>
                <a:cs typeface="Arial"/>
              </a:rPr>
              <a:t>divided mechanical subsystems testing in </a:t>
            </a:r>
            <a:r>
              <a:rPr dirty="0" sz="1800" spc="-15">
                <a:latin typeface="Arial"/>
                <a:cs typeface="Arial"/>
              </a:rPr>
              <a:t>two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sections.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19237" y="1912048"/>
          <a:ext cx="6110605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80365"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143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Heat</a:t>
                      </a:r>
                      <a:r>
                        <a:rPr dirty="0" sz="1600" spc="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Shield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6350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Low - Altitude Drop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Deploying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3975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762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Mid - Altitude Drop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1185545" marR="399415" indent="-7689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High - Altitude Drop Test  (Drone)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Stability</a:t>
                      </a:r>
                      <a:r>
                        <a:rPr dirty="0" sz="16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16319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Strength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Drop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Thermal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Strength</a:t>
                      </a:r>
                      <a:r>
                        <a:rPr dirty="0" sz="16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Vibration</a:t>
                      </a:r>
                      <a:r>
                        <a:rPr dirty="0" sz="16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Thermal</a:t>
                      </a:r>
                      <a:r>
                        <a:rPr dirty="0" sz="16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Egg Protection Case</a:t>
                      </a:r>
                      <a:r>
                        <a:rPr dirty="0" sz="16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Vibration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G</a:t>
                      </a:r>
                      <a:r>
                        <a:rPr dirty="0" sz="16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889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Center of Mass Test</a:t>
                      </a:r>
                      <a:r>
                        <a:rPr dirty="0" sz="16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(Stability)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795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Shield Releasing</a:t>
                      </a:r>
                      <a:r>
                        <a:rPr dirty="0" sz="16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055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marL="95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 spc="-5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6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600" spc="-5">
                          <a:latin typeface="Arial"/>
                          <a:cs typeface="Arial"/>
                        </a:rPr>
                        <a:t>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01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600">
                          <a:latin typeface="Arial"/>
                          <a:cs typeface="Arial"/>
                        </a:rPr>
                        <a:t>-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B="0" marT="5969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9C9CD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Yerel</dc:creator>
  <dc:title>CanSat 2018  Preliminary Design Review (PDR) Outline  Version 1.0</dc:title>
  <dcterms:created xsi:type="dcterms:W3CDTF">2019-01-03T06:43:48Z</dcterms:created>
  <dcterms:modified xsi:type="dcterms:W3CDTF">2019-01-03T06:43:48Z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2019-01-03T00:00:00Z</vt:filetime>
  </property>
</Properties>
</file>